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3" r:id="rId3"/>
    <p:sldId id="278" r:id="rId4"/>
    <p:sldId id="277" r:id="rId5"/>
    <p:sldId id="267" r:id="rId6"/>
    <p:sldId id="280" r:id="rId7"/>
    <p:sldId id="276" r:id="rId8"/>
    <p:sldId id="262" r:id="rId9"/>
    <p:sldId id="275" r:id="rId10"/>
    <p:sldId id="283" r:id="rId11"/>
    <p:sldId id="285" r:id="rId12"/>
    <p:sldId id="292" r:id="rId13"/>
    <p:sldId id="291" r:id="rId14"/>
    <p:sldId id="293" r:id="rId15"/>
    <p:sldId id="282" r:id="rId16"/>
    <p:sldId id="279" r:id="rId17"/>
    <p:sldId id="286" r:id="rId18"/>
    <p:sldId id="272" r:id="rId19"/>
  </p:sldIdLst>
  <p:sldSz cx="9144000" cy="5143500" type="screen16x9"/>
  <p:notesSz cx="6735763" cy="98663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78" autoAdjust="0"/>
  </p:normalViewPr>
  <p:slideViewPr>
    <p:cSldViewPr>
      <p:cViewPr varScale="1">
        <p:scale>
          <a:sx n="72" d="100"/>
          <a:sy n="72" d="100"/>
        </p:scale>
        <p:origin x="-13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39BE0-ABFA-43A1-BFB5-F56DB5318907}" type="datetimeFigureOut">
              <a:rPr lang="uk-UA" smtClean="0"/>
              <a:t>25.10.2013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B6DFD-7C14-469F-A50C-AAAA05C990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68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8BDB9-0BE9-447F-B6F3-E7DC65F1F80F}" type="datetimeFigureOut">
              <a:rPr lang="uk-UA" smtClean="0"/>
              <a:t>25.10.2013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6106B-4C55-4915-B6DC-ABFDFBF9A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125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uk-UA" dirty="0" smtClean="0"/>
              <a:t>У листопаді ми плануємо</a:t>
            </a:r>
            <a:r>
              <a:rPr lang="uk-UA" baseline="0" dirty="0" smtClean="0"/>
              <a:t> провести семінар для приймаючих міст. Презентація та обговорення проектів угод з приймаючими містами. </a:t>
            </a:r>
          </a:p>
          <a:p>
            <a:pPr marL="171450" indent="-171450">
              <a:buFontTx/>
              <a:buChar char="-"/>
            </a:pPr>
            <a:r>
              <a:rPr lang="uk-UA" baseline="0" dirty="0" smtClean="0"/>
              <a:t>До турніру буде залучено близько 2000 волонтерів.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810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uk-UA" dirty="0" smtClean="0"/>
              <a:t>Початок набору волонтерів – </a:t>
            </a:r>
            <a:r>
              <a:rPr lang="uk-UA" b="1" dirty="0" smtClean="0"/>
              <a:t>серпень 2014</a:t>
            </a:r>
            <a:r>
              <a:rPr lang="en-US" b="1" dirty="0" smtClean="0"/>
              <a:t>!</a:t>
            </a: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dirty="0" err="1" smtClean="0"/>
              <a:t>Хх</a:t>
            </a:r>
            <a:r>
              <a:rPr lang="uk-UA" sz="1200" dirty="0" smtClean="0"/>
              <a:t> волонтерів будуть залучені до проведення Фінального Жеребкування у листопаді 2014 року!</a:t>
            </a:r>
            <a:endParaRPr lang="en-US" sz="1200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254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uk-UA" dirty="0" smtClean="0"/>
              <a:t>Початок набору волонтерів – </a:t>
            </a:r>
            <a:r>
              <a:rPr lang="uk-UA" b="1" dirty="0" smtClean="0"/>
              <a:t>серпень 2014</a:t>
            </a:r>
            <a:r>
              <a:rPr lang="en-US" b="1" dirty="0" smtClean="0"/>
              <a:t>!</a:t>
            </a: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dirty="0" err="1" smtClean="0"/>
              <a:t>Хх</a:t>
            </a:r>
            <a:r>
              <a:rPr lang="uk-UA" sz="1200" dirty="0" smtClean="0"/>
              <a:t> волонтерів будуть залучені до проведення Фінального Жеребкування у листопаді 2014 року!</a:t>
            </a:r>
            <a:endParaRPr lang="en-US" sz="1200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254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uk-UA" dirty="0" smtClean="0"/>
              <a:t>Початок набору волонтерів – </a:t>
            </a:r>
            <a:r>
              <a:rPr lang="uk-UA" b="1" dirty="0" smtClean="0"/>
              <a:t>серпень 2014</a:t>
            </a:r>
            <a:r>
              <a:rPr lang="en-US" b="1" dirty="0" smtClean="0"/>
              <a:t>!</a:t>
            </a: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dirty="0" err="1" smtClean="0"/>
              <a:t>Хх</a:t>
            </a:r>
            <a:r>
              <a:rPr lang="uk-UA" sz="1200" dirty="0" smtClean="0"/>
              <a:t> волонтерів будуть залучені до проведення Фінального Жеребкування у листопаді 2014 року!</a:t>
            </a:r>
            <a:endParaRPr lang="en-US" sz="1200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254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uk-UA" dirty="0" smtClean="0"/>
              <a:t>Початок набору волонтерів – </a:t>
            </a:r>
            <a:r>
              <a:rPr lang="uk-UA" b="1" dirty="0" smtClean="0"/>
              <a:t>серпень 2014</a:t>
            </a:r>
            <a:r>
              <a:rPr lang="en-US" b="1" dirty="0" smtClean="0"/>
              <a:t>!</a:t>
            </a: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dirty="0" err="1" smtClean="0"/>
              <a:t>Хх</a:t>
            </a:r>
            <a:r>
              <a:rPr lang="uk-UA" sz="1200" dirty="0" smtClean="0"/>
              <a:t> волонтерів будуть залучені до проведення Фінального Жеребкування у листопаді 2014 року!</a:t>
            </a:r>
            <a:endParaRPr lang="en-US" sz="1200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254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254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337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254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25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80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uk-UA" dirty="0" smtClean="0"/>
              <a:t>Ми очікуємо в Україні до 100 000 іноземних вболівальників</a:t>
            </a:r>
          </a:p>
          <a:p>
            <a:pPr marL="171450" indent="-171450">
              <a:buFontTx/>
              <a:buChar char="-"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70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963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79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237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985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70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06B-4C55-4915-B6DC-ABFDFBF9AAC9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1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9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7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1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8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1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8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78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56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1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0AD2-F07B-4E98-B105-52872A2FB5F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9B359-7890-443B-A603-05DEBD4F1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9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hyperlink" Target="http://instagram.com/eurobasket201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k.com/eurobasket2015ukraine" TargetMode="External"/><Relationship Id="rId5" Type="http://schemas.openxmlformats.org/officeDocument/2006/relationships/hyperlink" Target="https://www.facebook.com/EuroBasket2015" TargetMode="External"/><Relationship Id="rId4" Type="http://schemas.openxmlformats.org/officeDocument/2006/relationships/hyperlink" Target="http://www.fibaeurop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-20538"/>
            <a:ext cx="9131318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1275606"/>
            <a:ext cx="43924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Презентація проекту</a:t>
            </a:r>
          </a:p>
          <a:p>
            <a:r>
              <a:rPr lang="uk-UA" sz="2400" b="1" dirty="0" err="1" smtClean="0"/>
              <a:t>ЄвроБаскет</a:t>
            </a:r>
            <a:r>
              <a:rPr lang="uk-UA" sz="2400" b="1" dirty="0" smtClean="0"/>
              <a:t> 2015</a:t>
            </a:r>
            <a:endParaRPr lang="uk-UA" sz="2400" dirty="0" smtClean="0"/>
          </a:p>
          <a:p>
            <a:endParaRPr lang="uk-UA" dirty="0" smtClean="0"/>
          </a:p>
          <a:p>
            <a:r>
              <a:rPr lang="uk-UA" dirty="0" smtClean="0"/>
              <a:t>Маркіян Лубківський</a:t>
            </a:r>
            <a:endParaRPr lang="en-US" dirty="0"/>
          </a:p>
          <a:p>
            <a:r>
              <a:rPr lang="uk-UA" dirty="0" smtClean="0"/>
              <a:t>Директор турніру</a:t>
            </a:r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/>
          </a:p>
          <a:p>
            <a:endParaRPr lang="uk-UA" sz="1400" b="1" i="1" dirty="0"/>
          </a:p>
          <a:p>
            <a:endParaRPr lang="uk-UA" sz="1400" b="1" i="1" dirty="0" smtClean="0"/>
          </a:p>
          <a:p>
            <a:endParaRPr lang="uk-UA" sz="1400" b="1" i="1" dirty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r>
              <a:rPr lang="uk-UA" sz="1400" b="1" i="1" dirty="0" smtClean="0"/>
              <a:t>Київ, 25 жовтня 2013 року</a:t>
            </a:r>
          </a:p>
        </p:txBody>
      </p:sp>
    </p:spTree>
    <p:extLst>
      <p:ext uri="{BB962C8B-B14F-4D97-AF65-F5344CB8AC3E}">
        <p14:creationId xmlns:p14="http://schemas.microsoft.com/office/powerpoint/2010/main" val="39141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" y="0"/>
            <a:ext cx="9131318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1707655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/>
              <a:t>Планування та підготовка концепцій </a:t>
            </a:r>
            <a:r>
              <a:rPr lang="uk-UA" sz="1600" b="1" dirty="0"/>
              <a:t>близько 50 </a:t>
            </a:r>
            <a:r>
              <a:rPr lang="uk-UA" sz="1600" b="1" dirty="0" smtClean="0"/>
              <a:t>проектів</a:t>
            </a:r>
            <a:r>
              <a:rPr lang="en-US" sz="1600" b="1" dirty="0" smtClean="0"/>
              <a:t> </a:t>
            </a:r>
            <a:r>
              <a:rPr lang="uk-UA" sz="1600" b="1" dirty="0" smtClean="0"/>
              <a:t>турніру, зокрема:</a:t>
            </a:r>
            <a:endParaRPr lang="uk-UA" sz="1600" b="1" dirty="0"/>
          </a:p>
          <a:p>
            <a:pPr marL="727075" lvl="1" indent="-182563">
              <a:buFont typeface="Wingdings" pitchFamily="2" charset="2"/>
              <a:buChar char="§"/>
              <a:defRPr/>
            </a:pPr>
            <a:r>
              <a:rPr lang="uk-UA" sz="1600" dirty="0" smtClean="0"/>
              <a:t>Концепція безпеки </a:t>
            </a:r>
            <a:r>
              <a:rPr lang="uk-UA" sz="1600" dirty="0"/>
              <a:t>та </a:t>
            </a:r>
            <a:r>
              <a:rPr lang="uk-UA" sz="1600" dirty="0" smtClean="0"/>
              <a:t>правопорядку </a:t>
            </a:r>
            <a:endParaRPr lang="uk-UA" sz="1600" dirty="0"/>
          </a:p>
          <a:p>
            <a:pPr marL="727075" lvl="1" indent="-182563">
              <a:buFont typeface="Wingdings" pitchFamily="2" charset="2"/>
              <a:buChar char="§"/>
              <a:defRPr/>
            </a:pPr>
            <a:r>
              <a:rPr lang="uk-UA" sz="1600" dirty="0" smtClean="0"/>
              <a:t>Концепція волонтерського проекту</a:t>
            </a:r>
          </a:p>
          <a:p>
            <a:pPr marL="727075" lvl="1" indent="-182563">
              <a:buFont typeface="Wingdings" pitchFamily="2" charset="2"/>
              <a:buChar char="§"/>
              <a:defRPr/>
            </a:pPr>
            <a:r>
              <a:rPr lang="uk-UA" sz="1600" dirty="0" smtClean="0"/>
              <a:t>Концепція квиткової програми</a:t>
            </a:r>
          </a:p>
          <a:p>
            <a:pPr marL="727075" lvl="1" indent="-182563">
              <a:buFont typeface="Wingdings" pitchFamily="2" charset="2"/>
              <a:buChar char="§"/>
              <a:defRPr/>
            </a:pPr>
            <a:r>
              <a:rPr lang="uk-UA" sz="1600" dirty="0" smtClean="0"/>
              <a:t>Концепція розміщення </a:t>
            </a:r>
          </a:p>
          <a:p>
            <a:pPr marL="727075" lvl="1" indent="-182563">
              <a:buFont typeface="Wingdings" pitchFamily="2" charset="2"/>
              <a:buChar char="§"/>
              <a:defRPr/>
            </a:pPr>
            <a:r>
              <a:rPr lang="uk-UA" sz="1600" dirty="0" smtClean="0"/>
              <a:t>Концепція транспортного забезпечення </a:t>
            </a:r>
          </a:p>
          <a:p>
            <a:pPr marL="727075" lvl="1" indent="-182563">
              <a:buFont typeface="Wingdings" pitchFamily="2" charset="2"/>
              <a:buChar char="§"/>
              <a:defRPr/>
            </a:pPr>
            <a:r>
              <a:rPr lang="uk-UA" sz="1600" dirty="0" smtClean="0"/>
              <a:t>Концепція правового забезпечення </a:t>
            </a:r>
          </a:p>
          <a:p>
            <a:pPr marL="727075" lvl="1" indent="-182563">
              <a:buFont typeface="Wingdings" pitchFamily="2" charset="2"/>
              <a:buChar char="§"/>
              <a:defRPr/>
            </a:pPr>
            <a:r>
              <a:rPr lang="uk-UA" sz="1600" dirty="0" smtClean="0"/>
              <a:t>Концепція технічного забезпечення </a:t>
            </a:r>
          </a:p>
          <a:p>
            <a:pPr marL="727075" lvl="1" indent="-182563">
              <a:buFont typeface="Wingdings" pitchFamily="2" charset="2"/>
              <a:buChar char="§"/>
              <a:defRPr/>
            </a:pPr>
            <a:r>
              <a:rPr lang="uk-UA" sz="1600" dirty="0" smtClean="0"/>
              <a:t>Популяризація турніру, організація </a:t>
            </a:r>
            <a:r>
              <a:rPr lang="uk-UA" sz="1600" dirty="0" err="1"/>
              <a:t>передтурнірних</a:t>
            </a:r>
            <a:r>
              <a:rPr lang="uk-UA" sz="1600" dirty="0"/>
              <a:t> </a:t>
            </a:r>
            <a:r>
              <a:rPr lang="uk-UA" sz="1600" dirty="0" smtClean="0"/>
              <a:t>заходів</a:t>
            </a:r>
          </a:p>
          <a:p>
            <a:pPr marL="727075" lvl="1" indent="-182563">
              <a:buFont typeface="Wingdings" pitchFamily="2" charset="2"/>
              <a:buChar char="§"/>
              <a:defRPr/>
            </a:pPr>
            <a:r>
              <a:rPr lang="uk-UA" sz="1600" dirty="0" smtClean="0"/>
              <a:t>Співпраця </a:t>
            </a:r>
            <a:r>
              <a:rPr lang="uk-UA" sz="1600" dirty="0"/>
              <a:t>з </a:t>
            </a:r>
            <a:r>
              <a:rPr lang="uk-UA" sz="1600" dirty="0" smtClean="0"/>
              <a:t>містами-господарями</a:t>
            </a:r>
            <a:endParaRPr lang="uk-UA" sz="1600" dirty="0"/>
          </a:p>
          <a:p>
            <a:pPr marL="727075" lvl="1" indent="-182563">
              <a:buFont typeface="Wingdings" pitchFamily="2" charset="2"/>
              <a:buChar char="§"/>
              <a:defRPr/>
            </a:pPr>
            <a:endParaRPr lang="uk-U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37612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МОК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364339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smtClean="0">
                <a:cs typeface="Arial" pitchFamily="34" charset="0"/>
              </a:rPr>
              <a:t>Волонтерська програма</a:t>
            </a:r>
            <a:endParaRPr lang="uk-UA" sz="1600" b="1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917451"/>
            <a:ext cx="51845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dirty="0"/>
              <a:t>Для організації </a:t>
            </a:r>
            <a:r>
              <a:rPr lang="uk-UA" dirty="0" err="1" smtClean="0"/>
              <a:t>ЄвроБаскету</a:t>
            </a:r>
            <a:r>
              <a:rPr lang="en-US" dirty="0" smtClean="0"/>
              <a:t> </a:t>
            </a:r>
            <a:r>
              <a:rPr lang="uk-UA" dirty="0" smtClean="0"/>
              <a:t>2015 буде </a:t>
            </a:r>
            <a:r>
              <a:rPr lang="uk-UA" dirty="0"/>
              <a:t>залучено </a:t>
            </a:r>
            <a:r>
              <a:rPr lang="uk-UA" dirty="0" smtClean="0"/>
              <a:t>близько </a:t>
            </a:r>
            <a:r>
              <a:rPr lang="uk-UA" b="1" dirty="0" smtClean="0"/>
              <a:t>2000 </a:t>
            </a:r>
            <a:r>
              <a:rPr lang="uk-UA" b="1" dirty="0"/>
              <a:t>волонтерів</a:t>
            </a:r>
            <a:r>
              <a:rPr lang="uk-UA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uk-UA" sz="1600" dirty="0"/>
              <a:t>Груповий етап – </a:t>
            </a:r>
            <a:r>
              <a:rPr lang="uk-UA" sz="1600" b="1" dirty="0"/>
              <a:t>250</a:t>
            </a:r>
            <a:r>
              <a:rPr lang="uk-UA" sz="1600" dirty="0"/>
              <a:t> волонтерів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uk-UA" sz="1600" dirty="0"/>
              <a:t>Півфінали – </a:t>
            </a:r>
            <a:r>
              <a:rPr lang="uk-UA" sz="1600" b="1" dirty="0"/>
              <a:t>350</a:t>
            </a:r>
            <a:r>
              <a:rPr lang="uk-UA" sz="1600" dirty="0"/>
              <a:t> волонтерів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uk-UA" sz="1600" dirty="0"/>
              <a:t>Фінал – </a:t>
            </a:r>
            <a:r>
              <a:rPr lang="uk-UA" sz="1600" b="1" dirty="0"/>
              <a:t>450</a:t>
            </a:r>
            <a:r>
              <a:rPr lang="uk-UA" sz="1600" dirty="0"/>
              <a:t> волонтерів</a:t>
            </a:r>
          </a:p>
          <a:p>
            <a:r>
              <a:rPr lang="uk-UA" sz="1600" b="1" dirty="0" smtClean="0"/>
              <a:t>Основні </a:t>
            </a:r>
            <a:r>
              <a:rPr lang="uk-UA" sz="1600" b="1" dirty="0"/>
              <a:t>вимоги:</a:t>
            </a:r>
          </a:p>
          <a:p>
            <a:pPr marL="228600" indent="-228600">
              <a:buAutoNum type="arabicPeriod"/>
            </a:pPr>
            <a:r>
              <a:rPr lang="uk-UA" sz="1600" dirty="0"/>
              <a:t>Волонтером може стати людина, яка досягла 18 </a:t>
            </a:r>
            <a:r>
              <a:rPr lang="uk-UA" sz="1600" dirty="0" smtClean="0"/>
              <a:t>років</a:t>
            </a:r>
            <a:endParaRPr lang="uk-UA" sz="1600" dirty="0"/>
          </a:p>
          <a:p>
            <a:pPr marL="228600" indent="-228600">
              <a:buAutoNum type="arabicPeriod"/>
            </a:pPr>
            <a:r>
              <a:rPr lang="uk-UA" sz="1600" dirty="0"/>
              <a:t>Вільне володіння англійською мовою</a:t>
            </a:r>
          </a:p>
          <a:p>
            <a:pPr marL="228600" indent="-228600">
              <a:buAutoNum type="arabicPeriod"/>
            </a:pPr>
            <a:r>
              <a:rPr lang="uk-UA" sz="1600" dirty="0"/>
              <a:t>Ентузіазм, привітне ставлення до учасників, гостей, вболівальників </a:t>
            </a: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</p:txBody>
      </p:sp>
      <p:pic>
        <p:nvPicPr>
          <p:cNvPr id="1026" name="Picture 2" descr="https://fbcdn-sphotos-b-a.akamaihd.net/hphotos-ak-ash3/545912_1411317519083160_31327056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0" y="1041884"/>
            <a:ext cx="3477497" cy="23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364339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smtClean="0">
                <a:cs typeface="Arial" pitchFamily="34" charset="0"/>
              </a:rPr>
              <a:t>Волонтерська програма</a:t>
            </a:r>
            <a:endParaRPr lang="uk-UA" sz="1600" b="1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917451"/>
            <a:ext cx="61926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Мета проекту </a:t>
            </a:r>
            <a:r>
              <a:rPr lang="uk-UA" sz="1600" dirty="0"/>
              <a:t>– розробити та реалізувати волонтерську програму, яка дозволить залучити до участі в проектах т</a:t>
            </a:r>
            <a:r>
              <a:rPr lang="uk-UA" sz="1600" dirty="0" smtClean="0"/>
              <a:t>урніру </a:t>
            </a:r>
            <a:r>
              <a:rPr lang="uk-UA" sz="1600" dirty="0"/>
              <a:t>необхідну кількість людей відповідної кваліфікації, та  забезпечити високий рівень виконання завдань і цілей проектів шляхом забезпечення відбору, навчання та мотивації</a:t>
            </a:r>
            <a:r>
              <a:rPr lang="uk-UA" sz="1600" dirty="0" smtClean="0"/>
              <a:t>.</a:t>
            </a:r>
          </a:p>
          <a:p>
            <a:endParaRPr lang="uk-UA" sz="1600" dirty="0"/>
          </a:p>
          <a:p>
            <a:r>
              <a:rPr lang="uk-UA" sz="1600" dirty="0"/>
              <a:t>Волонтери будуть залучатися головним чином під час наступних  подій:</a:t>
            </a:r>
          </a:p>
          <a:p>
            <a:pPr marL="228600" indent="-228600">
              <a:buAutoNum type="arabicPeriod"/>
            </a:pPr>
            <a:r>
              <a:rPr lang="uk-UA" sz="1600" dirty="0"/>
              <a:t>Турнір </a:t>
            </a:r>
            <a:r>
              <a:rPr lang="en-US" sz="1600" dirty="0" smtClean="0"/>
              <a:t>U</a:t>
            </a:r>
            <a:r>
              <a:rPr lang="uk-UA" sz="1600" dirty="0" smtClean="0"/>
              <a:t>18 </a:t>
            </a:r>
            <a:r>
              <a:rPr lang="uk-UA" sz="1600" dirty="0"/>
              <a:t>або </a:t>
            </a:r>
            <a:r>
              <a:rPr lang="en-US" sz="1600" dirty="0" smtClean="0"/>
              <a:t>U</a:t>
            </a:r>
            <a:r>
              <a:rPr lang="uk-UA" sz="1600" dirty="0" smtClean="0"/>
              <a:t>20 </a:t>
            </a:r>
            <a:r>
              <a:rPr lang="uk-UA" sz="1600" dirty="0"/>
              <a:t>– липень 2014 року</a:t>
            </a:r>
          </a:p>
          <a:p>
            <a:pPr marL="228600" indent="-228600">
              <a:buAutoNum type="arabicPeriod"/>
            </a:pPr>
            <a:r>
              <a:rPr lang="uk-UA" sz="1600" dirty="0"/>
              <a:t>Фінальне жеребкування – листопад 2014 року</a:t>
            </a:r>
          </a:p>
          <a:p>
            <a:pPr marL="228600" indent="-228600">
              <a:buAutoNum type="arabicPeriod"/>
            </a:pPr>
            <a:r>
              <a:rPr lang="uk-UA" sz="1600" dirty="0" err="1"/>
              <a:t>ЄвроБаскет</a:t>
            </a:r>
            <a:r>
              <a:rPr lang="uk-UA" sz="1600" dirty="0"/>
              <a:t> 2015 – вересень 2015 року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</p:txBody>
      </p:sp>
      <p:pic>
        <p:nvPicPr>
          <p:cNvPr id="3" name="Picture 2" descr="C:\Users\Anna Dobko\Desktop\1146534_1406044072943838_12881118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6501"/>
            <a:ext cx="1898684" cy="31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364339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smtClean="0">
                <a:cs typeface="Arial" pitchFamily="34" charset="0"/>
              </a:rPr>
              <a:t>Волонтерська програма</a:t>
            </a:r>
            <a:endParaRPr lang="uk-UA" sz="1600" b="1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917450"/>
            <a:ext cx="547260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Місцевий організаційний комітет забезпечить</a:t>
            </a:r>
            <a:r>
              <a:rPr lang="uk-UA" sz="1600" dirty="0" smtClean="0"/>
              <a:t>:</a:t>
            </a:r>
          </a:p>
          <a:p>
            <a:endParaRPr lang="uk-UA" sz="1600" dirty="0"/>
          </a:p>
          <a:p>
            <a:pPr marL="228600" indent="-228600">
              <a:buAutoNum type="arabicPeriod"/>
            </a:pPr>
            <a:r>
              <a:rPr lang="uk-UA" sz="1600" dirty="0"/>
              <a:t>Відбір</a:t>
            </a:r>
          </a:p>
          <a:p>
            <a:pPr marL="228600" indent="-228600">
              <a:buAutoNum type="arabicPeriod"/>
            </a:pPr>
            <a:r>
              <a:rPr lang="uk-UA" sz="1600" dirty="0"/>
              <a:t>Навчання</a:t>
            </a:r>
          </a:p>
          <a:p>
            <a:pPr marL="228600" indent="-228600">
              <a:buAutoNum type="arabicPeriod"/>
            </a:pPr>
            <a:r>
              <a:rPr lang="uk-UA" sz="1600" dirty="0"/>
              <a:t>Уніформу</a:t>
            </a:r>
          </a:p>
          <a:p>
            <a:pPr marL="228600" indent="-228600">
              <a:buAutoNum type="arabicPeriod"/>
            </a:pPr>
            <a:r>
              <a:rPr lang="uk-UA" sz="1600" dirty="0"/>
              <a:t>Страхування</a:t>
            </a:r>
          </a:p>
          <a:p>
            <a:pPr marL="228600" indent="-228600">
              <a:buAutoNum type="arabicPeriod"/>
            </a:pPr>
            <a:r>
              <a:rPr lang="uk-UA" sz="1600" dirty="0"/>
              <a:t>Заходи щодо мотивації волонтерів</a:t>
            </a:r>
          </a:p>
          <a:p>
            <a:pPr marL="228600" indent="-228600">
              <a:buAutoNum type="arabicPeriod"/>
            </a:pPr>
            <a:r>
              <a:rPr lang="uk-UA" sz="1600" dirty="0"/>
              <a:t>Постійну та ефективну комунікацію з потенційними волонтерами</a:t>
            </a:r>
            <a:endParaRPr lang="en-US" sz="1600" dirty="0"/>
          </a:p>
          <a:p>
            <a:pPr marL="228600" indent="-228600">
              <a:buAutoNum type="arabicPeriod"/>
            </a:pPr>
            <a:r>
              <a:rPr lang="uk-UA" sz="1600" dirty="0"/>
              <a:t>Створення та функціонування волонтерських </a:t>
            </a:r>
            <a:r>
              <a:rPr lang="uk-UA" sz="1600" dirty="0" smtClean="0"/>
              <a:t>центрів</a:t>
            </a:r>
            <a:endParaRPr lang="en-GB" sz="1600" dirty="0">
              <a:latin typeface="Museo Cyrl 500" pitchFamily="50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</p:txBody>
      </p:sp>
      <p:pic>
        <p:nvPicPr>
          <p:cNvPr id="2050" name="Picture 2" descr="https://fbcdn-sphotos-d-a.akamaihd.net/hphotos-ak-ash3/549002_1411316859083226_158361501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0190"/>
            <a:ext cx="2981435" cy="19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3867894"/>
            <a:ext cx="450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Початок набору волонтерів – </a:t>
            </a:r>
            <a:r>
              <a:rPr lang="uk-UA" b="1" dirty="0"/>
              <a:t>серпень 2014</a:t>
            </a:r>
            <a:r>
              <a:rPr lang="en-US" b="1" dirty="0"/>
              <a:t>!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221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364339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smtClean="0">
                <a:cs typeface="Arial" pitchFamily="34" charset="0"/>
              </a:rPr>
              <a:t>Волонтерська програма</a:t>
            </a:r>
            <a:endParaRPr lang="uk-UA" sz="1600" b="1" dirty="0">
              <a:cs typeface="Arial" pitchFamily="34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387760" y="915566"/>
            <a:ext cx="8219256" cy="47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solidFill>
                  <a:schemeClr val="tx1"/>
                </a:solidFill>
              </a:rPr>
              <a:t>Проекти, які ймовірно потребуватимуть волонтерської допомоги:</a:t>
            </a:r>
          </a:p>
          <a:p>
            <a:endParaRPr lang="uk-UA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415132"/>
            <a:ext cx="4040188" cy="209272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AutoNum type="arabicPeriod"/>
            </a:pPr>
            <a:r>
              <a:rPr lang="en-US" smtClean="0"/>
              <a:t>Accommodation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mtClean="0"/>
              <a:t>Welcome and information</a:t>
            </a:r>
            <a:endParaRPr lang="uk-UA" smtClean="0"/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mtClean="0"/>
              <a:t>Team services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mtClean="0"/>
              <a:t>Event transport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mtClean="0"/>
              <a:t>Volunteer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mtClean="0"/>
              <a:t>VIP Services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mtClean="0"/>
              <a:t>Hospitality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mtClean="0"/>
              <a:t>Target group management</a:t>
            </a:r>
            <a:endParaRPr lang="uk-UA" smtClean="0"/>
          </a:p>
          <a:p>
            <a:endParaRPr lang="uk-UA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5026" y="1415132"/>
            <a:ext cx="4041775" cy="209272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9. Competitions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10. Media Operations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11. Access and Accreditation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12. ICT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13. Technical Services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14. Host Broadcast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15. Ticketing Operations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16. Rights delivery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08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364339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smtClean="0">
                <a:cs typeface="Arial" pitchFamily="34" charset="0"/>
              </a:rPr>
              <a:t>Успішне проведення чемпіонату Європи з баскетболу </a:t>
            </a:r>
            <a:r>
              <a:rPr lang="en-US" sz="1600" b="1" dirty="0" smtClean="0">
                <a:cs typeface="Arial" pitchFamily="34" charset="0"/>
              </a:rPr>
              <a:t>U16</a:t>
            </a:r>
            <a:endParaRPr lang="uk-UA" sz="1600" b="1" dirty="0"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5566"/>
            <a:ext cx="2773609" cy="185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nna Dobko\Pictures\U16 WEB\U16 Ukraine\{5AC85015-391F-4449-BCCE-BA3BE2EB35AB}flexi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9782"/>
            <a:ext cx="2773609" cy="18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059582"/>
            <a:ext cx="540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b="1" dirty="0" smtClean="0"/>
              <a:t>16</a:t>
            </a:r>
            <a:r>
              <a:rPr lang="uk-UA" sz="1600" dirty="0" smtClean="0"/>
              <a:t> команд-учасниць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b="1" dirty="0" smtClean="0"/>
              <a:t>72</a:t>
            </a:r>
            <a:r>
              <a:rPr lang="uk-UA" sz="1600" dirty="0" smtClean="0"/>
              <a:t> матчі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b="1" dirty="0" smtClean="0"/>
              <a:t>192 </a:t>
            </a:r>
            <a:r>
              <a:rPr lang="uk-UA" sz="1600" dirty="0" smtClean="0"/>
              <a:t>гравці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b="1" dirty="0"/>
              <a:t>23 000 </a:t>
            </a:r>
            <a:r>
              <a:rPr lang="uk-UA" sz="1600" dirty="0"/>
              <a:t>вболівальників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b="1" dirty="0"/>
              <a:t>200</a:t>
            </a:r>
            <a:r>
              <a:rPr lang="uk-UA" sz="1600" dirty="0"/>
              <a:t> волонтерів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b="1" dirty="0"/>
              <a:t>90 </a:t>
            </a:r>
            <a:r>
              <a:rPr lang="uk-UA" sz="1600" dirty="0"/>
              <a:t>представників ЗМІ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 smtClean="0"/>
              <a:t>від </a:t>
            </a:r>
            <a:r>
              <a:rPr lang="uk-UA" sz="1600" b="1" dirty="0"/>
              <a:t>10 000</a:t>
            </a:r>
            <a:r>
              <a:rPr lang="uk-UA" sz="1600" dirty="0"/>
              <a:t> до </a:t>
            </a:r>
            <a:r>
              <a:rPr lang="uk-UA" sz="1600" b="1" dirty="0"/>
              <a:t>51 000</a:t>
            </a:r>
            <a:r>
              <a:rPr lang="uk-UA" sz="1600" dirty="0"/>
              <a:t> переглядів трансляції </a:t>
            </a:r>
            <a:r>
              <a:rPr lang="uk-UA" sz="1600" dirty="0" smtClean="0"/>
              <a:t> </a:t>
            </a:r>
            <a:r>
              <a:rPr lang="uk-UA" sz="1600" dirty="0"/>
              <a:t>в Інтернеті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b="1" dirty="0"/>
              <a:t>1,5% </a:t>
            </a:r>
            <a:r>
              <a:rPr lang="uk-UA" sz="1600" dirty="0"/>
              <a:t>частка телевізійної трансляції матчів за участю збірної України на Першому національному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b="1" dirty="0" smtClean="0"/>
              <a:t>500 000 </a:t>
            </a:r>
            <a:r>
              <a:rPr lang="uk-UA" sz="1600" dirty="0" smtClean="0"/>
              <a:t>відвідувань офіційної сторінки в Інтернеті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 smtClean="0"/>
              <a:t>Збірна України посіла </a:t>
            </a:r>
            <a:r>
              <a:rPr lang="uk-UA" sz="1600" b="1" dirty="0" smtClean="0"/>
              <a:t>10-те</a:t>
            </a:r>
            <a:r>
              <a:rPr lang="uk-UA" sz="1600" dirty="0" smtClean="0"/>
              <a:t> місце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 smtClean="0"/>
              <a:t>Святослав </a:t>
            </a:r>
            <a:r>
              <a:rPr lang="uk-UA" sz="1600" b="1" dirty="0" err="1" smtClean="0"/>
              <a:t>Михайлюк</a:t>
            </a:r>
            <a:r>
              <a:rPr lang="uk-UA" sz="1600" b="1" dirty="0" smtClean="0"/>
              <a:t> </a:t>
            </a:r>
            <a:r>
              <a:rPr lang="uk-UA" sz="1600" dirty="0" smtClean="0"/>
              <a:t>отримав відзнаку </a:t>
            </a:r>
          </a:p>
          <a:p>
            <a:r>
              <a:rPr lang="uk-UA" sz="1600" dirty="0" smtClean="0"/>
              <a:t>як один з кращих гравців турніру!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53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987574"/>
            <a:ext cx="8064896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dirty="0" smtClean="0"/>
              <a:t>22 вересня </a:t>
            </a:r>
            <a:r>
              <a:rPr lang="uk-UA" sz="1600" dirty="0"/>
              <a:t>2013	</a:t>
            </a:r>
            <a:r>
              <a:rPr lang="uk-UA" sz="1600" dirty="0" smtClean="0"/>
              <a:t>	Презентація </a:t>
            </a:r>
            <a:r>
              <a:rPr lang="uk-UA" sz="1600" dirty="0"/>
              <a:t>логотипа </a:t>
            </a:r>
            <a:r>
              <a:rPr lang="uk-UA" sz="1600" dirty="0" err="1" smtClean="0"/>
              <a:t>ЄвроБаскету</a:t>
            </a:r>
            <a:r>
              <a:rPr lang="uk-UA" sz="1600" dirty="0"/>
              <a:t> </a:t>
            </a:r>
            <a:r>
              <a:rPr lang="uk-UA" sz="1600" dirty="0" smtClean="0"/>
              <a:t>2015 </a:t>
            </a:r>
            <a:r>
              <a:rPr lang="uk-UA" sz="1600" dirty="0"/>
              <a:t>в </a:t>
            </a:r>
            <a:r>
              <a:rPr lang="uk-UA" sz="1600" dirty="0" smtClean="0"/>
              <a:t>Любляні</a:t>
            </a:r>
            <a:endParaRPr lang="uk-UA" sz="1600" dirty="0"/>
          </a:p>
          <a:p>
            <a:pPr lvl="0"/>
            <a:r>
              <a:rPr lang="uk-UA" sz="1600" dirty="0"/>
              <a:t>Листопад </a:t>
            </a:r>
            <a:r>
              <a:rPr lang="uk-UA" sz="1600" dirty="0" smtClean="0"/>
              <a:t>2013		Презентація </a:t>
            </a:r>
            <a:r>
              <a:rPr lang="uk-UA" sz="1600" dirty="0"/>
              <a:t>програми «Друзі </a:t>
            </a:r>
            <a:r>
              <a:rPr lang="uk-UA" sz="1600" dirty="0" err="1" smtClean="0"/>
              <a:t>ЄвроБаскету</a:t>
            </a:r>
            <a:r>
              <a:rPr lang="uk-UA" sz="1600" dirty="0"/>
              <a:t> </a:t>
            </a:r>
            <a:r>
              <a:rPr lang="uk-UA" sz="1600" dirty="0" smtClean="0"/>
              <a:t>2015</a:t>
            </a:r>
            <a:r>
              <a:rPr lang="uk-UA" sz="1600" dirty="0"/>
              <a:t>»</a:t>
            </a:r>
          </a:p>
          <a:p>
            <a:pPr lvl="0"/>
            <a:r>
              <a:rPr lang="uk-UA" sz="1600" dirty="0" smtClean="0"/>
              <a:t>Початок 2014</a:t>
            </a:r>
            <a:r>
              <a:rPr lang="uk-UA" sz="1600" dirty="0"/>
              <a:t>		Запуск офіційного сайту </a:t>
            </a:r>
            <a:r>
              <a:rPr lang="uk-UA" sz="1600" dirty="0" err="1" smtClean="0"/>
              <a:t>ЄвроБаскету</a:t>
            </a:r>
            <a:r>
              <a:rPr lang="uk-UA" sz="1600" dirty="0"/>
              <a:t> </a:t>
            </a:r>
            <a:r>
              <a:rPr lang="uk-UA" sz="1600" dirty="0" smtClean="0"/>
              <a:t>2015</a:t>
            </a:r>
            <a:endParaRPr lang="uk-UA" sz="1600" dirty="0"/>
          </a:p>
          <a:p>
            <a:pPr lvl="0"/>
            <a:r>
              <a:rPr lang="uk-UA" sz="1600" dirty="0" smtClean="0"/>
              <a:t>Весна </a:t>
            </a:r>
            <a:r>
              <a:rPr lang="uk-UA" sz="1600" dirty="0"/>
              <a:t>2014		Презентація </a:t>
            </a:r>
            <a:r>
              <a:rPr lang="uk-UA" sz="1600" dirty="0" smtClean="0"/>
              <a:t>талісмана </a:t>
            </a:r>
            <a:r>
              <a:rPr lang="uk-UA" sz="1600" dirty="0" err="1" smtClean="0"/>
              <a:t>ЄвроБаскету</a:t>
            </a:r>
            <a:r>
              <a:rPr lang="uk-UA" sz="1600" dirty="0"/>
              <a:t> </a:t>
            </a:r>
            <a:r>
              <a:rPr lang="uk-UA" sz="1600" dirty="0" smtClean="0"/>
              <a:t>2015</a:t>
            </a:r>
            <a:endParaRPr lang="uk-UA" sz="1600" dirty="0"/>
          </a:p>
          <a:p>
            <a:pPr lvl="0"/>
            <a:r>
              <a:rPr lang="uk-UA" sz="1600" dirty="0"/>
              <a:t>Серпень 2014</a:t>
            </a:r>
            <a:r>
              <a:rPr lang="en-US" sz="1600" dirty="0"/>
              <a:t>	</a:t>
            </a:r>
            <a:r>
              <a:rPr lang="uk-UA" sz="1600" dirty="0"/>
              <a:t>	Початок набору волонтерів</a:t>
            </a:r>
          </a:p>
          <a:p>
            <a:pPr lvl="0"/>
            <a:r>
              <a:rPr lang="uk-UA" sz="1600" dirty="0"/>
              <a:t>Вересень </a:t>
            </a:r>
            <a:r>
              <a:rPr lang="uk-UA" sz="1600" dirty="0" smtClean="0"/>
              <a:t>2014	</a:t>
            </a:r>
            <a:r>
              <a:rPr lang="uk-UA" sz="1600" dirty="0"/>
              <a:t>	Рік до старту турніру, годинник зворотного відліку</a:t>
            </a:r>
          </a:p>
          <a:p>
            <a:r>
              <a:rPr lang="uk-UA" sz="1600" dirty="0"/>
              <a:t>Осінь 2014		Старт квиткової програми </a:t>
            </a:r>
          </a:p>
          <a:p>
            <a:pPr lvl="0"/>
            <a:r>
              <a:rPr lang="uk-UA" sz="1600" dirty="0" smtClean="0"/>
              <a:t>Листопад 2014		Фінальне </a:t>
            </a:r>
            <a:r>
              <a:rPr lang="uk-UA" sz="1600" dirty="0"/>
              <a:t>жеребкування </a:t>
            </a:r>
            <a:r>
              <a:rPr lang="uk-UA" sz="1600" dirty="0" err="1" smtClean="0"/>
              <a:t>ЄвроБаскету</a:t>
            </a:r>
            <a:r>
              <a:rPr lang="uk-UA" sz="1600" dirty="0"/>
              <a:t> </a:t>
            </a:r>
            <a:r>
              <a:rPr lang="uk-UA" sz="1600" dirty="0" smtClean="0"/>
              <a:t>2015</a:t>
            </a:r>
            <a:endParaRPr lang="uk-UA" sz="1600" dirty="0"/>
          </a:p>
          <a:p>
            <a:pPr lvl="0"/>
            <a:r>
              <a:rPr lang="uk-UA" sz="1600" dirty="0" smtClean="0"/>
              <a:t>Листопад 2014		Презентація офіційної пісні	</a:t>
            </a:r>
            <a:endParaRPr lang="uk-UA" sz="1600" dirty="0"/>
          </a:p>
          <a:p>
            <a:pPr lvl="0"/>
            <a:r>
              <a:rPr lang="uk-UA" sz="1600" dirty="0" smtClean="0"/>
              <a:t>Березень </a:t>
            </a:r>
            <a:r>
              <a:rPr lang="uk-UA" sz="1600" dirty="0"/>
              <a:t>2015	</a:t>
            </a:r>
            <a:r>
              <a:rPr lang="uk-UA" sz="1600" dirty="0" smtClean="0"/>
              <a:t>	Початок </a:t>
            </a:r>
            <a:r>
              <a:rPr lang="uk-UA" sz="1600" dirty="0"/>
              <a:t>акредитації для ЗМІ</a:t>
            </a:r>
          </a:p>
          <a:p>
            <a:pPr lvl="0"/>
            <a:r>
              <a:rPr lang="uk-UA" sz="1600" dirty="0"/>
              <a:t>Травень 2015		</a:t>
            </a:r>
            <a:r>
              <a:rPr lang="uk-UA" sz="1600" dirty="0" err="1"/>
              <a:t>Трофі-тур</a:t>
            </a:r>
            <a:r>
              <a:rPr lang="uk-UA" sz="1600" dirty="0"/>
              <a:t> містами України</a:t>
            </a:r>
          </a:p>
          <a:p>
            <a:pPr lvl="0"/>
            <a:r>
              <a:rPr lang="uk-UA" sz="1600" dirty="0"/>
              <a:t>Червень 2015	</a:t>
            </a:r>
            <a:r>
              <a:rPr lang="uk-UA" sz="1600" dirty="0" smtClean="0"/>
              <a:t>	100 </a:t>
            </a:r>
            <a:r>
              <a:rPr lang="uk-UA" sz="1600" dirty="0"/>
              <a:t>Днів до старту турніру</a:t>
            </a:r>
          </a:p>
          <a:p>
            <a:pPr lvl="0"/>
            <a:r>
              <a:rPr lang="uk-UA" sz="1600" dirty="0"/>
              <a:t>Вересень 2015 	</a:t>
            </a:r>
            <a:r>
              <a:rPr lang="uk-UA" sz="1600" dirty="0" smtClean="0"/>
              <a:t>	Фінальний </a:t>
            </a:r>
            <a:r>
              <a:rPr lang="uk-UA" sz="1600" dirty="0"/>
              <a:t>турнір </a:t>
            </a:r>
            <a:r>
              <a:rPr lang="uk-UA" sz="1600" dirty="0" err="1" smtClean="0"/>
              <a:t>ЄвроБаскет</a:t>
            </a:r>
            <a:r>
              <a:rPr lang="uk-UA" sz="1600" dirty="0" smtClean="0"/>
              <a:t> 2015!</a:t>
            </a:r>
            <a:endParaRPr lang="uk-UA" sz="1600" dirty="0"/>
          </a:p>
          <a:p>
            <a:pPr lvl="0"/>
            <a:r>
              <a:rPr lang="uk-UA" sz="1600" dirty="0"/>
              <a:t>Вересень 2015	</a:t>
            </a:r>
            <a:r>
              <a:rPr lang="uk-UA" sz="1600" dirty="0" smtClean="0"/>
              <a:t>	Церемонії </a:t>
            </a:r>
            <a:r>
              <a:rPr lang="uk-UA" sz="1600" dirty="0"/>
              <a:t>відкриття та закриття турніру</a:t>
            </a:r>
          </a:p>
          <a:p>
            <a:r>
              <a:rPr lang="uk-UA" sz="105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364339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smtClean="0">
                <a:cs typeface="Arial" pitchFamily="34" charset="0"/>
              </a:rPr>
              <a:t>Ключові дати</a:t>
            </a:r>
            <a:endParaRPr lang="uk-UA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364339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smtClean="0">
                <a:cs typeface="Arial" pitchFamily="34" charset="0"/>
              </a:rPr>
              <a:t>Квиткова програма</a:t>
            </a:r>
            <a:endParaRPr lang="uk-UA" sz="1600" b="1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114703"/>
            <a:ext cx="4428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Початок продажу квитків – </a:t>
            </a:r>
            <a:r>
              <a:rPr lang="uk-UA" dirty="0" smtClean="0"/>
              <a:t>осінь</a:t>
            </a:r>
            <a:r>
              <a:rPr lang="uk-UA" b="1" dirty="0" smtClean="0"/>
              <a:t> </a:t>
            </a:r>
            <a:r>
              <a:rPr lang="uk-UA" b="1" dirty="0" smtClean="0"/>
              <a:t>201</a:t>
            </a:r>
            <a:r>
              <a:rPr lang="en-US" b="1" dirty="0" smtClean="0"/>
              <a:t>4</a:t>
            </a:r>
            <a:r>
              <a:rPr lang="uk-UA" b="1" dirty="0" smtClean="0"/>
              <a:t>!</a:t>
            </a:r>
            <a:endParaRPr lang="uk-UA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uk-UA" dirty="0"/>
              <a:t>Максимально доступні ціни.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dirty="0"/>
              <a:t>Гнучкий механізм продажу квитків</a:t>
            </a:r>
            <a:r>
              <a:rPr lang="uk-UA" dirty="0" smtClean="0"/>
              <a:t>.</a:t>
            </a:r>
            <a:endParaRPr lang="en-US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uk-UA" dirty="0" smtClean="0"/>
              <a:t>Незабутні враження від спортивної події світового класу!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</p:txBody>
      </p:sp>
      <p:pic>
        <p:nvPicPr>
          <p:cNvPr id="2050" name="Picture 2" descr="http://www.fibaeurope.com/files/%7B0B8DA62B-40ED-430A-BF71-69ADBEA14E97%7Dbig_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397389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47864" y="1707654"/>
            <a:ext cx="552636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dirty="0"/>
              <a:t>Офіційний сайт </a:t>
            </a:r>
            <a:r>
              <a:rPr lang="uk-UA" sz="1600" dirty="0" err="1"/>
              <a:t>ЄвроБаскету</a:t>
            </a:r>
            <a:r>
              <a:rPr lang="uk-UA" sz="1600" dirty="0"/>
              <a:t> 2015 буде запущений на початку 2014 року. До того часу всі новини та інформацію можна знайти на </a:t>
            </a:r>
            <a:r>
              <a:rPr lang="uk-UA" sz="1600" u="sng" dirty="0" err="1">
                <a:hlinkClick r:id="rId4"/>
              </a:rPr>
              <a:t>www.fibaeurope.com</a:t>
            </a:r>
            <a:r>
              <a:rPr lang="uk-UA" sz="1600" dirty="0"/>
              <a:t>. </a:t>
            </a:r>
            <a:endParaRPr lang="uk-UA" sz="1600" dirty="0" smtClean="0"/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dirty="0" smtClean="0"/>
              <a:t>Приєднуйтесь </a:t>
            </a:r>
            <a:r>
              <a:rPr lang="uk-UA" sz="1600" dirty="0"/>
              <a:t>до нас у </a:t>
            </a:r>
            <a:r>
              <a:rPr lang="uk-UA" sz="1600" dirty="0" smtClean="0"/>
              <a:t>соціальних мережах:</a:t>
            </a:r>
          </a:p>
          <a:p>
            <a:pPr marL="266700" indent="-179388" algn="just">
              <a:buFont typeface="Wingdings" pitchFamily="2" charset="2"/>
              <a:buChar char="§"/>
              <a:defRPr/>
            </a:pPr>
            <a:r>
              <a:rPr lang="uk-UA" sz="1600" dirty="0" err="1" smtClean="0"/>
              <a:t>Фейсбук</a:t>
            </a:r>
            <a:r>
              <a:rPr lang="uk-UA" sz="1600" dirty="0"/>
              <a:t>: </a:t>
            </a:r>
            <a:r>
              <a:rPr lang="uk-UA" sz="1600" u="sng" dirty="0">
                <a:hlinkClick r:id="rId5"/>
              </a:rPr>
              <a:t>https://</a:t>
            </a:r>
            <a:r>
              <a:rPr lang="uk-UA" sz="1600" u="sng" dirty="0" smtClean="0">
                <a:hlinkClick r:id="rId5"/>
              </a:rPr>
              <a:t>www.facebook.com/EuroBasket2015</a:t>
            </a:r>
            <a:endParaRPr lang="uk-UA" sz="1600" u="sng" dirty="0" smtClean="0"/>
          </a:p>
          <a:p>
            <a:pPr marL="266700" indent="-179388" algn="just">
              <a:buFont typeface="Wingdings" pitchFamily="2" charset="2"/>
              <a:buChar char="§"/>
              <a:defRPr/>
            </a:pPr>
            <a:r>
              <a:rPr lang="uk-UA" sz="1600" dirty="0" err="1" smtClean="0"/>
              <a:t>Вконтакті</a:t>
            </a:r>
            <a:r>
              <a:rPr lang="uk-UA" sz="1600" dirty="0" smtClean="0"/>
              <a:t>: </a:t>
            </a:r>
            <a:r>
              <a:rPr lang="fr-FR" sz="1600" dirty="0" smtClean="0">
                <a:hlinkClick r:id="rId6"/>
              </a:rPr>
              <a:t>http</a:t>
            </a:r>
            <a:r>
              <a:rPr lang="fr-FR" sz="1600" dirty="0">
                <a:hlinkClick r:id="rId6"/>
              </a:rPr>
              <a:t>://vk.com/eurobasket2015ukraine</a:t>
            </a:r>
            <a:endParaRPr lang="uk-UA" sz="1600" dirty="0"/>
          </a:p>
          <a:p>
            <a:pPr marL="266700" indent="-179388" algn="just">
              <a:buFont typeface="Wingdings" pitchFamily="2" charset="2"/>
              <a:buChar char="§"/>
              <a:defRPr/>
            </a:pPr>
            <a:r>
              <a:rPr lang="uk-UA" sz="1600" dirty="0" err="1" smtClean="0">
                <a:cs typeface="Arial" pitchFamily="34" charset="0"/>
              </a:rPr>
              <a:t>Інстаграм</a:t>
            </a:r>
            <a:r>
              <a:rPr lang="uk-UA" sz="1600" dirty="0" smtClean="0">
                <a:cs typeface="Arial" pitchFamily="34" charset="0"/>
              </a:rPr>
              <a:t>: </a:t>
            </a:r>
            <a:r>
              <a:rPr lang="fr-FR" sz="1600" dirty="0">
                <a:hlinkClick r:id="rId7"/>
              </a:rPr>
              <a:t>http://instagram.com/eurobasket2015</a:t>
            </a:r>
            <a:endParaRPr lang="uk-UA" sz="1600" dirty="0"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9662"/>
            <a:ext cx="223224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3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7824" y="1297335"/>
            <a:ext cx="59632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dirty="0"/>
              <a:t>Чемпіонат Європи проводиться Міжнародною федерацією баскетбольних асоціацій (FIBA </a:t>
            </a:r>
            <a:r>
              <a:rPr lang="uk-UA" sz="1600" dirty="0" err="1"/>
              <a:t>Europe</a:t>
            </a:r>
            <a:r>
              <a:rPr lang="uk-UA" sz="1600" dirty="0"/>
              <a:t>) з </a:t>
            </a:r>
            <a:r>
              <a:rPr lang="uk-UA" sz="1600" b="1" dirty="0"/>
              <a:t>1935</a:t>
            </a:r>
            <a:r>
              <a:rPr lang="uk-UA" sz="1600" dirty="0"/>
              <a:t> року.</a:t>
            </a:r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dirty="0"/>
              <a:t>Турнір проходить </a:t>
            </a:r>
            <a:r>
              <a:rPr lang="uk-UA" sz="1600" b="1" dirty="0"/>
              <a:t>кожні 2 </a:t>
            </a:r>
            <a:r>
              <a:rPr lang="uk-UA" sz="1600" dirty="0"/>
              <a:t>роки.</a:t>
            </a:r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dirty="0" err="1" smtClean="0"/>
              <a:t>ЄвроБаскет</a:t>
            </a:r>
            <a:r>
              <a:rPr lang="uk-UA" sz="1600" dirty="0"/>
              <a:t> </a:t>
            </a:r>
            <a:r>
              <a:rPr lang="uk-UA" sz="1600" dirty="0" smtClean="0"/>
              <a:t>входить </a:t>
            </a:r>
            <a:r>
              <a:rPr lang="uk-UA" sz="1600" b="1" dirty="0"/>
              <a:t>ТОП 3</a:t>
            </a:r>
            <a:r>
              <a:rPr lang="uk-UA" sz="1600" dirty="0"/>
              <a:t> найбільших спортивних подій Європи, </a:t>
            </a:r>
            <a:r>
              <a:rPr lang="uk-UA" sz="1600" b="1" dirty="0"/>
              <a:t>ТОП</a:t>
            </a:r>
            <a:r>
              <a:rPr lang="uk-UA" sz="1600" dirty="0"/>
              <a:t> </a:t>
            </a:r>
            <a:r>
              <a:rPr lang="uk-UA" sz="1600" b="1" dirty="0"/>
              <a:t>5 </a:t>
            </a:r>
            <a:r>
              <a:rPr lang="uk-UA" sz="1600" dirty="0"/>
              <a:t>найбільших спортивних змагань світу.</a:t>
            </a:r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dirty="0" err="1"/>
              <a:t>ЄвроБаскет</a:t>
            </a:r>
            <a:r>
              <a:rPr lang="uk-UA" sz="1600" dirty="0"/>
              <a:t> - це головний </a:t>
            </a:r>
            <a:r>
              <a:rPr lang="uk-UA" sz="1600" dirty="0" smtClean="0"/>
              <a:t>баскетбольний турнір на континенті:</a:t>
            </a:r>
          </a:p>
          <a:p>
            <a:pPr marL="830262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uk-UA" sz="1600" dirty="0" smtClean="0"/>
              <a:t>Змагання національних збірних</a:t>
            </a:r>
          </a:p>
          <a:p>
            <a:pPr marL="830262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uk-UA" sz="1600" dirty="0" smtClean="0"/>
              <a:t>Різні баскетбольні школи</a:t>
            </a:r>
          </a:p>
          <a:p>
            <a:pPr marL="830262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uk-UA" sz="1600" dirty="0" smtClean="0"/>
              <a:t>Найкращі європейські гравці, зірки </a:t>
            </a:r>
            <a:r>
              <a:rPr lang="en-US" sz="1600" dirty="0" smtClean="0"/>
              <a:t>NBA</a:t>
            </a:r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15" y="411510"/>
            <a:ext cx="281527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fibaeurope.com/files/%7B568D2267-529C-4868-814B-6F7E83C8A842%7Dflexi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7654"/>
            <a:ext cx="237838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9832" y="843558"/>
            <a:ext cx="5886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err="1" smtClean="0">
                <a:cs typeface="Arial" pitchFamily="34" charset="0"/>
              </a:rPr>
              <a:t>ЄвроБаскет</a:t>
            </a:r>
            <a:r>
              <a:rPr lang="uk-UA" sz="1600" b="1" dirty="0">
                <a:cs typeface="Arial" pitchFamily="34" charset="0"/>
              </a:rPr>
              <a:t> </a:t>
            </a:r>
            <a:r>
              <a:rPr lang="uk-UA" sz="1600" b="1" dirty="0" smtClean="0">
                <a:cs typeface="Arial" pitchFamily="34" charset="0"/>
              </a:rPr>
              <a:t>2013 факти та цифри:</a:t>
            </a:r>
          </a:p>
          <a:p>
            <a:pPr marL="373062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uk-U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4 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міста-господарі</a:t>
            </a:r>
            <a:endParaRPr lang="uk-UA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73062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uk-UA" sz="1600" b="1" dirty="0" smtClean="0">
                <a:cs typeface="Arial" pitchFamily="34" charset="0"/>
              </a:rPr>
              <a:t>5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спортивних 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арен</a:t>
            </a:r>
            <a:endParaRPr lang="uk-UA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73062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ідбірний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турнір 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чемпіонат Світу 2014 в Іспанії</a:t>
            </a:r>
          </a:p>
          <a:p>
            <a:pPr marL="373062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182</a:t>
            </a:r>
            <a:r>
              <a:rPr lang="uk-UA" sz="1600" b="1" dirty="0" smtClean="0"/>
              <a:t> </a:t>
            </a:r>
            <a:r>
              <a:rPr lang="en-US" sz="1600" b="1" dirty="0" smtClean="0"/>
              <a:t>000 </a:t>
            </a:r>
            <a:r>
              <a:rPr lang="uk-UA" sz="1600" dirty="0" smtClean="0"/>
              <a:t>проданих квитків </a:t>
            </a:r>
          </a:p>
          <a:p>
            <a:pPr marL="373062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/>
              <a:t>55</a:t>
            </a:r>
            <a:r>
              <a:rPr lang="uk-UA" sz="1600" b="1" dirty="0" smtClean="0"/>
              <a:t> </a:t>
            </a:r>
            <a:r>
              <a:rPr lang="fr-FR" sz="1600" b="1" dirty="0" smtClean="0"/>
              <a:t>000 </a:t>
            </a:r>
            <a:r>
              <a:rPr lang="uk-UA" sz="1600" dirty="0" smtClean="0"/>
              <a:t>іноземних вболівальників </a:t>
            </a:r>
            <a:r>
              <a:rPr lang="fr-FR" sz="1600" dirty="0" smtClean="0"/>
              <a:t> </a:t>
            </a:r>
            <a:endParaRPr lang="uk-UA" sz="1600" dirty="0" smtClean="0"/>
          </a:p>
          <a:p>
            <a:pPr marL="373062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1100</a:t>
            </a:r>
            <a:r>
              <a:rPr lang="en-US" sz="1600" dirty="0" smtClean="0"/>
              <a:t> </a:t>
            </a:r>
            <a:r>
              <a:rPr lang="uk-UA" sz="1600" dirty="0" smtClean="0"/>
              <a:t>волонтерів з </a:t>
            </a:r>
            <a:r>
              <a:rPr lang="en-US" sz="1600" b="1" dirty="0" smtClean="0"/>
              <a:t>40</a:t>
            </a:r>
            <a:r>
              <a:rPr lang="en-US" sz="1600" dirty="0" smtClean="0"/>
              <a:t> </a:t>
            </a:r>
            <a:r>
              <a:rPr lang="uk-UA" sz="1600" dirty="0" smtClean="0"/>
              <a:t>країн</a:t>
            </a:r>
            <a:r>
              <a:rPr lang="en-US" sz="1600" dirty="0" smtClean="0"/>
              <a:t> </a:t>
            </a:r>
            <a:r>
              <a:rPr lang="en-US" sz="1600" dirty="0"/>
              <a:t>(2500 </a:t>
            </a:r>
            <a:r>
              <a:rPr lang="uk-UA" sz="1600" dirty="0" smtClean="0"/>
              <a:t>заявок</a:t>
            </a:r>
            <a:r>
              <a:rPr lang="en-US" sz="1600" dirty="0" smtClean="0"/>
              <a:t>) </a:t>
            </a:r>
            <a:endParaRPr lang="uk-UA" sz="1600" dirty="0" smtClean="0"/>
          </a:p>
        </p:txBody>
      </p:sp>
      <p:pic>
        <p:nvPicPr>
          <p:cNvPr id="3074" name="Picture 2" descr="C:\Users\Anna Dobko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5691"/>
            <a:ext cx="22987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20538"/>
            <a:ext cx="9131318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9832" y="699542"/>
            <a:ext cx="5886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err="1" smtClean="0">
                <a:cs typeface="Arial" pitchFamily="34" charset="0"/>
              </a:rPr>
              <a:t>ЄвроБаскет</a:t>
            </a:r>
            <a:r>
              <a:rPr lang="uk-UA" sz="1600" b="1" dirty="0">
                <a:cs typeface="Arial" pitchFamily="34" charset="0"/>
              </a:rPr>
              <a:t> </a:t>
            </a:r>
            <a:r>
              <a:rPr lang="uk-UA" sz="1600" b="1" dirty="0" smtClean="0">
                <a:cs typeface="Arial" pitchFamily="34" charset="0"/>
              </a:rPr>
              <a:t>2013 факти та цифри:</a:t>
            </a:r>
            <a:endParaRPr lang="uk-UA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328</a:t>
            </a:r>
            <a:r>
              <a:rPr lang="uk-UA" sz="1600" b="1" dirty="0" smtClean="0"/>
              <a:t> </a:t>
            </a:r>
            <a:r>
              <a:rPr lang="en-US" sz="1600" b="1" dirty="0" smtClean="0"/>
              <a:t>807 </a:t>
            </a:r>
            <a:r>
              <a:rPr lang="uk-UA" sz="1600" dirty="0" smtClean="0"/>
              <a:t>глядачів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357</a:t>
            </a:r>
            <a:r>
              <a:rPr lang="uk-UA" sz="1600" dirty="0" smtClean="0"/>
              <a:t> </a:t>
            </a:r>
            <a:r>
              <a:rPr lang="en-US" sz="1600" dirty="0" smtClean="0"/>
              <a:t>134 </a:t>
            </a:r>
            <a:r>
              <a:rPr lang="uk-UA" sz="1600" dirty="0"/>
              <a:t>у</a:t>
            </a:r>
            <a:r>
              <a:rPr lang="en-US" sz="1600" dirty="0" smtClean="0"/>
              <a:t> </a:t>
            </a:r>
            <a:r>
              <a:rPr lang="en-US" sz="1600" dirty="0"/>
              <a:t>2011)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600" dirty="0" smtClean="0"/>
              <a:t>Середня кількість глядачів на матчі </a:t>
            </a:r>
            <a:r>
              <a:rPr lang="en-US" sz="1600" b="1" dirty="0" smtClean="0"/>
              <a:t>3</a:t>
            </a:r>
            <a:r>
              <a:rPr lang="uk-UA" sz="1600" b="1" dirty="0" smtClean="0"/>
              <a:t> </a:t>
            </a:r>
            <a:r>
              <a:rPr lang="en-US" sz="1600" b="1" dirty="0" smtClean="0"/>
              <a:t>653 </a:t>
            </a:r>
            <a:r>
              <a:rPr lang="uk-UA" sz="1600" dirty="0" smtClean="0"/>
              <a:t> </a:t>
            </a:r>
            <a:r>
              <a:rPr lang="en-US" sz="1600" dirty="0" smtClean="0"/>
              <a:t>(3</a:t>
            </a:r>
            <a:r>
              <a:rPr lang="uk-UA" sz="1600" dirty="0" smtClean="0"/>
              <a:t> </a:t>
            </a:r>
            <a:r>
              <a:rPr lang="en-US" sz="1600" dirty="0" smtClean="0"/>
              <a:t>968 </a:t>
            </a:r>
            <a:r>
              <a:rPr lang="uk-UA" sz="1600" dirty="0" smtClean="0"/>
              <a:t>у</a:t>
            </a:r>
            <a:r>
              <a:rPr lang="en-US" sz="1600" dirty="0" smtClean="0"/>
              <a:t> </a:t>
            </a:r>
            <a:r>
              <a:rPr lang="en-US" sz="1600" dirty="0"/>
              <a:t>2011)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57.4</a:t>
            </a:r>
            <a:r>
              <a:rPr lang="en-US" sz="1600" b="1" dirty="0"/>
              <a:t>%</a:t>
            </a:r>
            <a:r>
              <a:rPr lang="en-US" sz="1600" dirty="0"/>
              <a:t> </a:t>
            </a:r>
            <a:r>
              <a:rPr lang="uk-UA" sz="1600" dirty="0" smtClean="0"/>
              <a:t>середня заповнюваність арен </a:t>
            </a:r>
            <a:r>
              <a:rPr lang="en-US" sz="1600" dirty="0" smtClean="0"/>
              <a:t>(+</a:t>
            </a:r>
            <a:r>
              <a:rPr lang="en-US" sz="1600" dirty="0"/>
              <a:t>7% </a:t>
            </a:r>
            <a:r>
              <a:rPr lang="uk-UA" sz="1600" dirty="0" smtClean="0"/>
              <a:t>у порівнянні з</a:t>
            </a:r>
            <a:r>
              <a:rPr lang="en-US" sz="1600" dirty="0" smtClean="0"/>
              <a:t> </a:t>
            </a:r>
            <a:r>
              <a:rPr lang="en-US" sz="1600" dirty="0"/>
              <a:t>2011)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1</a:t>
            </a:r>
            <a:r>
              <a:rPr lang="uk-UA" sz="1600" b="1" dirty="0" smtClean="0"/>
              <a:t> </a:t>
            </a:r>
            <a:r>
              <a:rPr lang="en-US" sz="1600" b="1" dirty="0" smtClean="0"/>
              <a:t>356</a:t>
            </a:r>
            <a:r>
              <a:rPr lang="en-US" sz="1600" dirty="0" smtClean="0"/>
              <a:t> </a:t>
            </a:r>
            <a:r>
              <a:rPr lang="uk-UA" sz="1600" dirty="0" smtClean="0"/>
              <a:t>акредитованих журналістів</a:t>
            </a:r>
            <a:r>
              <a:rPr lang="en-US" sz="1600" dirty="0" smtClean="0"/>
              <a:t> (</a:t>
            </a:r>
            <a:r>
              <a:rPr lang="uk-UA" sz="1600" dirty="0" smtClean="0"/>
              <a:t>+</a:t>
            </a:r>
            <a:r>
              <a:rPr lang="en-US" sz="1600" dirty="0" smtClean="0"/>
              <a:t>91</a:t>
            </a:r>
            <a:r>
              <a:rPr lang="uk-UA" sz="1600" dirty="0" smtClean="0"/>
              <a:t> у порівнянні з </a:t>
            </a:r>
            <a:r>
              <a:rPr lang="en-US" sz="1600" dirty="0" smtClean="0"/>
              <a:t>2011</a:t>
            </a:r>
            <a:r>
              <a:rPr lang="en-US" sz="1600" dirty="0"/>
              <a:t>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162</a:t>
            </a:r>
            <a:r>
              <a:rPr lang="en-US" sz="1600" dirty="0" smtClean="0"/>
              <a:t> </a:t>
            </a:r>
            <a:r>
              <a:rPr lang="uk-UA" sz="1600" dirty="0" smtClean="0"/>
              <a:t>міжнародних  телетрансляторів</a:t>
            </a:r>
            <a:r>
              <a:rPr lang="en-US" sz="1600" dirty="0" smtClean="0"/>
              <a:t> </a:t>
            </a:r>
            <a:r>
              <a:rPr lang="en-US" sz="1600" dirty="0"/>
              <a:t>(165 </a:t>
            </a:r>
            <a:r>
              <a:rPr lang="uk-UA" sz="1600" dirty="0"/>
              <a:t>у</a:t>
            </a:r>
            <a:r>
              <a:rPr lang="en-US" sz="1600" dirty="0" smtClean="0"/>
              <a:t> </a:t>
            </a:r>
            <a:r>
              <a:rPr lang="en-US" sz="1600" dirty="0"/>
              <a:t>2011)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5</a:t>
            </a:r>
            <a:r>
              <a:rPr lang="uk-UA" sz="1600" b="1" dirty="0"/>
              <a:t>,</a:t>
            </a:r>
            <a:r>
              <a:rPr lang="en-US" sz="1600" b="1" dirty="0" smtClean="0"/>
              <a:t>5 </a:t>
            </a:r>
            <a:r>
              <a:rPr lang="uk-UA" sz="1600" b="1" dirty="0" smtClean="0"/>
              <a:t>млн</a:t>
            </a:r>
            <a:r>
              <a:rPr lang="uk-UA" sz="1600" dirty="0" smtClean="0"/>
              <a:t>. глядачів фінального матчу лише на </a:t>
            </a:r>
            <a:r>
              <a:rPr lang="en-US" sz="1600" i="1" dirty="0" smtClean="0"/>
              <a:t>France Televisions</a:t>
            </a:r>
            <a:r>
              <a:rPr lang="en-US" sz="1600" dirty="0" smtClean="0"/>
              <a:t> 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600" dirty="0" smtClean="0"/>
              <a:t>Широке висвітлення у міжнародних ЗМІ 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220</a:t>
            </a:r>
            <a:r>
              <a:rPr lang="uk-UA" sz="1600" b="1" dirty="0" smtClean="0"/>
              <a:t> </a:t>
            </a:r>
            <a:r>
              <a:rPr lang="en-US" sz="1600" b="1" dirty="0" smtClean="0"/>
              <a:t>000 </a:t>
            </a:r>
            <a:r>
              <a:rPr lang="uk-UA" sz="1600" dirty="0" smtClean="0"/>
              <a:t>завантажень офіційного додатку для мобільних пристроїв </a:t>
            </a:r>
            <a:r>
              <a:rPr lang="en-US" sz="1600" dirty="0" smtClean="0"/>
              <a:t>(Android</a:t>
            </a:r>
            <a:r>
              <a:rPr lang="en-US" sz="1600" dirty="0"/>
              <a:t>: </a:t>
            </a:r>
            <a:r>
              <a:rPr lang="en-US" sz="1600" dirty="0" smtClean="0"/>
              <a:t>117</a:t>
            </a:r>
            <a:r>
              <a:rPr lang="uk-UA" sz="1600" dirty="0" smtClean="0"/>
              <a:t> </a:t>
            </a:r>
            <a:r>
              <a:rPr lang="en-US" sz="1600" dirty="0" smtClean="0"/>
              <a:t>000</a:t>
            </a:r>
            <a:r>
              <a:rPr lang="en-US" sz="1600" dirty="0"/>
              <a:t>; Apple </a:t>
            </a:r>
            <a:r>
              <a:rPr lang="en-US" sz="1600" dirty="0" smtClean="0"/>
              <a:t>103</a:t>
            </a:r>
            <a:r>
              <a:rPr lang="uk-UA" sz="1600" dirty="0" smtClean="0"/>
              <a:t> </a:t>
            </a:r>
            <a:r>
              <a:rPr lang="en-US" sz="1600" dirty="0" smtClean="0"/>
              <a:t>000</a:t>
            </a:r>
            <a:r>
              <a:rPr lang="en-US" sz="1600" dirty="0"/>
              <a:t>) 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nna Dobko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5691"/>
            <a:ext cx="22987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9832" y="699542"/>
            <a:ext cx="5886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err="1" smtClean="0">
                <a:cs typeface="Arial" pitchFamily="34" charset="0"/>
              </a:rPr>
              <a:t>ЄвроБаскет</a:t>
            </a:r>
            <a:r>
              <a:rPr lang="uk-UA" sz="1600" b="1" dirty="0">
                <a:cs typeface="Arial" pitchFamily="34" charset="0"/>
              </a:rPr>
              <a:t> </a:t>
            </a:r>
            <a:r>
              <a:rPr lang="uk-UA" sz="1600" b="1" dirty="0" smtClean="0">
                <a:cs typeface="Arial" pitchFamily="34" charset="0"/>
              </a:rPr>
              <a:t>2015 </a:t>
            </a:r>
            <a:r>
              <a:rPr lang="uk-UA" sz="1600" b="1" dirty="0">
                <a:cs typeface="Arial" pitchFamily="34" charset="0"/>
              </a:rPr>
              <a:t>це:</a:t>
            </a:r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b="1" dirty="0" smtClean="0">
                <a:cs typeface="Arial" pitchFamily="34" charset="0"/>
              </a:rPr>
              <a:t>39-й </a:t>
            </a:r>
            <a:r>
              <a:rPr lang="uk-UA" sz="1600" dirty="0" smtClean="0">
                <a:cs typeface="Arial" pitchFamily="34" charset="0"/>
              </a:rPr>
              <a:t>чемпіонат Європи з баскетболу</a:t>
            </a:r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cs typeface="Arial" pitchFamily="34" charset="0"/>
              </a:rPr>
              <a:t>19</a:t>
            </a:r>
            <a:r>
              <a:rPr lang="uk-UA" sz="1600" b="1" dirty="0" smtClean="0">
                <a:cs typeface="Arial" pitchFamily="34" charset="0"/>
              </a:rPr>
              <a:t> </a:t>
            </a:r>
            <a:r>
              <a:rPr lang="uk-UA" sz="1600" dirty="0">
                <a:cs typeface="Arial" pitchFamily="34" charset="0"/>
              </a:rPr>
              <a:t>днів </a:t>
            </a:r>
            <a:r>
              <a:rPr lang="uk-UA" sz="1600" dirty="0" smtClean="0">
                <a:cs typeface="Arial" pitchFamily="34" charset="0"/>
              </a:rPr>
              <a:t>змагань</a:t>
            </a:r>
            <a:endParaRPr lang="uk-UA" sz="1600" b="1" dirty="0">
              <a:cs typeface="Arial" pitchFamily="34" charset="0"/>
            </a:endParaRPr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b="1" dirty="0">
                <a:cs typeface="Arial" pitchFamily="34" charset="0"/>
              </a:rPr>
              <a:t>24 </a:t>
            </a:r>
            <a:r>
              <a:rPr lang="uk-UA" sz="1600" b="1" dirty="0" smtClean="0">
                <a:cs typeface="Arial" pitchFamily="34" charset="0"/>
              </a:rPr>
              <a:t>збірні-учасниці</a:t>
            </a:r>
            <a:endParaRPr lang="uk-UA" sz="1600" dirty="0">
              <a:cs typeface="Arial" pitchFamily="34" charset="0"/>
            </a:endParaRPr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b="1" dirty="0">
                <a:cs typeface="Arial" pitchFamily="34" charset="0"/>
              </a:rPr>
              <a:t>90 </a:t>
            </a:r>
            <a:r>
              <a:rPr lang="uk-UA" sz="1600" b="1" dirty="0" smtClean="0">
                <a:cs typeface="Arial" pitchFamily="34" charset="0"/>
              </a:rPr>
              <a:t>матчів</a:t>
            </a:r>
            <a:endParaRPr lang="uk-UA" sz="1600" b="1" dirty="0">
              <a:cs typeface="Arial" pitchFamily="34" charset="0"/>
            </a:endParaRPr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b="1" dirty="0">
                <a:cs typeface="Arial" pitchFamily="34" charset="0"/>
              </a:rPr>
              <a:t>6 міст-господарів </a:t>
            </a:r>
            <a:r>
              <a:rPr lang="uk-UA" sz="1600" dirty="0">
                <a:cs typeface="Arial" pitchFamily="34" charset="0"/>
              </a:rPr>
              <a:t>(Київ, Львів, Донецьк, Харків, Дніпропетровськ, Одеса</a:t>
            </a:r>
            <a:r>
              <a:rPr lang="uk-UA" sz="1600" dirty="0" smtClean="0">
                <a:cs typeface="Arial" pitchFamily="34" charset="0"/>
              </a:rPr>
              <a:t>)</a:t>
            </a:r>
            <a:endParaRPr lang="uk-UA" sz="1600" dirty="0">
              <a:cs typeface="Arial" pitchFamily="34" charset="0"/>
            </a:endParaRPr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b="1" dirty="0">
                <a:cs typeface="Arial" pitchFamily="34" charset="0"/>
              </a:rPr>
              <a:t>7 спортивних </a:t>
            </a:r>
            <a:r>
              <a:rPr lang="uk-UA" sz="1600" b="1" dirty="0" smtClean="0">
                <a:cs typeface="Arial" pitchFamily="34" charset="0"/>
              </a:rPr>
              <a:t>арен</a:t>
            </a:r>
            <a:endParaRPr lang="uk-UA" sz="1600" b="1" dirty="0">
              <a:cs typeface="Arial" pitchFamily="34" charset="0"/>
            </a:endParaRPr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sz="1600" dirty="0" smtClean="0"/>
              <a:t>Відбірний </a:t>
            </a:r>
            <a:r>
              <a:rPr lang="uk-UA" sz="1600" dirty="0"/>
              <a:t>турнір на Олімпійські Ігри 2016 року в Ріо-де-Жанейро!</a:t>
            </a:r>
          </a:p>
          <a:p>
            <a:pPr marL="266700" indent="-179388"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nna Dobko\Documents\20130922_LogoLaunch\Press Kit\Logo landscape version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7426"/>
            <a:ext cx="2235899" cy="15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364339"/>
            <a:ext cx="58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en-US" sz="1600" b="1" dirty="0" smtClean="0">
                <a:cs typeface="Arial" pitchFamily="34" charset="0"/>
              </a:rPr>
              <a:t>8 </a:t>
            </a:r>
            <a:r>
              <a:rPr lang="uk-UA" sz="1600" b="1" dirty="0" smtClean="0">
                <a:cs typeface="Arial" pitchFamily="34" charset="0"/>
              </a:rPr>
              <a:t>збірних вже кваліфікувалися на </a:t>
            </a:r>
            <a:r>
              <a:rPr lang="uk-UA" sz="1600" b="1" dirty="0" err="1" smtClean="0">
                <a:cs typeface="Arial" pitchFamily="34" charset="0"/>
              </a:rPr>
              <a:t>ЄвроБаскет</a:t>
            </a:r>
            <a:r>
              <a:rPr lang="uk-UA" sz="1600" b="1" dirty="0" smtClean="0">
                <a:cs typeface="Arial" pitchFamily="34" charset="0"/>
              </a:rPr>
              <a:t> 2015!</a:t>
            </a:r>
            <a:endParaRPr lang="uk-UA" sz="1600" b="1" dirty="0">
              <a:cs typeface="Arial" pitchFamily="34" charset="0"/>
            </a:endParaRPr>
          </a:p>
        </p:txBody>
      </p:sp>
      <p:pic>
        <p:nvPicPr>
          <p:cNvPr id="2050" name="Picture 2" descr="C:\Users\Anna Dobko\Documents\20130922_LogoLaunch\Press Kit\Logo landscape version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7426"/>
            <a:ext cx="2235899" cy="15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45296"/>
            <a:ext cx="4277627" cy="427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5859" y="1392039"/>
            <a:ext cx="1737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/>
              <a:t>Україна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/>
              <a:t>Іспанія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/>
              <a:t>Естонія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/>
              <a:t>Франція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/>
              <a:t>Литва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/>
              <a:t>Словенія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/>
              <a:t>Хорватія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/>
              <a:t>Сербія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4370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20538"/>
            <a:ext cx="9131318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3848" y="1347614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Стимул для розвитку баскетболу в </a:t>
            </a:r>
            <a:r>
              <a:rPr lang="uk-UA" sz="1600" dirty="0" smtClean="0"/>
              <a:t>Україні.</a:t>
            </a:r>
            <a:endParaRPr lang="uk-UA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Сучасні арени задля створення можливостей для проведення </a:t>
            </a:r>
            <a:r>
              <a:rPr lang="uk-UA" sz="1600" dirty="0" smtClean="0"/>
              <a:t>різноманітних </a:t>
            </a:r>
            <a:r>
              <a:rPr lang="uk-UA" sz="1600" dirty="0"/>
              <a:t>міжнародних </a:t>
            </a:r>
            <a:r>
              <a:rPr lang="uk-UA" sz="1600" dirty="0" smtClean="0"/>
              <a:t>заходів.</a:t>
            </a:r>
            <a:endParaRPr lang="uk-UA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Промоція здорового способу життя та розвиток інших видів спорту.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Сприяння популяризації </a:t>
            </a:r>
            <a:r>
              <a:rPr lang="uk-UA" sz="1600" dirty="0" smtClean="0"/>
              <a:t> України </a:t>
            </a:r>
            <a:r>
              <a:rPr lang="uk-UA" sz="1600" dirty="0"/>
              <a:t>у світі</a:t>
            </a:r>
            <a:r>
              <a:rPr lang="uk-UA" sz="16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Розвиток туризму та туристичної інфраструктури</a:t>
            </a:r>
            <a:r>
              <a:rPr lang="en-US" sz="1600" dirty="0" smtClean="0"/>
              <a:t>.</a:t>
            </a:r>
            <a:endParaRPr lang="uk-UA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1600" dirty="0"/>
          </a:p>
        </p:txBody>
      </p:sp>
      <p:pic>
        <p:nvPicPr>
          <p:cNvPr id="4" name="Picture 2" descr="C:\Users\Anna Dobko\Documents\20130922_LogoLaunch\Press Kit\Logo landscape version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7426"/>
            <a:ext cx="2235899" cy="15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364339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smtClean="0">
                <a:cs typeface="Arial" pitchFamily="34" charset="0"/>
              </a:rPr>
              <a:t>Переваги проведення турніру в Україні</a:t>
            </a:r>
            <a:endParaRPr lang="uk-UA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20538"/>
            <a:ext cx="9131318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27584" y="951570"/>
            <a:ext cx="7614846" cy="19082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defRPr/>
            </a:pPr>
            <a:r>
              <a:rPr lang="uk-UA" sz="1600" kern="0" dirty="0" smtClean="0"/>
              <a:t>Для проведення </a:t>
            </a:r>
            <a:r>
              <a:rPr lang="uk-UA" sz="1600" kern="0" dirty="0" err="1" smtClean="0"/>
              <a:t>ЄвроБаскету</a:t>
            </a:r>
            <a:r>
              <a:rPr lang="uk-UA" sz="1600" kern="0" dirty="0" smtClean="0"/>
              <a:t> 2015 згідно вимог ФІБА Європа необхідна наявність </a:t>
            </a:r>
            <a:r>
              <a:rPr lang="uk-UA" sz="1600" b="1" kern="0" dirty="0" smtClean="0"/>
              <a:t>7 сучасних спортивних арен</a:t>
            </a:r>
            <a:r>
              <a:rPr lang="uk-UA" sz="1600" kern="0" dirty="0" smtClean="0"/>
              <a:t>.</a:t>
            </a:r>
          </a:p>
          <a:p>
            <a:pPr algn="just">
              <a:spcBef>
                <a:spcPts val="600"/>
              </a:spcBef>
              <a:defRPr/>
            </a:pPr>
            <a:r>
              <a:rPr lang="uk-UA" sz="1600" b="1" dirty="0" smtClean="0"/>
              <a:t>Ключові вимоги FIBA </a:t>
            </a:r>
            <a:r>
              <a:rPr lang="uk-UA" sz="1600" b="1" dirty="0" err="1" smtClean="0"/>
              <a:t>Europe</a:t>
            </a:r>
            <a:r>
              <a:rPr lang="uk-UA" sz="1600" b="1" dirty="0" smtClean="0"/>
              <a:t> при проведенні заходів такого рівня:</a:t>
            </a:r>
          </a:p>
          <a:p>
            <a:pPr marL="669925" lvl="1" indent="-182563"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uk-UA" sz="1600" b="1" dirty="0" smtClean="0"/>
              <a:t>Місткість арени </a:t>
            </a:r>
            <a:r>
              <a:rPr lang="uk-UA" sz="1600" dirty="0" smtClean="0"/>
              <a:t>повинна бути </a:t>
            </a:r>
            <a:r>
              <a:rPr lang="uk-UA" sz="1600" b="1" dirty="0" smtClean="0"/>
              <a:t>не менше 6 тис. </a:t>
            </a:r>
            <a:r>
              <a:rPr lang="uk-UA" sz="1600" dirty="0" smtClean="0"/>
              <a:t>глядацьких місць</a:t>
            </a:r>
            <a:r>
              <a:rPr lang="en-US" sz="1600" dirty="0" smtClean="0"/>
              <a:t> </a:t>
            </a:r>
            <a:r>
              <a:rPr lang="uk-UA" sz="1600" dirty="0" smtClean="0"/>
              <a:t>для групового етапу та </a:t>
            </a:r>
            <a:r>
              <a:rPr lang="uk-UA" sz="1600" b="1" dirty="0" smtClean="0"/>
              <a:t>15  тис. </a:t>
            </a:r>
            <a:r>
              <a:rPr lang="uk-UA" sz="1600" dirty="0" smtClean="0"/>
              <a:t>для фіналу.</a:t>
            </a:r>
            <a:endParaRPr lang="en-US" sz="1600" dirty="0" smtClean="0"/>
          </a:p>
          <a:p>
            <a:pPr marL="669925" lvl="1" indent="-182563"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uk-UA" sz="1600" dirty="0" smtClean="0"/>
              <a:t>Забезпечення необхідної кількості місць для представників ЗМІ.</a:t>
            </a:r>
          </a:p>
          <a:p>
            <a:pPr marL="669925" lvl="1" indent="-182563"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uk-UA" sz="1600" dirty="0" smtClean="0"/>
              <a:t>Забезпечення необхідної кількості місць для людей з обмеженими можливостями.</a:t>
            </a:r>
            <a:endParaRPr lang="en-US" sz="1600" dirty="0" smtClean="0"/>
          </a:p>
        </p:txBody>
      </p:sp>
      <p:pic>
        <p:nvPicPr>
          <p:cNvPr id="4098" name="Picture 2" descr="C:\Users\Anna Dobko\Desktop\1237089_10151587915341786_204775886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3798"/>
            <a:ext cx="626469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364339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>
              <a:spcBef>
                <a:spcPts val="600"/>
              </a:spcBef>
              <a:defRPr/>
            </a:pPr>
            <a:r>
              <a:rPr lang="uk-UA" sz="1600" b="1" dirty="0" smtClean="0">
                <a:cs typeface="Arial" pitchFamily="34" charset="0"/>
              </a:rPr>
              <a:t>Вимоги щодо проведення турніру в Україні</a:t>
            </a:r>
            <a:endParaRPr lang="uk-UA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" y="0"/>
            <a:ext cx="9131318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1707655"/>
            <a:ext cx="64087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Місцевий </a:t>
            </a:r>
            <a:r>
              <a:rPr lang="uk-UA" sz="1600" dirty="0"/>
              <a:t>організаційний комітет "</a:t>
            </a:r>
            <a:r>
              <a:rPr lang="uk-UA" sz="1600" dirty="0" err="1"/>
              <a:t>ЄвроБаскет</a:t>
            </a:r>
            <a:r>
              <a:rPr lang="uk-UA" sz="1600" dirty="0"/>
              <a:t> 2015" заснований Федерацією баскетболу України (ФБУ) 11 лютого 2013 року.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Розробляє та впроваджує Концепцію турніру відповідно до вимог ФІБА Європа.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Провидить моніторинг будівництва спортивних арен.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Працює в тісній співпраці з ФІБА Європа, ФІБА, ФБУ, центральними і місцевими органами влади України та містами-господарями турніру.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Забезпечує популяризацію турніру.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b="1" dirty="0"/>
              <a:t>Метою МОК є проведення успішного заходу з точки зору рівня сервісу, безпеки, витрат та іміджу для країни.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37612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МОК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997</Words>
  <Application>Microsoft Office PowerPoint</Application>
  <PresentationFormat>On-screen Show (16:9)</PresentationFormat>
  <Paragraphs>197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Henriques</dc:creator>
  <cp:lastModifiedBy>Anna Dobko</cp:lastModifiedBy>
  <cp:revision>42</cp:revision>
  <cp:lastPrinted>2013-10-25T08:56:05Z</cp:lastPrinted>
  <dcterms:created xsi:type="dcterms:W3CDTF">2013-08-23T10:17:55Z</dcterms:created>
  <dcterms:modified xsi:type="dcterms:W3CDTF">2013-10-25T09:09:10Z</dcterms:modified>
</cp:coreProperties>
</file>