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2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4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5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7.xml" ContentType="application/vnd.openxmlformats-officedocument.theme+xml"/>
  <Override PartName="/ppt/theme/themeOverride2.xml" ContentType="application/vnd.openxmlformats-officedocument.themeOverrid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8.xml" ContentType="application/vnd.openxmlformats-officedocument.theme+xml"/>
  <Override PartName="/ppt/theme/themeOverride3.xml" ContentType="application/vnd.openxmlformats-officedocument.themeOverrid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9.xml" ContentType="application/vnd.openxmlformats-officedocument.theme+xml"/>
  <Override PartName="/ppt/theme/themeOverride4.xml" ContentType="application/vnd.openxmlformats-officedocument.themeOverride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3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4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5.xml" ContentType="application/vnd.openxmlformats-officedocument.theme+xml"/>
  <Override PartName="/ppt/theme/themeOverride5.xml" ContentType="application/vnd.openxmlformats-officedocument.themeOverrid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6.xml" ContentType="application/vnd.openxmlformats-officedocument.theme+xml"/>
  <Override PartName="/ppt/theme/themeOverride6.xml" ContentType="application/vnd.openxmlformats-officedocument.themeOverrid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27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8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9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theme/theme30.xml" ContentType="application/vnd.openxmlformats-officedocument.theme+xml"/>
  <Override PartName="/ppt/theme/themeOverride7.xml" ContentType="application/vnd.openxmlformats-officedocument.themeOverride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1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2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theme/theme33.xml" ContentType="application/vnd.openxmlformats-officedocument.theme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34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theme/theme36.xml" ContentType="application/vnd.openxmlformats-officedocument.theme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37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38.xml" ContentType="application/vnd.openxmlformats-officedocument.theme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39.xml" ContentType="application/vnd.openxmlformats-officedocument.theme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theme/theme40.xml" ContentType="application/vnd.openxmlformats-officedocument.theme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1.xml" ContentType="application/vnd.openxmlformats-officedocument.theme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theme/theme42.xml" ContentType="application/vnd.openxmlformats-officedocument.theme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43.xml" ContentType="application/vnd.openxmlformats-officedocument.theme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theme/theme44.xml" ContentType="application/vnd.openxmlformats-officedocument.theme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45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46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theme/theme47.xml" ContentType="application/vnd.openxmlformats-officedocument.theme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theme/theme48.xml" ContentType="application/vnd.openxmlformats-officedocument.theme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theme/theme49.xml" ContentType="application/vnd.openxmlformats-officedocument.theme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theme/theme50.xml" ContentType="application/vnd.openxmlformats-officedocument.theme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theme/theme51.xml" ContentType="application/vnd.openxmlformats-officedocument.theme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theme/theme52.xml" ContentType="application/vnd.openxmlformats-officedocument.theme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theme/theme53.xml" ContentType="application/vnd.openxmlformats-officedocument.theme+xml"/>
  <Override PartName="/ppt/theme/themeOverride8.xml" ContentType="application/vnd.openxmlformats-officedocument.themeOverride+xml"/>
  <Override PartName="/ppt/theme/theme54.xml" ContentType="application/vnd.openxmlformats-officedocument.theme+xml"/>
  <Override PartName="/ppt/theme/theme55.xml" ContentType="application/vnd.openxmlformats-officedocument.theme+xml"/>
  <Override PartName="/ppt/notesSlides/notesSlide1.xml" ContentType="application/vnd.openxmlformats-officedocument.presentationml.notesSlide+xml"/>
  <Override PartName="/ppt/theme/themeOverride9.xml" ContentType="application/vnd.openxmlformats-officedocument.themeOverride+xml"/>
  <Override PartName="/ppt/charts/chart1.xml" ContentType="application/vnd.openxmlformats-officedocument.drawingml.chart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11.xml" ContentType="application/vnd.openxmlformats-officedocument.themeOverride+xml"/>
  <Override PartName="/ppt/drawings/drawing3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theme/themeOverride12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theme/themeOverride14.xml" ContentType="application/vnd.openxmlformats-officedocument.themeOverride+xml"/>
  <Override PartName="/ppt/drawings/drawing5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theme/themeOverride15.xml" ContentType="application/vnd.openxmlformats-officedocument.themeOverride+xml"/>
  <Override PartName="/ppt/charts/chart12.xml" ContentType="application/vnd.openxmlformats-officedocument.drawingml.chart+xml"/>
  <Override PartName="/ppt/theme/themeOverride16.xml" ContentType="application/vnd.openxmlformats-officedocument.themeOverride+xml"/>
  <Override PartName="/ppt/charts/chart13.xml" ContentType="application/vnd.openxmlformats-officedocument.drawingml.chart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drawings/drawing6.xml" ContentType="application/vnd.openxmlformats-officedocument.drawingml.chartshapes+xml"/>
  <Override PartName="/ppt/charts/chart15.xml" ContentType="application/vnd.openxmlformats-officedocument.drawingml.chart+xml"/>
  <Override PartName="/ppt/theme/themeOverride18.xml" ContentType="application/vnd.openxmlformats-officedocument.themeOverride+xml"/>
  <Override PartName="/ppt/charts/chart16.xml" ContentType="application/vnd.openxmlformats-officedocument.drawingml.chart+xml"/>
  <Override PartName="/ppt/theme/themeOverride19.xml" ContentType="application/vnd.openxmlformats-officedocument.themeOverride+xml"/>
  <Override PartName="/ppt/drawings/drawing7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notesSlides/notesSlide20.xml" ContentType="application/vnd.openxmlformats-officedocument.presentationml.notesSlide+xml"/>
  <Override PartName="/ppt/charts/chart19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drawings/drawing8.xml" ContentType="application/vnd.openxmlformats-officedocument.drawingml.chartshapes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8" r:id="rId1"/>
    <p:sldMasterId id="2147483812" r:id="rId2"/>
    <p:sldMasterId id="2147484463" r:id="rId3"/>
    <p:sldMasterId id="2147488013" r:id="rId4"/>
    <p:sldMasterId id="2147488556" r:id="rId5"/>
    <p:sldMasterId id="2147488632" r:id="rId6"/>
    <p:sldMasterId id="2147489429" r:id="rId7"/>
    <p:sldMasterId id="2147493587" r:id="rId8"/>
    <p:sldMasterId id="2147506536" r:id="rId9"/>
    <p:sldMasterId id="2147508227" r:id="rId10"/>
    <p:sldMasterId id="2147511118" r:id="rId11"/>
    <p:sldMasterId id="2147516304" r:id="rId12"/>
    <p:sldMasterId id="2147516316" r:id="rId13"/>
    <p:sldMasterId id="2147516368" r:id="rId14"/>
    <p:sldMasterId id="2147516381" r:id="rId15"/>
    <p:sldMasterId id="2147516409" r:id="rId16"/>
    <p:sldMasterId id="2147516433" r:id="rId17"/>
    <p:sldMasterId id="2147516457" r:id="rId18"/>
    <p:sldMasterId id="2147516469" r:id="rId19"/>
    <p:sldMasterId id="2147516481" r:id="rId20"/>
    <p:sldMasterId id="2147516493" r:id="rId21"/>
    <p:sldMasterId id="2147516505" r:id="rId22"/>
    <p:sldMasterId id="2147516519" r:id="rId23"/>
    <p:sldMasterId id="2147516531" r:id="rId24"/>
    <p:sldMasterId id="2147516558" r:id="rId25"/>
    <p:sldMasterId id="2147516569" r:id="rId26"/>
    <p:sldMasterId id="2147516581" r:id="rId27"/>
    <p:sldMasterId id="2147516593" r:id="rId28"/>
    <p:sldMasterId id="2147516605" r:id="rId29"/>
    <p:sldMasterId id="2147516620" r:id="rId30"/>
    <p:sldMasterId id="2147516631" r:id="rId31"/>
    <p:sldMasterId id="2147516643" r:id="rId32"/>
    <p:sldMasterId id="2147516657" r:id="rId33"/>
    <p:sldMasterId id="2147516672" r:id="rId34"/>
    <p:sldMasterId id="2147516684" r:id="rId35"/>
    <p:sldMasterId id="2147516696" r:id="rId36"/>
    <p:sldMasterId id="2147516710" r:id="rId37"/>
    <p:sldMasterId id="2147516722" r:id="rId38"/>
    <p:sldMasterId id="2147516734" r:id="rId39"/>
    <p:sldMasterId id="2147516761" r:id="rId40"/>
    <p:sldMasterId id="2147516773" r:id="rId41"/>
    <p:sldMasterId id="2147516809" r:id="rId42"/>
    <p:sldMasterId id="2147516833" r:id="rId43"/>
    <p:sldMasterId id="2147516845" r:id="rId44"/>
    <p:sldMasterId id="2147516881" r:id="rId45"/>
    <p:sldMasterId id="2147516893" r:id="rId46"/>
    <p:sldMasterId id="2147516917" r:id="rId47"/>
    <p:sldMasterId id="2147516929" r:id="rId48"/>
    <p:sldMasterId id="2147516941" r:id="rId49"/>
    <p:sldMasterId id="2147516953" r:id="rId50"/>
    <p:sldMasterId id="2147516965" r:id="rId51"/>
    <p:sldMasterId id="2147516980" r:id="rId52"/>
    <p:sldMasterId id="2147516995" r:id="rId53"/>
  </p:sldMasterIdLst>
  <p:notesMasterIdLst>
    <p:notesMasterId r:id="rId177"/>
  </p:notesMasterIdLst>
  <p:handoutMasterIdLst>
    <p:handoutMasterId r:id="rId178"/>
  </p:handoutMasterIdLst>
  <p:sldIdLst>
    <p:sldId id="316" r:id="rId54"/>
    <p:sldId id="944" r:id="rId55"/>
    <p:sldId id="811" r:id="rId56"/>
    <p:sldId id="1135" r:id="rId57"/>
    <p:sldId id="1161" r:id="rId58"/>
    <p:sldId id="1136" r:id="rId59"/>
    <p:sldId id="1160" r:id="rId60"/>
    <p:sldId id="1287" r:id="rId61"/>
    <p:sldId id="1270" r:id="rId62"/>
    <p:sldId id="1138" r:id="rId63"/>
    <p:sldId id="1139" r:id="rId64"/>
    <p:sldId id="1140" r:id="rId65"/>
    <p:sldId id="1142" r:id="rId66"/>
    <p:sldId id="1028" r:id="rId67"/>
    <p:sldId id="1029" r:id="rId68"/>
    <p:sldId id="914" r:id="rId69"/>
    <p:sldId id="1144" r:id="rId70"/>
    <p:sldId id="1145" r:id="rId71"/>
    <p:sldId id="1149" r:id="rId72"/>
    <p:sldId id="1150" r:id="rId73"/>
    <p:sldId id="1153" r:id="rId74"/>
    <p:sldId id="1154" r:id="rId75"/>
    <p:sldId id="907" r:id="rId76"/>
    <p:sldId id="1203" r:id="rId77"/>
    <p:sldId id="1146" r:id="rId78"/>
    <p:sldId id="1252" r:id="rId79"/>
    <p:sldId id="897" r:id="rId80"/>
    <p:sldId id="849" r:id="rId81"/>
    <p:sldId id="1204" r:id="rId82"/>
    <p:sldId id="1125" r:id="rId83"/>
    <p:sldId id="1004" r:id="rId84"/>
    <p:sldId id="1226" r:id="rId85"/>
    <p:sldId id="886" r:id="rId86"/>
    <p:sldId id="1231" r:id="rId87"/>
    <p:sldId id="1205" r:id="rId88"/>
    <p:sldId id="1197" r:id="rId89"/>
    <p:sldId id="1254" r:id="rId90"/>
    <p:sldId id="1033" r:id="rId91"/>
    <p:sldId id="1035" r:id="rId92"/>
    <p:sldId id="1036" r:id="rId93"/>
    <p:sldId id="1234" r:id="rId94"/>
    <p:sldId id="1206" r:id="rId95"/>
    <p:sldId id="1207" r:id="rId96"/>
    <p:sldId id="1163" r:id="rId97"/>
    <p:sldId id="1183" r:id="rId98"/>
    <p:sldId id="1288" r:id="rId99"/>
    <p:sldId id="1208" r:id="rId100"/>
    <p:sldId id="928" r:id="rId101"/>
    <p:sldId id="1132" r:id="rId102"/>
    <p:sldId id="1209" r:id="rId103"/>
    <p:sldId id="933" r:id="rId104"/>
    <p:sldId id="844" r:id="rId105"/>
    <p:sldId id="1247" r:id="rId106"/>
    <p:sldId id="1271" r:id="rId107"/>
    <p:sldId id="1260" r:id="rId108"/>
    <p:sldId id="1274" r:id="rId109"/>
    <p:sldId id="1273" r:id="rId110"/>
    <p:sldId id="1220" r:id="rId111"/>
    <p:sldId id="1240" r:id="rId112"/>
    <p:sldId id="1217" r:id="rId113"/>
    <p:sldId id="1263" r:id="rId114"/>
    <p:sldId id="1269" r:id="rId115"/>
    <p:sldId id="807" r:id="rId116"/>
    <p:sldId id="1171" r:id="rId117"/>
    <p:sldId id="1172" r:id="rId118"/>
    <p:sldId id="1200" r:id="rId119"/>
    <p:sldId id="1173" r:id="rId120"/>
    <p:sldId id="1108" r:id="rId121"/>
    <p:sldId id="1272" r:id="rId122"/>
    <p:sldId id="1251" r:id="rId123"/>
    <p:sldId id="1176" r:id="rId124"/>
    <p:sldId id="1198" r:id="rId125"/>
    <p:sldId id="1199" r:id="rId126"/>
    <p:sldId id="1237" r:id="rId127"/>
    <p:sldId id="1235" r:id="rId128"/>
    <p:sldId id="1236" r:id="rId129"/>
    <p:sldId id="1100" r:id="rId130"/>
    <p:sldId id="1098" r:id="rId131"/>
    <p:sldId id="1212" r:id="rId132"/>
    <p:sldId id="1276" r:id="rId133"/>
    <p:sldId id="1255" r:id="rId134"/>
    <p:sldId id="1214" r:id="rId135"/>
    <p:sldId id="1190" r:id="rId136"/>
    <p:sldId id="1193" r:id="rId137"/>
    <p:sldId id="1213" r:id="rId138"/>
    <p:sldId id="1194" r:id="rId139"/>
    <p:sldId id="1239" r:id="rId140"/>
    <p:sldId id="1256" r:id="rId141"/>
    <p:sldId id="410" r:id="rId142"/>
    <p:sldId id="1257" r:id="rId143"/>
    <p:sldId id="1258" r:id="rId144"/>
    <p:sldId id="1259" r:id="rId145"/>
    <p:sldId id="876" r:id="rId146"/>
    <p:sldId id="1184" r:id="rId147"/>
    <p:sldId id="1166" r:id="rId148"/>
    <p:sldId id="1215" r:id="rId149"/>
    <p:sldId id="1221" r:id="rId150"/>
    <p:sldId id="1216" r:id="rId151"/>
    <p:sldId id="1223" r:id="rId152"/>
    <p:sldId id="1118" r:id="rId153"/>
    <p:sldId id="1275" r:id="rId154"/>
    <p:sldId id="1265" r:id="rId155"/>
    <p:sldId id="1031" r:id="rId156"/>
    <p:sldId id="1266" r:id="rId157"/>
    <p:sldId id="697" r:id="rId158"/>
    <p:sldId id="1122" r:id="rId159"/>
    <p:sldId id="1267" r:id="rId160"/>
    <p:sldId id="1167" r:id="rId161"/>
    <p:sldId id="1168" r:id="rId162"/>
    <p:sldId id="1169" r:id="rId163"/>
    <p:sldId id="1241" r:id="rId164"/>
    <p:sldId id="1130" r:id="rId165"/>
    <p:sldId id="1277" r:id="rId166"/>
    <p:sldId id="1278" r:id="rId167"/>
    <p:sldId id="1279" r:id="rId168"/>
    <p:sldId id="1280" r:id="rId169"/>
    <p:sldId id="1281" r:id="rId170"/>
    <p:sldId id="1282" r:id="rId171"/>
    <p:sldId id="1283" r:id="rId172"/>
    <p:sldId id="1284" r:id="rId173"/>
    <p:sldId id="1285" r:id="rId174"/>
    <p:sldId id="1286" r:id="rId175"/>
    <p:sldId id="282" r:id="rId176"/>
  </p:sldIdLst>
  <p:sldSz cx="9144000" cy="6858000" type="screen4x3"/>
  <p:notesSz cx="6834188" cy="99790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5050"/>
    <a:srgbClr val="FF6600"/>
    <a:srgbClr val="E32803"/>
    <a:srgbClr val="FFCCCC"/>
    <a:srgbClr val="FF99FF"/>
    <a:srgbClr val="80FE22"/>
    <a:srgbClr val="99FF66"/>
    <a:srgbClr val="79DF4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1842" autoAdjust="0"/>
  </p:normalViewPr>
  <p:slideViewPr>
    <p:cSldViewPr>
      <p:cViewPr varScale="1">
        <p:scale>
          <a:sx n="64" d="100"/>
          <a:sy n="64" d="100"/>
        </p:scale>
        <p:origin x="-147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64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10.xml"/><Relationship Id="rId68" Type="http://schemas.openxmlformats.org/officeDocument/2006/relationships/slide" Target="slides/slide15.xml"/><Relationship Id="rId84" Type="http://schemas.openxmlformats.org/officeDocument/2006/relationships/slide" Target="slides/slide31.xml"/><Relationship Id="rId89" Type="http://schemas.openxmlformats.org/officeDocument/2006/relationships/slide" Target="slides/slide36.xml"/><Relationship Id="rId112" Type="http://schemas.openxmlformats.org/officeDocument/2006/relationships/slide" Target="slides/slide59.xml"/><Relationship Id="rId133" Type="http://schemas.openxmlformats.org/officeDocument/2006/relationships/slide" Target="slides/slide80.xml"/><Relationship Id="rId138" Type="http://schemas.openxmlformats.org/officeDocument/2006/relationships/slide" Target="slides/slide85.xml"/><Relationship Id="rId154" Type="http://schemas.openxmlformats.org/officeDocument/2006/relationships/slide" Target="slides/slide101.xml"/><Relationship Id="rId159" Type="http://schemas.openxmlformats.org/officeDocument/2006/relationships/slide" Target="slides/slide106.xml"/><Relationship Id="rId175" Type="http://schemas.openxmlformats.org/officeDocument/2006/relationships/slide" Target="slides/slide122.xml"/><Relationship Id="rId170" Type="http://schemas.openxmlformats.org/officeDocument/2006/relationships/slide" Target="slides/slide117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54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" Target="slides/slide5.xml"/><Relationship Id="rId74" Type="http://schemas.openxmlformats.org/officeDocument/2006/relationships/slide" Target="slides/slide21.xml"/><Relationship Id="rId79" Type="http://schemas.openxmlformats.org/officeDocument/2006/relationships/slide" Target="slides/slide26.xml"/><Relationship Id="rId102" Type="http://schemas.openxmlformats.org/officeDocument/2006/relationships/slide" Target="slides/slide49.xml"/><Relationship Id="rId123" Type="http://schemas.openxmlformats.org/officeDocument/2006/relationships/slide" Target="slides/slide70.xml"/><Relationship Id="rId128" Type="http://schemas.openxmlformats.org/officeDocument/2006/relationships/slide" Target="slides/slide75.xml"/><Relationship Id="rId144" Type="http://schemas.openxmlformats.org/officeDocument/2006/relationships/slide" Target="slides/slide91.xml"/><Relationship Id="rId149" Type="http://schemas.openxmlformats.org/officeDocument/2006/relationships/slide" Target="slides/slide9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7.xml"/><Relationship Id="rId95" Type="http://schemas.openxmlformats.org/officeDocument/2006/relationships/slide" Target="slides/slide42.xml"/><Relationship Id="rId160" Type="http://schemas.openxmlformats.org/officeDocument/2006/relationships/slide" Target="slides/slide107.xml"/><Relationship Id="rId165" Type="http://schemas.openxmlformats.org/officeDocument/2006/relationships/slide" Target="slides/slide112.xml"/><Relationship Id="rId181" Type="http://schemas.openxmlformats.org/officeDocument/2006/relationships/theme" Target="theme/theme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64" Type="http://schemas.openxmlformats.org/officeDocument/2006/relationships/slide" Target="slides/slide11.xml"/><Relationship Id="rId69" Type="http://schemas.openxmlformats.org/officeDocument/2006/relationships/slide" Target="slides/slide16.xml"/><Relationship Id="rId113" Type="http://schemas.openxmlformats.org/officeDocument/2006/relationships/slide" Target="slides/slide60.xml"/><Relationship Id="rId118" Type="http://schemas.openxmlformats.org/officeDocument/2006/relationships/slide" Target="slides/slide65.xml"/><Relationship Id="rId134" Type="http://schemas.openxmlformats.org/officeDocument/2006/relationships/slide" Target="slides/slide81.xml"/><Relationship Id="rId139" Type="http://schemas.openxmlformats.org/officeDocument/2006/relationships/slide" Target="slides/slide86.xml"/><Relationship Id="rId80" Type="http://schemas.openxmlformats.org/officeDocument/2006/relationships/slide" Target="slides/slide27.xml"/><Relationship Id="rId85" Type="http://schemas.openxmlformats.org/officeDocument/2006/relationships/slide" Target="slides/slide32.xml"/><Relationship Id="rId150" Type="http://schemas.openxmlformats.org/officeDocument/2006/relationships/slide" Target="slides/slide97.xml"/><Relationship Id="rId155" Type="http://schemas.openxmlformats.org/officeDocument/2006/relationships/slide" Target="slides/slide102.xml"/><Relationship Id="rId171" Type="http://schemas.openxmlformats.org/officeDocument/2006/relationships/slide" Target="slides/slide118.xml"/><Relationship Id="rId176" Type="http://schemas.openxmlformats.org/officeDocument/2006/relationships/slide" Target="slides/slide12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6.xml"/><Relationship Id="rId103" Type="http://schemas.openxmlformats.org/officeDocument/2006/relationships/slide" Target="slides/slide50.xml"/><Relationship Id="rId108" Type="http://schemas.openxmlformats.org/officeDocument/2006/relationships/slide" Target="slides/slide55.xml"/><Relationship Id="rId124" Type="http://schemas.openxmlformats.org/officeDocument/2006/relationships/slide" Target="slides/slide71.xml"/><Relationship Id="rId129" Type="http://schemas.openxmlformats.org/officeDocument/2006/relationships/slide" Target="slides/slide76.xml"/><Relationship Id="rId54" Type="http://schemas.openxmlformats.org/officeDocument/2006/relationships/slide" Target="slides/slide1.xml"/><Relationship Id="rId70" Type="http://schemas.openxmlformats.org/officeDocument/2006/relationships/slide" Target="slides/slide17.xml"/><Relationship Id="rId75" Type="http://schemas.openxmlformats.org/officeDocument/2006/relationships/slide" Target="slides/slide22.xml"/><Relationship Id="rId91" Type="http://schemas.openxmlformats.org/officeDocument/2006/relationships/slide" Target="slides/slide38.xml"/><Relationship Id="rId96" Type="http://schemas.openxmlformats.org/officeDocument/2006/relationships/slide" Target="slides/slide43.xml"/><Relationship Id="rId140" Type="http://schemas.openxmlformats.org/officeDocument/2006/relationships/slide" Target="slides/slide87.xml"/><Relationship Id="rId145" Type="http://schemas.openxmlformats.org/officeDocument/2006/relationships/slide" Target="slides/slide92.xml"/><Relationship Id="rId161" Type="http://schemas.openxmlformats.org/officeDocument/2006/relationships/slide" Target="slides/slide108.xml"/><Relationship Id="rId166" Type="http://schemas.openxmlformats.org/officeDocument/2006/relationships/slide" Target="slides/slide113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1.xml"/><Relationship Id="rId119" Type="http://schemas.openxmlformats.org/officeDocument/2006/relationships/slide" Target="slides/slide66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7.xml"/><Relationship Id="rId65" Type="http://schemas.openxmlformats.org/officeDocument/2006/relationships/slide" Target="slides/slide12.xml"/><Relationship Id="rId81" Type="http://schemas.openxmlformats.org/officeDocument/2006/relationships/slide" Target="slides/slide28.xml"/><Relationship Id="rId86" Type="http://schemas.openxmlformats.org/officeDocument/2006/relationships/slide" Target="slides/slide33.xml"/><Relationship Id="rId130" Type="http://schemas.openxmlformats.org/officeDocument/2006/relationships/slide" Target="slides/slide77.xml"/><Relationship Id="rId135" Type="http://schemas.openxmlformats.org/officeDocument/2006/relationships/slide" Target="slides/slide82.xml"/><Relationship Id="rId151" Type="http://schemas.openxmlformats.org/officeDocument/2006/relationships/slide" Target="slides/slide98.xml"/><Relationship Id="rId156" Type="http://schemas.openxmlformats.org/officeDocument/2006/relationships/slide" Target="slides/slide103.xml"/><Relationship Id="rId177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19.xml"/><Relationship Id="rId180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56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" Target="slides/slide2.xml"/><Relationship Id="rId76" Type="http://schemas.openxmlformats.org/officeDocument/2006/relationships/slide" Target="slides/slide23.xml"/><Relationship Id="rId97" Type="http://schemas.openxmlformats.org/officeDocument/2006/relationships/slide" Target="slides/slide44.xml"/><Relationship Id="rId104" Type="http://schemas.openxmlformats.org/officeDocument/2006/relationships/slide" Target="slides/slide51.xml"/><Relationship Id="rId120" Type="http://schemas.openxmlformats.org/officeDocument/2006/relationships/slide" Target="slides/slide67.xml"/><Relationship Id="rId125" Type="http://schemas.openxmlformats.org/officeDocument/2006/relationships/slide" Target="slides/slide72.xml"/><Relationship Id="rId141" Type="http://schemas.openxmlformats.org/officeDocument/2006/relationships/slide" Target="slides/slide88.xml"/><Relationship Id="rId146" Type="http://schemas.openxmlformats.org/officeDocument/2006/relationships/slide" Target="slides/slide93.xml"/><Relationship Id="rId167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8.xml"/><Relationship Id="rId92" Type="http://schemas.openxmlformats.org/officeDocument/2006/relationships/slide" Target="slides/slide39.xml"/><Relationship Id="rId162" Type="http://schemas.openxmlformats.org/officeDocument/2006/relationships/slide" Target="slides/slide109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13.xml"/><Relationship Id="rId87" Type="http://schemas.openxmlformats.org/officeDocument/2006/relationships/slide" Target="slides/slide34.xml"/><Relationship Id="rId110" Type="http://schemas.openxmlformats.org/officeDocument/2006/relationships/slide" Target="slides/slide57.xml"/><Relationship Id="rId115" Type="http://schemas.openxmlformats.org/officeDocument/2006/relationships/slide" Target="slides/slide62.xml"/><Relationship Id="rId131" Type="http://schemas.openxmlformats.org/officeDocument/2006/relationships/slide" Target="slides/slide78.xml"/><Relationship Id="rId136" Type="http://schemas.openxmlformats.org/officeDocument/2006/relationships/slide" Target="slides/slide83.xml"/><Relationship Id="rId157" Type="http://schemas.openxmlformats.org/officeDocument/2006/relationships/slide" Target="slides/slide104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8.xml"/><Relationship Id="rId82" Type="http://schemas.openxmlformats.org/officeDocument/2006/relationships/slide" Target="slides/slide29.xml"/><Relationship Id="rId152" Type="http://schemas.openxmlformats.org/officeDocument/2006/relationships/slide" Target="slides/slide99.xml"/><Relationship Id="rId173" Type="http://schemas.openxmlformats.org/officeDocument/2006/relationships/slide" Target="slides/slide12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3.xml"/><Relationship Id="rId77" Type="http://schemas.openxmlformats.org/officeDocument/2006/relationships/slide" Target="slides/slide24.xml"/><Relationship Id="rId100" Type="http://schemas.openxmlformats.org/officeDocument/2006/relationships/slide" Target="slides/slide47.xml"/><Relationship Id="rId105" Type="http://schemas.openxmlformats.org/officeDocument/2006/relationships/slide" Target="slides/slide52.xml"/><Relationship Id="rId126" Type="http://schemas.openxmlformats.org/officeDocument/2006/relationships/slide" Target="slides/slide73.xml"/><Relationship Id="rId147" Type="http://schemas.openxmlformats.org/officeDocument/2006/relationships/slide" Target="slides/slide94.xml"/><Relationship Id="rId168" Type="http://schemas.openxmlformats.org/officeDocument/2006/relationships/slide" Target="slides/slide115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9.xml"/><Relationship Id="rId93" Type="http://schemas.openxmlformats.org/officeDocument/2006/relationships/slide" Target="slides/slide40.xml"/><Relationship Id="rId98" Type="http://schemas.openxmlformats.org/officeDocument/2006/relationships/slide" Target="slides/slide45.xml"/><Relationship Id="rId121" Type="http://schemas.openxmlformats.org/officeDocument/2006/relationships/slide" Target="slides/slide68.xml"/><Relationship Id="rId142" Type="http://schemas.openxmlformats.org/officeDocument/2006/relationships/slide" Target="slides/slide89.xml"/><Relationship Id="rId163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" Target="slides/slide14.xml"/><Relationship Id="rId116" Type="http://schemas.openxmlformats.org/officeDocument/2006/relationships/slide" Target="slides/slide63.xml"/><Relationship Id="rId137" Type="http://schemas.openxmlformats.org/officeDocument/2006/relationships/slide" Target="slides/slide84.xml"/><Relationship Id="rId158" Type="http://schemas.openxmlformats.org/officeDocument/2006/relationships/slide" Target="slides/slide105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9.xml"/><Relationship Id="rId83" Type="http://schemas.openxmlformats.org/officeDocument/2006/relationships/slide" Target="slides/slide30.xml"/><Relationship Id="rId88" Type="http://schemas.openxmlformats.org/officeDocument/2006/relationships/slide" Target="slides/slide35.xml"/><Relationship Id="rId111" Type="http://schemas.openxmlformats.org/officeDocument/2006/relationships/slide" Target="slides/slide58.xml"/><Relationship Id="rId132" Type="http://schemas.openxmlformats.org/officeDocument/2006/relationships/slide" Target="slides/slide79.xml"/><Relationship Id="rId153" Type="http://schemas.openxmlformats.org/officeDocument/2006/relationships/slide" Target="slides/slide100.xml"/><Relationship Id="rId174" Type="http://schemas.openxmlformats.org/officeDocument/2006/relationships/slide" Target="slides/slide121.xml"/><Relationship Id="rId179" Type="http://schemas.openxmlformats.org/officeDocument/2006/relationships/presProps" Target="presProps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4.xml"/><Relationship Id="rId106" Type="http://schemas.openxmlformats.org/officeDocument/2006/relationships/slide" Target="slides/slide53.xml"/><Relationship Id="rId127" Type="http://schemas.openxmlformats.org/officeDocument/2006/relationships/slide" Target="slides/slide7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0.xml"/><Relationship Id="rId78" Type="http://schemas.openxmlformats.org/officeDocument/2006/relationships/slide" Target="slides/slide25.xml"/><Relationship Id="rId94" Type="http://schemas.openxmlformats.org/officeDocument/2006/relationships/slide" Target="slides/slide41.xml"/><Relationship Id="rId99" Type="http://schemas.openxmlformats.org/officeDocument/2006/relationships/slide" Target="slides/slide46.xml"/><Relationship Id="rId101" Type="http://schemas.openxmlformats.org/officeDocument/2006/relationships/slide" Target="slides/slide48.xml"/><Relationship Id="rId122" Type="http://schemas.openxmlformats.org/officeDocument/2006/relationships/slide" Target="slides/slide69.xml"/><Relationship Id="rId143" Type="http://schemas.openxmlformats.org/officeDocument/2006/relationships/slide" Target="slides/slide90.xml"/><Relationship Id="rId148" Type="http://schemas.openxmlformats.org/officeDocument/2006/relationships/slide" Target="slides/slide95.xml"/><Relationship Id="rId164" Type="http://schemas.openxmlformats.org/officeDocument/2006/relationships/slide" Target="slides/slide111.xml"/><Relationship Id="rId169" Type="http://schemas.openxmlformats.org/officeDocument/2006/relationships/slide" Target="slides/slide1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10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../embeddings/oleObject12.bin"/><Relationship Id="rId1" Type="http://schemas.openxmlformats.org/officeDocument/2006/relationships/themeOverride" Target="../theme/themeOverride14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15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16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7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11.xlsx"/><Relationship Id="rId1" Type="http://schemas.openxmlformats.org/officeDocument/2006/relationships/image" Target="../media/image1.jpeg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8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19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oleObject" Target="../embeddings/oleObject17.bin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2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../embeddings/oleObject8.bin"/><Relationship Id="rId1" Type="http://schemas.openxmlformats.org/officeDocument/2006/relationships/themeOverride" Target="../theme/themeOverride1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1505791505791506E-2"/>
          <c:y val="2.4045261669024046E-2"/>
          <c:w val="0.9575289575289575"/>
          <c:h val="0.840169731258840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0">
              <a:gsLst>
                <a:gs pos="0">
                  <a:srgbClr xmlns:mc="http://schemas.openxmlformats.org/markup-compatibility/2006" xmlns:a14="http://schemas.microsoft.com/office/drawing/2010/main" val="99CC00" mc:Ignorable="a14" a14:legacySpreadsheetColorIndex="50"/>
                </a:gs>
                <a:gs pos="100000">
                  <a:srgbClr xmlns:mc="http://schemas.openxmlformats.org/markup-compatibility/2006" xmlns:a14="http://schemas.microsoft.com/office/drawing/2010/main" val="FFFF00" mc:Ignorable="a14" a14:legacySpreadsheetColorIndex="13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sz="1525" b="1" i="0" u="none" strike="noStrike" baseline="0">
                        <a:solidFill>
                          <a:srgbClr val="000000"/>
                        </a:solidFill>
                        <a:latin typeface="Arial Cyr"/>
                        <a:cs typeface="Arial Cyr"/>
                      </a:rPr>
                      <a:t>122,2  </a:t>
                    </a:r>
                    <a:r>
                      <a:rPr lang="ru-RU" sz="1200" b="1" i="1" u="none" strike="noStrike" baseline="0">
                        <a:solidFill>
                          <a:srgbClr val="993300"/>
                        </a:solidFill>
                        <a:latin typeface="Arial Cyr"/>
                        <a:cs typeface="Arial Cyr"/>
                      </a:rPr>
                      <a:t>(2017 р.)</a:t>
                    </a:r>
                    <a:endParaRPr lang="ru-RU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970966467029464E-3"/>
                  <c:y val="0.6080700308501040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 rot="-5400000" vert="horz"/>
              <a:lstStyle/>
              <a:p>
                <a:pPr algn="l">
                  <a:defRPr sz="1525" b="1" i="0" u="none" strike="noStrike" baseline="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'[new_Рейтинг ф-т_в з КПП-2017xls.xls]Лист1'!$D$2:$D$25</c:f>
              <c:strCache>
                <c:ptCount val="24"/>
                <c:pt idx="0">
                  <c:v>ФІОТ</c:v>
                </c:pt>
                <c:pt idx="1">
                  <c:v>ФММ</c:v>
                </c:pt>
                <c:pt idx="2">
                  <c:v>ФПМ</c:v>
                </c:pt>
                <c:pt idx="3">
                  <c:v>ІПСА</c:v>
                </c:pt>
                <c:pt idx="4">
                  <c:v>ФТІ</c:v>
                </c:pt>
                <c:pt idx="5">
                  <c:v>ТЕФ</c:v>
                </c:pt>
                <c:pt idx="6">
                  <c:v>ФСП</c:v>
                </c:pt>
                <c:pt idx="7">
                  <c:v>ФЛ</c:v>
                </c:pt>
                <c:pt idx="8">
                  <c:v>ВПІ</c:v>
                </c:pt>
                <c:pt idx="9">
                  <c:v>ФБМІ</c:v>
                </c:pt>
                <c:pt idx="10">
                  <c:v>ФБТ</c:v>
                </c:pt>
                <c:pt idx="11">
                  <c:v>ФЕЛ</c:v>
                </c:pt>
                <c:pt idx="12">
                  <c:v>ІХФ</c:v>
                </c:pt>
                <c:pt idx="13">
                  <c:v>ХТФ</c:v>
                </c:pt>
                <c:pt idx="14">
                  <c:v>ММІ</c:v>
                </c:pt>
                <c:pt idx="15">
                  <c:v>ІЕЕ</c:v>
                </c:pt>
                <c:pt idx="16">
                  <c:v>ФАКС</c:v>
                </c:pt>
                <c:pt idx="17">
                  <c:v>ІТС</c:v>
                </c:pt>
                <c:pt idx="18">
                  <c:v>ПБФ</c:v>
                </c:pt>
                <c:pt idx="19">
                  <c:v>ФЕА</c:v>
                </c:pt>
                <c:pt idx="20">
                  <c:v>ФМФ</c:v>
                </c:pt>
                <c:pt idx="21">
                  <c:v>РТФ</c:v>
                </c:pt>
                <c:pt idx="22">
                  <c:v>ІФФ</c:v>
                </c:pt>
                <c:pt idx="23">
                  <c:v>ЗФ</c:v>
                </c:pt>
              </c:strCache>
            </c:strRef>
          </c:cat>
          <c:val>
            <c:numRef>
              <c:f>'[new_Рейтинг ф-т_в з КПП-2017xls.xls]Лист1'!$E$2:$E$25</c:f>
              <c:numCache>
                <c:formatCode>0.0</c:formatCode>
                <c:ptCount val="24"/>
                <c:pt idx="0">
                  <c:v>122.21</c:v>
                </c:pt>
                <c:pt idx="1">
                  <c:v>69.709999999999994</c:v>
                </c:pt>
                <c:pt idx="2">
                  <c:v>64.680000000000007</c:v>
                </c:pt>
                <c:pt idx="3">
                  <c:v>57.15</c:v>
                </c:pt>
                <c:pt idx="4">
                  <c:v>50.66</c:v>
                </c:pt>
                <c:pt idx="5">
                  <c:v>50.3</c:v>
                </c:pt>
                <c:pt idx="6">
                  <c:v>43.04</c:v>
                </c:pt>
                <c:pt idx="7">
                  <c:v>34.67</c:v>
                </c:pt>
                <c:pt idx="8">
                  <c:v>30.06</c:v>
                </c:pt>
                <c:pt idx="9">
                  <c:v>22.62</c:v>
                </c:pt>
                <c:pt idx="10">
                  <c:v>20.11</c:v>
                </c:pt>
                <c:pt idx="11">
                  <c:v>15.14</c:v>
                </c:pt>
                <c:pt idx="12">
                  <c:v>13.04</c:v>
                </c:pt>
                <c:pt idx="13">
                  <c:v>11.51</c:v>
                </c:pt>
                <c:pt idx="14">
                  <c:v>10.42</c:v>
                </c:pt>
                <c:pt idx="15">
                  <c:v>8.93</c:v>
                </c:pt>
                <c:pt idx="16">
                  <c:v>8.74</c:v>
                </c:pt>
                <c:pt idx="17">
                  <c:v>8.32</c:v>
                </c:pt>
                <c:pt idx="18">
                  <c:v>7.55</c:v>
                </c:pt>
                <c:pt idx="19">
                  <c:v>7</c:v>
                </c:pt>
                <c:pt idx="20">
                  <c:v>6.88</c:v>
                </c:pt>
                <c:pt idx="21">
                  <c:v>6.65</c:v>
                </c:pt>
                <c:pt idx="22">
                  <c:v>2.88</c:v>
                </c:pt>
                <c:pt idx="23">
                  <c:v>1.78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0"/>
        <c:axId val="167113472"/>
        <c:axId val="167116160"/>
      </c:barChart>
      <c:catAx>
        <c:axId val="167113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525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671161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7116160"/>
        <c:scaling>
          <c:orientation val="minMax"/>
          <c:max val="8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1671134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75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5579301339412446"/>
          <c:y val="0.13327673639263093"/>
          <c:w val="0.33884191264777425"/>
          <c:h val="0.86088848353630798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3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[ОДНОМІРКИ.xlsx]Одном!$A$194:$A$200</c:f>
              <c:strCache>
                <c:ptCount val="7"/>
                <c:pt idx="0">
                  <c:v>Вiдсутнiсть практичної пiдготовки</c:v>
                </c:pt>
                <c:pt idx="1">
                  <c:v>Низький рiвень володiння iноземною мовою</c:v>
                </c:pt>
                <c:pt idx="2">
                  <c:v>Низький рiвень володiння необхiдними для роботи iнформацiйними технологiями та програмними продуктами</c:v>
                </c:pt>
                <c:pt idx="3">
                  <c:v>Низький рiвень трудової дисциплiни</c:v>
                </c:pt>
                <c:pt idx="4">
                  <c:v>Вiдсутнiсть навичок роботи зi службовими документами</c:v>
                </c:pt>
                <c:pt idx="5">
                  <c:v>Вiдсутнiсть iнiцiативностi та творчого пiдходу</c:v>
                </c:pt>
                <c:pt idx="6">
                  <c:v>Iнше</c:v>
                </c:pt>
              </c:strCache>
            </c:strRef>
          </c:cat>
          <c:val>
            <c:numRef>
              <c:f>[ОДНОМІРКИ.xlsx]Одном!$B$194:$B$200</c:f>
              <c:numCache>
                <c:formatCode>General</c:formatCode>
                <c:ptCount val="7"/>
                <c:pt idx="0">
                  <c:v>38.6</c:v>
                </c:pt>
                <c:pt idx="1">
                  <c:v>12.9</c:v>
                </c:pt>
                <c:pt idx="2">
                  <c:v>11.4</c:v>
                </c:pt>
                <c:pt idx="3">
                  <c:v>8.6</c:v>
                </c:pt>
                <c:pt idx="4">
                  <c:v>5.7</c:v>
                </c:pt>
                <c:pt idx="5">
                  <c:v>2.9</c:v>
                </c:pt>
                <c:pt idx="6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170910848"/>
        <c:axId val="170912384"/>
      </c:barChart>
      <c:catAx>
        <c:axId val="17091084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7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0912384"/>
        <c:crosses val="autoZero"/>
        <c:auto val="1"/>
        <c:lblAlgn val="ctr"/>
        <c:lblOffset val="100"/>
        <c:noMultiLvlLbl val="0"/>
      </c:catAx>
      <c:valAx>
        <c:axId val="170912384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one"/>
        <c:crossAx val="17091084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444997675735151E-2"/>
          <c:y val="2.6200926282874737E-2"/>
          <c:w val="0.92695919312904784"/>
          <c:h val="0.906452088601281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Діаграми!$B$51</c:f>
              <c:strCache>
                <c:ptCount val="1"/>
                <c:pt idx="0">
                  <c:v>20-24 роки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Діаграми!$B$52</c:f>
              <c:numCache>
                <c:formatCode>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Діаграми!$C$51</c:f>
              <c:strCache>
                <c:ptCount val="1"/>
                <c:pt idx="0">
                  <c:v>25-35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Діаграми!$C$52</c:f>
              <c:numCache>
                <c:formatCode>0</c:formatCode>
                <c:ptCount val="1"/>
                <c:pt idx="0">
                  <c:v>529</c:v>
                </c:pt>
              </c:numCache>
            </c:numRef>
          </c:val>
        </c:ser>
        <c:ser>
          <c:idx val="2"/>
          <c:order val="2"/>
          <c:tx>
            <c:strRef>
              <c:f>Діаграми!$D$51</c:f>
              <c:strCache>
                <c:ptCount val="1"/>
                <c:pt idx="0">
                  <c:v>36-45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Діаграми!$D$52</c:f>
              <c:numCache>
                <c:formatCode>0</c:formatCode>
                <c:ptCount val="1"/>
                <c:pt idx="0">
                  <c:v>487</c:v>
                </c:pt>
              </c:numCache>
            </c:numRef>
          </c:val>
        </c:ser>
        <c:ser>
          <c:idx val="3"/>
          <c:order val="3"/>
          <c:tx>
            <c:strRef>
              <c:f>Діаграми!$E$51</c:f>
              <c:strCache>
                <c:ptCount val="1"/>
                <c:pt idx="0">
                  <c:v>46-55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Діаграми!$E$52</c:f>
              <c:numCache>
                <c:formatCode>0</c:formatCode>
                <c:ptCount val="1"/>
                <c:pt idx="0">
                  <c:v>341</c:v>
                </c:pt>
              </c:numCache>
            </c:numRef>
          </c:val>
        </c:ser>
        <c:ser>
          <c:idx val="4"/>
          <c:order val="4"/>
          <c:tx>
            <c:strRef>
              <c:f>Діаграми!$F$51</c:f>
              <c:strCache>
                <c:ptCount val="1"/>
                <c:pt idx="0">
                  <c:v>56-65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Діаграми!$F$52</c:f>
              <c:numCache>
                <c:formatCode>0</c:formatCode>
                <c:ptCount val="1"/>
                <c:pt idx="0">
                  <c:v>449</c:v>
                </c:pt>
              </c:numCache>
            </c:numRef>
          </c:val>
        </c:ser>
        <c:ser>
          <c:idx val="5"/>
          <c:order val="5"/>
          <c:tx>
            <c:strRef>
              <c:f>Діаграми!$G$51</c:f>
              <c:strCache>
                <c:ptCount val="1"/>
                <c:pt idx="0">
                  <c:v>66-75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Діаграми!$G$52</c:f>
              <c:numCache>
                <c:formatCode>0</c:formatCode>
                <c:ptCount val="1"/>
                <c:pt idx="0">
                  <c:v>374</c:v>
                </c:pt>
              </c:numCache>
            </c:numRef>
          </c:val>
        </c:ser>
        <c:ser>
          <c:idx val="6"/>
          <c:order val="6"/>
          <c:tx>
            <c:strRef>
              <c:f>Діаграми!$H$51</c:f>
              <c:strCache>
                <c:ptCount val="1"/>
                <c:pt idx="0">
                  <c:v>76-85 років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Діаграми!$H$52</c:f>
              <c:numCache>
                <c:formatCode>0</c:formatCode>
                <c:ptCount val="1"/>
                <c:pt idx="0">
                  <c:v>103</c:v>
                </c:pt>
              </c:numCache>
            </c:numRef>
          </c:val>
        </c:ser>
        <c:ser>
          <c:idx val="7"/>
          <c:order val="7"/>
          <c:tx>
            <c:strRef>
              <c:f>Діаграми!$I$51</c:f>
              <c:strCache>
                <c:ptCount val="1"/>
                <c:pt idx="0">
                  <c:v>більше 85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Діаграми!$A$51</c:f>
              <c:strCache>
                <c:ptCount val="1"/>
                <c:pt idx="0">
                  <c:v>Вікові групи</c:v>
                </c:pt>
              </c:strCache>
            </c:strRef>
          </c:cat>
          <c:val>
            <c:numRef>
              <c:f>Діаграми!$I$52</c:f>
              <c:numCache>
                <c:formatCode>0</c:formatCode>
                <c:ptCount val="1"/>
                <c:pt idx="0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664512"/>
        <c:axId val="171666048"/>
      </c:barChart>
      <c:catAx>
        <c:axId val="1716645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 i="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666048"/>
        <c:crosses val="autoZero"/>
        <c:auto val="1"/>
        <c:lblAlgn val="ctr"/>
        <c:lblOffset val="100"/>
        <c:tickMarkSkip val="1"/>
        <c:noMultiLvlLbl val="0"/>
      </c:catAx>
      <c:valAx>
        <c:axId val="171666048"/>
        <c:scaling>
          <c:orientation val="minMax"/>
          <c:max val="65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1664512"/>
        <c:crosses val="autoZero"/>
        <c:crossBetween val="between"/>
        <c:majorUnit val="100"/>
      </c:valAx>
      <c:spPr>
        <a:ln w="254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76458725989814424"/>
          <c:y val="1.5431230936906691E-3"/>
          <c:w val="0.23298501754461673"/>
          <c:h val="0.74733651251340061"/>
        </c:manualLayout>
      </c:layout>
      <c:overlay val="0"/>
      <c:txPr>
        <a:bodyPr/>
        <a:lstStyle/>
        <a:p>
          <a:pPr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 w="19050">
      <a:noFill/>
    </a:ln>
  </c:sp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9947609489990219E-2"/>
          <c:y val="2.1428521434820647E-2"/>
          <c:w val="0.57699747825639447"/>
          <c:h val="0.96968258967629051"/>
        </c:manualLayout>
      </c:layout>
      <c:pieChart>
        <c:varyColors val="1"/>
        <c:ser>
          <c:idx val="0"/>
          <c:order val="0"/>
          <c:tx>
            <c:strRef>
              <c:f>Діаграми!$A$53</c:f>
              <c:strCache>
                <c:ptCount val="1"/>
                <c:pt idx="0">
                  <c:v>% (к-сть викладачів/загальна к-сть)</c:v>
                </c:pt>
              </c:strCache>
            </c:strRef>
          </c:tx>
          <c:dLbls>
            <c:txPr>
              <a:bodyPr/>
              <a:lstStyle/>
              <a:p>
                <a:pPr>
                  <a:defRPr sz="2400" b="1" i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Діаграми!$B$51:$I$51</c:f>
              <c:strCache>
                <c:ptCount val="8"/>
                <c:pt idx="0">
                  <c:v>20-24 роки</c:v>
                </c:pt>
                <c:pt idx="1">
                  <c:v>25-35 років</c:v>
                </c:pt>
                <c:pt idx="2">
                  <c:v>36-45 років</c:v>
                </c:pt>
                <c:pt idx="3">
                  <c:v>46-55 років</c:v>
                </c:pt>
                <c:pt idx="4">
                  <c:v>56-65 років</c:v>
                </c:pt>
                <c:pt idx="5">
                  <c:v>66-75 років</c:v>
                </c:pt>
                <c:pt idx="6">
                  <c:v>76-85 років</c:v>
                </c:pt>
                <c:pt idx="7">
                  <c:v>більше 85</c:v>
                </c:pt>
              </c:strCache>
            </c:strRef>
          </c:cat>
          <c:val>
            <c:numRef>
              <c:f>Діаграми!$B$53:$I$53</c:f>
              <c:numCache>
                <c:formatCode>0.00</c:formatCode>
                <c:ptCount val="8"/>
                <c:pt idx="0">
                  <c:v>0.43554006968641112</c:v>
                </c:pt>
                <c:pt idx="1">
                  <c:v>23.040069686411151</c:v>
                </c:pt>
                <c:pt idx="2">
                  <c:v>21.210801393728225</c:v>
                </c:pt>
                <c:pt idx="3">
                  <c:v>14.851916376306621</c:v>
                </c:pt>
                <c:pt idx="4">
                  <c:v>19.55574912891986</c:v>
                </c:pt>
                <c:pt idx="5">
                  <c:v>16.289198606271775</c:v>
                </c:pt>
                <c:pt idx="6">
                  <c:v>4.486062717770035</c:v>
                </c:pt>
                <c:pt idx="7">
                  <c:v>0.13066202090592335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9010875132289784"/>
          <c:y val="0.11671190418603818"/>
          <c:w val="0.20315557799320444"/>
          <c:h val="0.73856870552777865"/>
        </c:manualLayout>
      </c:layout>
      <c:overlay val="0"/>
      <c:txPr>
        <a:bodyPr/>
        <a:lstStyle/>
        <a:p>
          <a:pPr rtl="0"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75"/>
      <c:rotY val="9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395783648871303E-3"/>
          <c:y val="4.6377280385762616E-2"/>
          <c:w val="0.58899556337183734"/>
          <c:h val="0.88789840419967758"/>
        </c:manualLayout>
      </c:layout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rgbClr val="00B050">
                  <a:alpha val="48000"/>
                </a:srgb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5050">
                  <a:alpha val="54000"/>
                </a:srgbClr>
              </a:solidFill>
            </c:spPr>
          </c:dPt>
          <c:dLbls>
            <c:dLbl>
              <c:idx val="0"/>
              <c:layout>
                <c:manualLayout>
                  <c:x val="-0.19640345517164759"/>
                  <c:y val="-0.2152668989420375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</a:t>
                    </a:r>
                    <a:r>
                      <a:rPr lang="en-US" dirty="0" smtClean="0"/>
                      <a:t>%</a:t>
                    </a:r>
                  </a:p>
                  <a:p>
                    <a:r>
                      <a:rPr lang="uk-UA" dirty="0" smtClean="0"/>
                      <a:t>(</a:t>
                    </a:r>
                    <a:r>
                      <a:rPr lang="en-US" dirty="0" smtClean="0"/>
                      <a:t>&lt;35 </a:t>
                    </a:r>
                    <a:r>
                      <a:rPr lang="uk-UA" baseline="0" dirty="0" smtClean="0"/>
                      <a:t>р.</a:t>
                    </a:r>
                    <a:r>
                      <a:rPr lang="uk-UA" dirty="0" smtClean="0"/>
                      <a:t>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978460726585935E-2"/>
                  <c:y val="-3.393855949131163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53</a:t>
                    </a:r>
                    <a:r>
                      <a:rPr lang="en-US" dirty="0" smtClean="0"/>
                      <a:t>%</a:t>
                    </a:r>
                    <a:endParaRPr lang="uk-UA" dirty="0" smtClean="0"/>
                  </a:p>
                  <a:p>
                    <a:r>
                      <a:rPr lang="uk-UA" dirty="0" smtClean="0"/>
                      <a:t>(35-65 р.)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7107738029107877"/>
                  <c:y val="0.212802333810834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  <a:r>
                      <a:rPr lang="en-US" dirty="0" smtClean="0"/>
                      <a:t>%</a:t>
                    </a:r>
                    <a:endParaRPr lang="uk-UA" dirty="0" smtClean="0"/>
                  </a:p>
                  <a:p>
                    <a:r>
                      <a:rPr lang="uk-UA" dirty="0" smtClean="0"/>
                      <a:t>(</a:t>
                    </a:r>
                    <a:r>
                      <a:rPr lang="en-US" dirty="0" smtClean="0"/>
                      <a:t>&gt;65</a:t>
                    </a:r>
                    <a:r>
                      <a:rPr lang="uk-UA" dirty="0" smtClean="0"/>
                      <a:t> р.)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Лист1!$B$1:$D$1</c:f>
              <c:strCache>
                <c:ptCount val="3"/>
                <c:pt idx="0">
                  <c:v>менше 35 років</c:v>
                </c:pt>
                <c:pt idx="1">
                  <c:v>35-65 років</c:v>
                </c:pt>
                <c:pt idx="2">
                  <c:v>більше 65 років</c:v>
                </c:pt>
              </c:strCache>
            </c:strRef>
          </c:cat>
          <c:val>
            <c:numRef>
              <c:f>Лист1!$B$2:$D$2</c:f>
              <c:numCache>
                <c:formatCode>0%</c:formatCode>
                <c:ptCount val="3"/>
                <c:pt idx="0">
                  <c:v>0.22</c:v>
                </c:pt>
                <c:pt idx="1">
                  <c:v>0.53</c:v>
                </c:pt>
                <c:pt idx="2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759214108388734"/>
          <c:y val="0.13944946767724881"/>
          <c:w val="0.42240785891611266"/>
          <c:h val="0.73380443504336335"/>
        </c:manualLayout>
      </c:layout>
      <c:overlay val="0"/>
      <c:txPr>
        <a:bodyPr/>
        <a:lstStyle/>
        <a:p>
          <a:pPr>
            <a:defRPr sz="22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30796150481192"/>
          <c:y val="0.21356536066977658"/>
          <c:w val="0.75831353893263342"/>
          <c:h val="0.7054546719229337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BE0E3"/>
            </a:solidFill>
            <a:ln w="25368">
              <a:noFill/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з магістрів</c:v>
                </c:pt>
                <c:pt idx="1">
                  <c:v>з аспірантів</c:v>
                </c:pt>
                <c:pt idx="2">
                  <c:v>із зовні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2D050"/>
            </a:solidFill>
            <a:ln w="25368">
              <a:noFill/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з магістрів</c:v>
                </c:pt>
                <c:pt idx="1">
                  <c:v>з аспірантів</c:v>
                </c:pt>
                <c:pt idx="2">
                  <c:v>із зовні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</c:v>
                </c:pt>
                <c:pt idx="1">
                  <c:v>107</c:v>
                </c:pt>
                <c:pt idx="2">
                  <c:v>77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 w="25368">
              <a:noFill/>
            </a:ln>
          </c:spPr>
          <c:invertIfNegative val="0"/>
          <c:cat>
            <c:strRef>
              <c:f>Лист1!$A$2:$A$5</c:f>
              <c:strCache>
                <c:ptCount val="3"/>
                <c:pt idx="0">
                  <c:v>з магістрів</c:v>
                </c:pt>
                <c:pt idx="1">
                  <c:v>з аспірантів</c:v>
                </c:pt>
                <c:pt idx="2">
                  <c:v>із зовні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0759296"/>
        <c:axId val="170760832"/>
      </c:barChart>
      <c:catAx>
        <c:axId val="17075929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none"/>
        <c:minorTickMark val="none"/>
        <c:tickLblPos val="nextTo"/>
        <c:spPr>
          <a:noFill/>
          <a:ln w="9501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194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60832"/>
        <c:crosses val="autoZero"/>
        <c:auto val="1"/>
        <c:lblAlgn val="ctr"/>
        <c:lblOffset val="100"/>
        <c:noMultiLvlLbl val="0"/>
      </c:catAx>
      <c:valAx>
        <c:axId val="170760832"/>
        <c:scaling>
          <c:orientation val="minMax"/>
        </c:scaling>
        <c:delete val="0"/>
        <c:axPos val="b"/>
        <c:majorGridlines>
          <c:spPr>
            <a:ln w="57006" cap="flat" cmpd="sng" algn="ctr">
              <a:solidFill>
                <a:schemeClr val="accent2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342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2194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0759296"/>
        <c:crosses val="autoZero"/>
        <c:crossBetween val="between"/>
      </c:valAx>
      <c:spPr>
        <a:noFill/>
        <a:ln w="57006">
          <a:solidFill>
            <a:srgbClr val="7030A0"/>
          </a:solidFill>
        </a:ln>
        <a:effectLst/>
      </c:spPr>
    </c:plotArea>
    <c:plotVisOnly val="1"/>
    <c:dispBlanksAs val="gap"/>
    <c:showDLblsOverMax val="0"/>
  </c:chart>
  <c:spPr>
    <a:blipFill dpi="0" rotWithShape="1">
      <a:blip xmlns:r="http://schemas.openxmlformats.org/officeDocument/2006/relationships" r:embed="rId1"/>
      <a:srcRect/>
      <a:tile tx="0" ty="0" sx="100000" sy="100000" flip="none" algn="tl"/>
    </a:blipFill>
    <a:ln>
      <a:noFill/>
    </a:ln>
    <a:effectLst/>
  </c:spPr>
  <c:txPr>
    <a:bodyPr/>
    <a:lstStyle/>
    <a:p>
      <a:pPr>
        <a:defRPr sz="2194" baseline="0"/>
      </a:pPr>
      <a:endParaRPr lang="ru-RU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99">
                <a:lumMod val="20000"/>
                <a:lumOff val="80000"/>
                <a:alpha val="50000"/>
              </a:srgbClr>
            </a:solidFill>
          </c:spPr>
          <c:invertIfNegative val="0"/>
          <c:dLbls>
            <c:txPr>
              <a:bodyPr/>
              <a:lstStyle/>
              <a:p>
                <a:pPr>
                  <a:defRPr sz="2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Лист1!$A$20:$A$22</c:f>
              <c:strCache>
                <c:ptCount val="3"/>
                <c:pt idx="0">
                  <c:v>2018 р.</c:v>
                </c:pt>
                <c:pt idx="1">
                  <c:v>2019 р.</c:v>
                </c:pt>
                <c:pt idx="2">
                  <c:v>2020 р.</c:v>
                </c:pt>
              </c:strCache>
            </c:strRef>
          </c:cat>
          <c:val>
            <c:numRef>
              <c:f>Лист1!$B$20:$B$22</c:f>
              <c:numCache>
                <c:formatCode>General</c:formatCode>
                <c:ptCount val="3"/>
                <c:pt idx="0">
                  <c:v>18</c:v>
                </c:pt>
                <c:pt idx="1">
                  <c:v>28</c:v>
                </c:pt>
                <c:pt idx="2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1953536"/>
        <c:axId val="172004480"/>
      </c:barChart>
      <c:catAx>
        <c:axId val="171953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8575">
            <a:solidFill>
              <a:srgbClr val="002060"/>
            </a:solidFill>
          </a:ln>
        </c:spPr>
        <c:txPr>
          <a:bodyPr/>
          <a:lstStyle/>
          <a:p>
            <a:pPr>
              <a:defRPr sz="2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72004480"/>
        <c:crosses val="autoZero"/>
        <c:auto val="1"/>
        <c:lblAlgn val="ctr"/>
        <c:lblOffset val="100"/>
        <c:noMultiLvlLbl val="0"/>
      </c:catAx>
      <c:valAx>
        <c:axId val="1720044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719535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0099">
                <a:lumMod val="20000"/>
                <a:lumOff val="80000"/>
                <a:alpha val="45000"/>
              </a:srgbClr>
            </a:solidFill>
          </c:spPr>
          <c:invertIfNegative val="0"/>
          <c:dLbls>
            <c:dLbl>
              <c:idx val="2"/>
              <c:layout>
                <c:manualLayout>
                  <c:x val="0"/>
                  <c:y val="0.1922834191262699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Лист1!$A$38:$A$40</c:f>
              <c:strCache>
                <c:ptCount val="3"/>
                <c:pt idx="0">
                  <c:v>2018 р.</c:v>
                </c:pt>
                <c:pt idx="1">
                  <c:v>2019 р.</c:v>
                </c:pt>
                <c:pt idx="2">
                  <c:v>2020 р.</c:v>
                </c:pt>
              </c:strCache>
            </c:strRef>
          </c:cat>
          <c:val>
            <c:numRef>
              <c:f>Лист1!$B$38:$B$40</c:f>
              <c:numCache>
                <c:formatCode>General</c:formatCode>
                <c:ptCount val="3"/>
                <c:pt idx="0">
                  <c:v>56</c:v>
                </c:pt>
                <c:pt idx="1">
                  <c:v>56</c:v>
                </c:pt>
                <c:pt idx="2">
                  <c:v>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5221888"/>
        <c:axId val="185223424"/>
      </c:barChart>
      <c:catAx>
        <c:axId val="185221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28575">
            <a:solidFill>
              <a:srgbClr val="002060"/>
            </a:solidFill>
          </a:ln>
        </c:spPr>
        <c:txPr>
          <a:bodyPr/>
          <a:lstStyle/>
          <a:p>
            <a:pPr>
              <a:defRPr sz="2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5223424"/>
        <c:crosses val="autoZero"/>
        <c:auto val="1"/>
        <c:lblAlgn val="ctr"/>
        <c:lblOffset val="100"/>
        <c:noMultiLvlLbl val="0"/>
      </c:catAx>
      <c:valAx>
        <c:axId val="1852234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522188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ln>
          <a:noFill/>
        </a:ln>
      </c:spPr>
    </c:sideWall>
    <c:backWall>
      <c:thickness val="0"/>
      <c:spPr>
        <a:ln>
          <a:noFill/>
        </a:ln>
      </c:spPr>
    </c:backWall>
    <c:plotArea>
      <c:layout>
        <c:manualLayout>
          <c:layoutTarget val="inner"/>
          <c:xMode val="edge"/>
          <c:yMode val="edge"/>
          <c:x val="0.44988978497338711"/>
          <c:y val="7.0876123310242511E-2"/>
          <c:w val="0.5181744378129205"/>
          <c:h val="0.89332000148131652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643040659994062E-2"/>
                  <c:y val="-1.7309704541505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8481651594280849E-2"/>
                  <c:y val="-7.4522759288769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094910774381307E-2"/>
                  <c:y val="-8.9469461401089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640685844149829E-2"/>
                  <c:y val="-6.42698947352861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4232047074464749"/>
                  <c:y val="-1.3004647620174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2689406792760947"/>
                  <c:y val="-1.21120974927993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.14871159937388667"/>
                  <c:y val="-3.19454560916361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5135591875624602"/>
                  <c:y val="-6.92243983420899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7491413414702737"/>
                  <c:y val="-1.4214186219320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247607059372731E-2"/>
                      <c:h val="5.3927956803325391E-2"/>
                    </c:manualLayout>
                  </c15:layout>
                </c:ext>
              </c:extLst>
            </c:dLbl>
            <c:spPr>
              <a:noFill/>
              <a:ln w="22944">
                <a:noFill/>
              </a:ln>
            </c:spPr>
            <c:txPr>
              <a:bodyPr/>
              <a:lstStyle/>
              <a:p>
                <a:pPr>
                  <a:defRPr sz="1807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Факультет авіаційних і космічних систем</c:v>
                </c:pt>
                <c:pt idx="1">
                  <c:v>ІСЗЗІ</c:v>
                </c:pt>
                <c:pt idx="2">
                  <c:v>Фізико-технічний інститут (Центр ППК фахівців у галузі інформаційної безпеки)</c:v>
                </c:pt>
                <c:pt idx="3">
                  <c:v>Інститут енергозбереження та енергоменеджменту (Центр підготовки енергоменеджерів)</c:v>
                </c:pt>
                <c:pt idx="4">
                  <c:v>Центр ПК керівників та спеціалістів Міненерговугілля</c:v>
                </c:pt>
                <c:pt idx="5">
                  <c:v>Навчально-методичний комплекс 
"Інститут післядипломної освіти"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54</c:v>
                </c:pt>
                <c:pt idx="1">
                  <c:v>77</c:v>
                </c:pt>
                <c:pt idx="2">
                  <c:v>105</c:v>
                </c:pt>
                <c:pt idx="3">
                  <c:v>108</c:v>
                </c:pt>
                <c:pt idx="4">
                  <c:v>324</c:v>
                </c:pt>
                <c:pt idx="5">
                  <c:v>628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85935360"/>
        <c:axId val="185936896"/>
        <c:axId val="0"/>
      </c:bar3DChart>
      <c:catAx>
        <c:axId val="18593536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>
            <a:solidFill>
              <a:schemeClr val="accent3">
                <a:lumMod val="50000"/>
              </a:schemeClr>
            </a:solidFill>
          </a:ln>
        </c:spPr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5936896"/>
        <c:crosses val="autoZero"/>
        <c:auto val="1"/>
        <c:lblAlgn val="ctr"/>
        <c:lblOffset val="100"/>
        <c:noMultiLvlLbl val="0"/>
      </c:catAx>
      <c:valAx>
        <c:axId val="185936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935360"/>
        <c:crosses val="autoZero"/>
        <c:crossBetween val="between"/>
        <c:majorUnit val="300"/>
      </c:valAx>
      <c:spPr>
        <a:solidFill>
          <a:prstClr val="white"/>
        </a:solidFill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26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6592341288126482"/>
          <c:y val="0.14265622723016347"/>
          <c:w val="0.5181744378129205"/>
          <c:h val="0.83147615632895044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9048244816534186E-2"/>
                  <c:y val="-1.1023080768803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855525504254991"/>
                  <c:y val="-4.88858725842056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24053308051184052"/>
                  <c:y val="-1.102325436062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5443438889303727"/>
                  <c:y val="-1.37430910454394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5054247160151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673899621353546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.18504319192221025"/>
                  <c:y val="2.04612907368157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.2500974390823606"/>
                  <c:y val="-9.40642237442602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27178218813574612"/>
                  <c:y val="-1.175795282005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355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396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Тренінг тренерів з інноваційного підприємництва для магістрів</c:v>
                </c:pt>
                <c:pt idx="1">
                  <c:v>Програми підвищення кваліфікації науково-педагогічних працівників</c:v>
                </c:pt>
                <c:pt idx="2">
                  <c:v>Разом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39</c:v>
                </c:pt>
                <c:pt idx="1">
                  <c:v>336</c:v>
                </c:pt>
                <c:pt idx="2">
                  <c:v>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cylinder"/>
        <c:axId val="187767424"/>
        <c:axId val="187773312"/>
        <c:axId val="0"/>
      </c:bar3DChart>
      <c:catAx>
        <c:axId val="18776742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7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87773312"/>
        <c:crosses val="autoZero"/>
        <c:auto val="1"/>
        <c:lblAlgn val="ctr"/>
        <c:lblOffset val="100"/>
        <c:noMultiLvlLbl val="0"/>
      </c:catAx>
      <c:valAx>
        <c:axId val="1877733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767424"/>
        <c:crosses val="autoZero"/>
        <c:crossBetween val="between"/>
        <c:majorUnit val="300"/>
      </c:valAx>
      <c:spPr>
        <a:noFill/>
        <a:ln w="25355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97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564654618508869"/>
          <c:y val="0.12377361217485176"/>
          <c:w val="0.60538332402390516"/>
          <c:h val="0.5869038855585156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слухачів, які навчалися в НМК «ІПО» за програмами навчання "Трансфер технологій" у 2012р.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991264128547142E-2"/>
                  <c:y val="-0.19633594074870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388433031250501E-2"/>
                  <c:y val="-0.318660116163110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7086697969232E-2"/>
                  <c:y val="-0.299495103137152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73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397" b="1" i="0" u="none" strike="noStrike" kern="1200" baseline="0">
                    <a:solidFill>
                      <a:schemeClr val="tx1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Магістри</c:v>
                </c:pt>
                <c:pt idx="1">
                  <c:v>Студенти</c:v>
                </c:pt>
                <c:pt idx="2">
                  <c:v>Всього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117</c:v>
                </c:pt>
                <c:pt idx="2">
                  <c:v>167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187916672"/>
        <c:axId val="187918208"/>
        <c:axId val="0"/>
      </c:bar3DChart>
      <c:catAx>
        <c:axId val="187916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8" b="1" i="0" u="none" strike="noStrike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pPr>
            <a:endParaRPr lang="ru-RU"/>
          </a:p>
        </c:txPr>
        <c:crossAx val="187918208"/>
        <c:crosses val="autoZero"/>
        <c:auto val="1"/>
        <c:lblAlgn val="ctr"/>
        <c:lblOffset val="100"/>
        <c:noMultiLvlLbl val="0"/>
      </c:catAx>
      <c:valAx>
        <c:axId val="187918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8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916672"/>
        <c:crosses val="autoZero"/>
        <c:crossBetween val="between"/>
      </c:valAx>
      <c:spPr>
        <a:noFill/>
        <a:ln w="25373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526094969257189E-2"/>
          <c:y val="4.2511779749420914E-2"/>
          <c:w val="0.95659112652302425"/>
          <c:h val="0.697313998030520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Лист1!$A$2:$A$12</c:f>
              <c:strCache>
                <c:ptCount val="11"/>
                <c:pt idx="0">
                  <c:v>ІХФ</c:v>
                </c:pt>
                <c:pt idx="1">
                  <c:v>ІПСА</c:v>
                </c:pt>
                <c:pt idx="2">
                  <c:v>ВПІ</c:v>
                </c:pt>
                <c:pt idx="3">
                  <c:v>ФЕЛ</c:v>
                </c:pt>
                <c:pt idx="4">
                  <c:v>ФІОТ</c:v>
                </c:pt>
                <c:pt idx="5">
                  <c:v>ТЕФ</c:v>
                </c:pt>
                <c:pt idx="6">
                  <c:v>ФПМ</c:v>
                </c:pt>
                <c:pt idx="7">
                  <c:v>ІСЗЗІ</c:v>
                </c:pt>
                <c:pt idx="8">
                  <c:v>ММІ</c:v>
                </c:pt>
                <c:pt idx="9">
                  <c:v>ФБТ</c:v>
                </c:pt>
                <c:pt idx="10">
                  <c:v>ХТФ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200</c:v>
                </c:pt>
                <c:pt idx="1">
                  <c:v>138</c:v>
                </c:pt>
                <c:pt idx="2">
                  <c:v>68</c:v>
                </c:pt>
                <c:pt idx="3">
                  <c:v>56</c:v>
                </c:pt>
                <c:pt idx="4">
                  <c:v>53</c:v>
                </c:pt>
                <c:pt idx="5">
                  <c:v>49</c:v>
                </c:pt>
                <c:pt idx="6">
                  <c:v>49</c:v>
                </c:pt>
                <c:pt idx="7">
                  <c:v>36</c:v>
                </c:pt>
                <c:pt idx="8">
                  <c:v>33</c:v>
                </c:pt>
                <c:pt idx="9">
                  <c:v>33</c:v>
                </c:pt>
                <c:pt idx="10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B6-4220-8263-70E02A711B0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6445440"/>
        <c:axId val="166448128"/>
      </c:barChart>
      <c:catAx>
        <c:axId val="1664454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b="1">
                <a:latin typeface="Cambria" panose="02040503050406030204" pitchFamily="18" charset="0"/>
              </a:defRPr>
            </a:pPr>
            <a:endParaRPr lang="ru-RU"/>
          </a:p>
        </c:txPr>
        <c:crossAx val="166448128"/>
        <c:crosses val="autoZero"/>
        <c:auto val="1"/>
        <c:lblAlgn val="ctr"/>
        <c:lblOffset val="100"/>
        <c:noMultiLvlLbl val="0"/>
      </c:catAx>
      <c:valAx>
        <c:axId val="166448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64454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886105013167177E-2"/>
          <c:y val="0.16146135761465835"/>
          <c:w val="0.95170358296197954"/>
          <c:h val="0.6547526464405235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3200" b="1">
                    <a:latin typeface="+mj-lt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[ОДНОМІРКИ.xlsx]Одном!$A$296:$A$299</c:f>
              <c:strCache>
                <c:ptCount val="4"/>
                <c:pt idx="0">
                  <c:v>Швидше низький</c:v>
                </c:pt>
                <c:pt idx="1">
                  <c:v>Середнiй</c:v>
                </c:pt>
                <c:pt idx="2">
                  <c:v>Швидше високий</c:v>
                </c:pt>
                <c:pt idx="3">
                  <c:v>Високий</c:v>
                </c:pt>
              </c:strCache>
            </c:strRef>
          </c:cat>
          <c:val>
            <c:numRef>
              <c:f>[ОДНОМІРКИ.xlsx]Одном!$B$296:$B$299</c:f>
              <c:numCache>
                <c:formatCode>General</c:formatCode>
                <c:ptCount val="4"/>
                <c:pt idx="0">
                  <c:v>1.2</c:v>
                </c:pt>
                <c:pt idx="1">
                  <c:v>19.8</c:v>
                </c:pt>
                <c:pt idx="2">
                  <c:v>43.5</c:v>
                </c:pt>
                <c:pt idx="3">
                  <c:v>35.400000000000006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187311232"/>
        <c:axId val="187312768"/>
      </c:barChart>
      <c:catAx>
        <c:axId val="187311232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>
                <a:latin typeface="+mj-lt"/>
                <a:cs typeface="Times New Roman" panose="02020603050405020304" pitchFamily="18" charset="0"/>
              </a:defRPr>
            </a:pPr>
            <a:endParaRPr lang="ru-RU"/>
          </a:p>
        </c:txPr>
        <c:crossAx val="187312768"/>
        <c:crosses val="autoZero"/>
        <c:auto val="1"/>
        <c:lblAlgn val="ctr"/>
        <c:lblOffset val="100"/>
        <c:noMultiLvlLbl val="0"/>
      </c:catAx>
      <c:valAx>
        <c:axId val="18731276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18731123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607174103237096E-2"/>
          <c:y val="5.1400554097404488E-2"/>
          <c:w val="0.90131846019247608"/>
          <c:h val="0.77766622922134732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>
                  <a:defRPr sz="26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Лист5!$A$1:$A$17</c:f>
              <c:strCache>
                <c:ptCount val="17"/>
                <c:pt idx="0">
                  <c:v>ІФФ</c:v>
                </c:pt>
                <c:pt idx="1">
                  <c:v>ФСП</c:v>
                </c:pt>
                <c:pt idx="2">
                  <c:v>ІПСА</c:v>
                </c:pt>
                <c:pt idx="3">
                  <c:v>ММІ</c:v>
                </c:pt>
                <c:pt idx="4">
                  <c:v>ФММ</c:v>
                </c:pt>
                <c:pt idx="5">
                  <c:v>ФАКС</c:v>
                </c:pt>
                <c:pt idx="6">
                  <c:v>ІЕЕ</c:v>
                </c:pt>
                <c:pt idx="7">
                  <c:v>ФЕА</c:v>
                </c:pt>
                <c:pt idx="8">
                  <c:v>РТФ</c:v>
                </c:pt>
                <c:pt idx="9">
                  <c:v>ВПІ</c:v>
                </c:pt>
                <c:pt idx="10">
                  <c:v>ФММ</c:v>
                </c:pt>
                <c:pt idx="11">
                  <c:v>ФТІ</c:v>
                </c:pt>
                <c:pt idx="12">
                  <c:v>ФМФ</c:v>
                </c:pt>
                <c:pt idx="13">
                  <c:v>ІТС</c:v>
                </c:pt>
                <c:pt idx="14">
                  <c:v>ПБФ</c:v>
                </c:pt>
                <c:pt idx="15">
                  <c:v>ІХФ</c:v>
                </c:pt>
                <c:pt idx="16">
                  <c:v>ЗФ</c:v>
                </c:pt>
              </c:strCache>
            </c:strRef>
          </c:cat>
          <c:val>
            <c:numRef>
              <c:f>Лист5!$B$1:$B$17</c:f>
              <c:numCache>
                <c:formatCode>General</c:formatCode>
                <c:ptCount val="17"/>
                <c:pt idx="0">
                  <c:v>107</c:v>
                </c:pt>
                <c:pt idx="1">
                  <c:v>93</c:v>
                </c:pt>
                <c:pt idx="2">
                  <c:v>83</c:v>
                </c:pt>
                <c:pt idx="3">
                  <c:v>74</c:v>
                </c:pt>
                <c:pt idx="4">
                  <c:v>53</c:v>
                </c:pt>
                <c:pt idx="5">
                  <c:v>49</c:v>
                </c:pt>
                <c:pt idx="6">
                  <c:v>45</c:v>
                </c:pt>
                <c:pt idx="7">
                  <c:v>42</c:v>
                </c:pt>
                <c:pt idx="8">
                  <c:v>41</c:v>
                </c:pt>
                <c:pt idx="9">
                  <c:v>26</c:v>
                </c:pt>
                <c:pt idx="10">
                  <c:v>18</c:v>
                </c:pt>
                <c:pt idx="11">
                  <c:v>16</c:v>
                </c:pt>
                <c:pt idx="12">
                  <c:v>11</c:v>
                </c:pt>
                <c:pt idx="13">
                  <c:v>10</c:v>
                </c:pt>
                <c:pt idx="14">
                  <c:v>10</c:v>
                </c:pt>
                <c:pt idx="15">
                  <c:v>9</c:v>
                </c:pt>
                <c:pt idx="1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362304"/>
        <c:axId val="187364096"/>
      </c:barChart>
      <c:catAx>
        <c:axId val="187362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7364096"/>
        <c:crosses val="autoZero"/>
        <c:auto val="1"/>
        <c:lblAlgn val="ctr"/>
        <c:lblOffset val="100"/>
        <c:noMultiLvlLbl val="0"/>
      </c:catAx>
      <c:valAx>
        <c:axId val="18736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87362304"/>
        <c:crosses val="autoZero"/>
        <c:crossBetween val="between"/>
      </c:valAx>
      <c:spPr>
        <a:ln w="28575">
          <a:solidFill>
            <a:srgbClr val="DADADA">
              <a:lumMod val="10000"/>
            </a:srgbClr>
          </a:solidFill>
        </a:ln>
      </c:spPr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763973947701E-2"/>
          <c:y val="3.0831228624714786E-2"/>
          <c:w val="0.90497557596967049"/>
          <c:h val="0.83048535748082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C7-4912-8995-82518EF39B62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7C7-4912-8995-82518EF39B6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7C7-4912-8995-82518EF39B62}"/>
              </c:ext>
            </c:extLst>
          </c:dPt>
          <c:dLbls>
            <c:dLbl>
              <c:idx val="0"/>
              <c:layout>
                <c:manualLayout>
                  <c:x val="-4.6296296296296294E-3"/>
                  <c:y val="1.8050965065335267E-2"/>
                </c:manualLayout>
              </c:layout>
              <c:tx>
                <c:rich>
                  <a:bodyPr/>
                  <a:lstStyle/>
                  <a:p>
                    <a:pPr>
                      <a:defRPr sz="3300" b="1">
                        <a:latin typeface="Cambria Math" pitchFamily="18" charset="0"/>
                        <a:ea typeface="Cambria Math" pitchFamily="18" charset="0"/>
                      </a:defRPr>
                    </a:pPr>
                    <a:r>
                      <a:rPr lang="en-US" sz="3300" b="1" dirty="0" smtClean="0">
                        <a:latin typeface="Cambria Math" pitchFamily="18" charset="0"/>
                        <a:ea typeface="Cambria Math" pitchFamily="18" charset="0"/>
                      </a:rPr>
                      <a:t>61%</a:t>
                    </a:r>
                    <a:endParaRPr lang="en-US" sz="3300" b="1" dirty="0">
                      <a:latin typeface="Cambria Math" pitchFamily="18" charset="0"/>
                      <a:ea typeface="Cambria Math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7C7-4912-8995-82518EF39B62}"/>
                </c:ext>
              </c:extLst>
            </c:dLbl>
            <c:dLbl>
              <c:idx val="1"/>
              <c:layout>
                <c:manualLayout>
                  <c:x val="1.543331389131914E-3"/>
                  <c:y val="1.6835975017913316E-2"/>
                </c:manualLayout>
              </c:layout>
              <c:tx>
                <c:rich>
                  <a:bodyPr/>
                  <a:lstStyle/>
                  <a:p>
                    <a:pPr>
                      <a:defRPr sz="3300" b="1">
                        <a:latin typeface="Cambria Math" pitchFamily="18" charset="0"/>
                        <a:ea typeface="Cambria Math" pitchFamily="18" charset="0"/>
                      </a:defRPr>
                    </a:pPr>
                    <a:r>
                      <a:rPr lang="en-US" b="1" dirty="0" smtClean="0">
                        <a:latin typeface="Cambria Math" pitchFamily="18" charset="0"/>
                        <a:ea typeface="Cambria Math" pitchFamily="18" charset="0"/>
                      </a:rPr>
                      <a:t>45 </a:t>
                    </a:r>
                    <a:r>
                      <a:rPr lang="en-US" b="1" dirty="0">
                        <a:latin typeface="Cambria Math" pitchFamily="18" charset="0"/>
                        <a:ea typeface="Cambria Math" pitchFamily="18" charset="0"/>
                      </a:rPr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7C7-4912-8995-82518EF39B62}"/>
                </c:ext>
              </c:extLst>
            </c:dLbl>
            <c:dLbl>
              <c:idx val="2"/>
              <c:layout>
                <c:manualLayout>
                  <c:x val="4.6296296296296294E-3"/>
                  <c:y val="1.6836195965366927E-2"/>
                </c:manualLayout>
              </c:layout>
              <c:tx>
                <c:rich>
                  <a:bodyPr/>
                  <a:lstStyle/>
                  <a:p>
                    <a:pPr algn="ctr">
                      <a:defRPr lang="uk-UA" sz="3300" b="1" i="0" u="none" strike="noStrike" kern="1200" baseline="0">
                        <a:solidFill>
                          <a:prstClr val="black"/>
                        </a:solidFill>
                        <a:latin typeface="Cambria Math" pitchFamily="18" charset="0"/>
                        <a:ea typeface="Cambria Math" pitchFamily="18" charset="0"/>
                        <a:cs typeface="+mn-cs"/>
                      </a:defRPr>
                    </a:pPr>
                    <a:r>
                      <a:rPr lang="en-US" dirty="0" smtClean="0"/>
                      <a:t>67 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7C7-4912-8995-82518EF39B6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Математика</c:v>
                </c:pt>
                <c:pt idx="1">
                  <c:v>Фізика</c:v>
                </c:pt>
                <c:pt idx="2">
                  <c:v>Хімія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45</c:v>
                </c:pt>
                <c:pt idx="2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7C7-4912-8995-82518EF39B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082816"/>
        <c:axId val="168100992"/>
      </c:barChart>
      <c:catAx>
        <c:axId val="168082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100" b="1" cap="all" baseline="0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  <c:crossAx val="168100992"/>
        <c:crosses val="autoZero"/>
        <c:auto val="1"/>
        <c:lblAlgn val="ctr"/>
        <c:lblOffset val="100"/>
        <c:noMultiLvlLbl val="0"/>
      </c:catAx>
      <c:valAx>
        <c:axId val="168100992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Cambria" panose="02040503050406030204" pitchFamily="18" charset="0"/>
              </a:defRPr>
            </a:pPr>
            <a:endParaRPr lang="ru-RU"/>
          </a:p>
        </c:txPr>
        <c:crossAx val="168082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481335666375037E-2"/>
          <c:y val="3.0831228624714786E-2"/>
          <c:w val="0.9049755759696706"/>
          <c:h val="0.83048535748082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648-469D-A6AD-8E938859C14B}"/>
              </c:ext>
            </c:extLst>
          </c:dPt>
          <c:dLbls>
            <c:dLbl>
              <c:idx val="0"/>
              <c:layout>
                <c:manualLayout>
                  <c:x val="0"/>
                  <c:y val="5.10896796991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648-469D-A6AD-8E938859C14B}"/>
                </c:ext>
              </c:extLst>
            </c:dLbl>
            <c:dLbl>
              <c:idx val="1"/>
              <c:layout>
                <c:manualLayout>
                  <c:x val="-4.6296296296296294E-3"/>
                  <c:y val="7.64544473739621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648-469D-A6AD-8E938859C14B}"/>
                </c:ext>
              </c:extLst>
            </c:dLbl>
            <c:dLbl>
              <c:idx val="2"/>
              <c:layout>
                <c:manualLayout>
                  <c:x val="-1.5432098765432098E-3"/>
                  <c:y val="1.144220578029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648-469D-A6AD-8E938859C14B}"/>
                </c:ext>
              </c:extLst>
            </c:dLbl>
            <c:dLbl>
              <c:idx val="3"/>
              <c:layout>
                <c:manualLayout>
                  <c:x val="1.5432098765431816E-3"/>
                  <c:y val="1.3864231766808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648-469D-A6AD-8E938859C14B}"/>
                </c:ext>
              </c:extLst>
            </c:dLbl>
            <c:dLbl>
              <c:idx val="4"/>
              <c:layout>
                <c:manualLayout>
                  <c:x val="-1.5432098765432098E-3"/>
                  <c:y val="1.349988941579946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48-469D-A6AD-8E938859C14B}"/>
                </c:ext>
              </c:extLst>
            </c:dLbl>
            <c:dLbl>
              <c:idx val="5"/>
              <c:layout>
                <c:manualLayout>
                  <c:x val="0"/>
                  <c:y val="6.3429594983432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648-469D-A6AD-8E938859C14B}"/>
                </c:ext>
              </c:extLst>
            </c:dLbl>
            <c:dLbl>
              <c:idx val="6"/>
              <c:layout>
                <c:manualLayout>
                  <c:x val="1.5432098765432098E-3"/>
                  <c:y val="7.0751793596191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648-469D-A6AD-8E938859C14B}"/>
                </c:ext>
              </c:extLst>
            </c:dLbl>
            <c:dLbl>
              <c:idx val="7"/>
              <c:layout>
                <c:manualLayout>
                  <c:x val="-3.0864197530864764E-3"/>
                  <c:y val="9.5365339928762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48-469D-A6AD-8E938859C14B}"/>
                </c:ext>
              </c:extLst>
            </c:dLbl>
            <c:dLbl>
              <c:idx val="8"/>
              <c:layout>
                <c:manualLayout>
                  <c:x val="-1.5432098765432664E-3"/>
                  <c:y val="4.24440058391993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648-469D-A6AD-8E938859C14B}"/>
                </c:ext>
              </c:extLst>
            </c:dLbl>
            <c:dLbl>
              <c:idx val="9"/>
              <c:layout>
                <c:manualLayout>
                  <c:x val="1.5432098765432098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7648-469D-A6AD-8E938859C14B}"/>
                </c:ext>
              </c:extLst>
            </c:dLbl>
            <c:dLbl>
              <c:idx val="10"/>
              <c:layout>
                <c:manualLayout>
                  <c:x val="0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648-469D-A6AD-8E938859C14B}"/>
                </c:ext>
              </c:extLst>
            </c:dLbl>
            <c:dLbl>
              <c:idx val="11"/>
              <c:layout>
                <c:manualLayout>
                  <c:x val="-1.5432098765432098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648-469D-A6AD-8E938859C14B}"/>
                </c:ext>
              </c:extLst>
            </c:dLbl>
            <c:dLbl>
              <c:idx val="12"/>
              <c:layout>
                <c:manualLayout>
                  <c:x val="-4.6296296296296294E-3"/>
                  <c:y val="5.61184437433536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648-469D-A6AD-8E938859C14B}"/>
                </c:ext>
              </c:extLst>
            </c:dLbl>
            <c:dLbl>
              <c:idx val="13"/>
              <c:layout>
                <c:manualLayout>
                  <c:x val="-1.543209876543323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648-469D-A6AD-8E938859C14B}"/>
                </c:ext>
              </c:extLst>
            </c:dLbl>
            <c:dLbl>
              <c:idx val="14"/>
              <c:layout>
                <c:manualLayout>
                  <c:x val="0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648-469D-A6AD-8E938859C14B}"/>
                </c:ext>
              </c:extLst>
            </c:dLbl>
            <c:dLbl>
              <c:idx val="15"/>
              <c:layout>
                <c:manualLayout>
                  <c:x val="-4.6296296296296294E-3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648-469D-A6AD-8E938859C14B}"/>
                </c:ext>
              </c:extLst>
            </c:dLbl>
            <c:dLbl>
              <c:idx val="16"/>
              <c:layout>
                <c:manualLayout>
                  <c:x val="-1.543209876543323E-3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648-469D-A6AD-8E938859C14B}"/>
                </c:ext>
              </c:extLst>
            </c:dLbl>
            <c:dLbl>
              <c:idx val="17"/>
              <c:layout>
                <c:manualLayout>
                  <c:x val="-4.6296296296296294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648-469D-A6AD-8E938859C14B}"/>
                </c:ext>
              </c:extLst>
            </c:dLbl>
            <c:dLbl>
              <c:idx val="18"/>
              <c:layout>
                <c:manualLayout>
                  <c:x val="-1.5432098765432098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648-469D-A6AD-8E938859C14B}"/>
                </c:ext>
              </c:extLst>
            </c:dLbl>
            <c:dLbl>
              <c:idx val="19"/>
              <c:layout>
                <c:manualLayout>
                  <c:x val="-4.6296296296296294E-3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648-469D-A6AD-8E938859C14B}"/>
                </c:ext>
              </c:extLst>
            </c:dLbl>
            <c:dLbl>
              <c:idx val="20"/>
              <c:layout>
                <c:manualLayout>
                  <c:x val="0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7648-469D-A6AD-8E938859C14B}"/>
                </c:ext>
              </c:extLst>
            </c:dLbl>
            <c:dLbl>
              <c:idx val="21"/>
              <c:layout>
                <c:manualLayout>
                  <c:x val="1.5430883639545056E-3"/>
                  <c:y val="1.1224130643578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7648-469D-A6AD-8E938859C14B}"/>
                </c:ext>
              </c:extLst>
            </c:dLbl>
            <c:dLbl>
              <c:idx val="22"/>
              <c:layout>
                <c:manualLayout>
                  <c:x val="-1.0802469135802356E-2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7648-469D-A6AD-8E938859C1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Лист1!$A$2:$A$24</c:f>
              <c:strCache>
                <c:ptCount val="23"/>
                <c:pt idx="1">
                  <c:v>ІПСА</c:v>
                </c:pt>
                <c:pt idx="2">
                  <c:v>ФІОТ</c:v>
                </c:pt>
                <c:pt idx="3">
                  <c:v>ФТІ</c:v>
                </c:pt>
                <c:pt idx="4">
                  <c:v>ФПМ</c:v>
                </c:pt>
                <c:pt idx="5">
                  <c:v>ФМФ</c:v>
                </c:pt>
                <c:pt idx="6">
                  <c:v>ТЕФ</c:v>
                </c:pt>
                <c:pt idx="7">
                  <c:v>ФАКС</c:v>
                </c:pt>
                <c:pt idx="8">
                  <c:v>ФЕЛ</c:v>
                </c:pt>
                <c:pt idx="9">
                  <c:v>ПБФ</c:v>
                </c:pt>
                <c:pt idx="10">
                  <c:v>ІХФ</c:v>
                </c:pt>
                <c:pt idx="11">
                  <c:v>ІЕЕ</c:v>
                </c:pt>
                <c:pt idx="12">
                  <c:v>ФЕА</c:v>
                </c:pt>
                <c:pt idx="13">
                  <c:v>ФБМІ</c:v>
                </c:pt>
                <c:pt idx="14">
                  <c:v>ІТС</c:v>
                </c:pt>
                <c:pt idx="15">
                  <c:v>ФММ</c:v>
                </c:pt>
                <c:pt idx="16">
                  <c:v>ФБТ</c:v>
                </c:pt>
                <c:pt idx="17">
                  <c:v>ВПІ</c:v>
                </c:pt>
                <c:pt idx="18">
                  <c:v>РТФ</c:v>
                </c:pt>
                <c:pt idx="19">
                  <c:v>ХТФ</c:v>
                </c:pt>
                <c:pt idx="20">
                  <c:v>ММІ</c:v>
                </c:pt>
                <c:pt idx="21">
                  <c:v>ІФФ</c:v>
                </c:pt>
                <c:pt idx="22">
                  <c:v>ЗФ</c:v>
                </c:pt>
              </c:strCache>
            </c:strRef>
          </c:cat>
          <c:val>
            <c:numRef>
              <c:f>Лист1!$B$2:$B$24</c:f>
              <c:numCache>
                <c:formatCode>0.00</c:formatCode>
                <c:ptCount val="23"/>
                <c:pt idx="0" formatCode="General">
                  <c:v>61</c:v>
                </c:pt>
                <c:pt idx="1">
                  <c:v>74.229249011857704</c:v>
                </c:pt>
                <c:pt idx="2">
                  <c:v>71.413612565445021</c:v>
                </c:pt>
                <c:pt idx="3">
                  <c:v>71.36150234741784</c:v>
                </c:pt>
                <c:pt idx="4">
                  <c:v>70.663716814159287</c:v>
                </c:pt>
                <c:pt idx="5">
                  <c:v>68.400000000000006</c:v>
                </c:pt>
                <c:pt idx="6">
                  <c:v>66.980519480519476</c:v>
                </c:pt>
                <c:pt idx="7">
                  <c:v>65.777777777777771</c:v>
                </c:pt>
                <c:pt idx="8">
                  <c:v>63.729729729729726</c:v>
                </c:pt>
                <c:pt idx="9">
                  <c:v>61.188118811881189</c:v>
                </c:pt>
                <c:pt idx="10">
                  <c:v>61.180555555555557</c:v>
                </c:pt>
                <c:pt idx="11">
                  <c:v>60.11904761904762</c:v>
                </c:pt>
                <c:pt idx="12">
                  <c:v>60.115606936416185</c:v>
                </c:pt>
                <c:pt idx="13">
                  <c:v>54.950495049504951</c:v>
                </c:pt>
                <c:pt idx="14">
                  <c:v>54.159292035398231</c:v>
                </c:pt>
                <c:pt idx="15">
                  <c:v>53.840830449826989</c:v>
                </c:pt>
                <c:pt idx="16">
                  <c:v>53.2</c:v>
                </c:pt>
                <c:pt idx="17">
                  <c:v>53.174603174603178</c:v>
                </c:pt>
                <c:pt idx="18">
                  <c:v>53.037974683544306</c:v>
                </c:pt>
                <c:pt idx="19">
                  <c:v>51.867469879518069</c:v>
                </c:pt>
                <c:pt idx="20">
                  <c:v>51.833333333333336</c:v>
                </c:pt>
                <c:pt idx="21">
                  <c:v>40.714285714285715</c:v>
                </c:pt>
                <c:pt idx="22">
                  <c:v>36.896551724137929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7648-469D-A6AD-8E938859C14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Столбец12</c:v>
                </c:pt>
              </c:strCache>
            </c:strRef>
          </c:tx>
          <c:invertIfNegative val="0"/>
          <c:cat>
            <c:strRef>
              <c:f>Лист1!$A$2:$A$24</c:f>
              <c:strCache>
                <c:ptCount val="23"/>
                <c:pt idx="1">
                  <c:v>ІПСА</c:v>
                </c:pt>
                <c:pt idx="2">
                  <c:v>ФІОТ</c:v>
                </c:pt>
                <c:pt idx="3">
                  <c:v>ФТІ</c:v>
                </c:pt>
                <c:pt idx="4">
                  <c:v>ФПМ</c:v>
                </c:pt>
                <c:pt idx="5">
                  <c:v>ФМФ</c:v>
                </c:pt>
                <c:pt idx="6">
                  <c:v>ТЕФ</c:v>
                </c:pt>
                <c:pt idx="7">
                  <c:v>ФАКС</c:v>
                </c:pt>
                <c:pt idx="8">
                  <c:v>ФЕЛ</c:v>
                </c:pt>
                <c:pt idx="9">
                  <c:v>ПБФ</c:v>
                </c:pt>
                <c:pt idx="10">
                  <c:v>ІХФ</c:v>
                </c:pt>
                <c:pt idx="11">
                  <c:v>ІЕЕ</c:v>
                </c:pt>
                <c:pt idx="12">
                  <c:v>ФЕА</c:v>
                </c:pt>
                <c:pt idx="13">
                  <c:v>ФБМІ</c:v>
                </c:pt>
                <c:pt idx="14">
                  <c:v>ІТС</c:v>
                </c:pt>
                <c:pt idx="15">
                  <c:v>ФММ</c:v>
                </c:pt>
                <c:pt idx="16">
                  <c:v>ФБТ</c:v>
                </c:pt>
                <c:pt idx="17">
                  <c:v>ВПІ</c:v>
                </c:pt>
                <c:pt idx="18">
                  <c:v>РТФ</c:v>
                </c:pt>
                <c:pt idx="19">
                  <c:v>ХТФ</c:v>
                </c:pt>
                <c:pt idx="20">
                  <c:v>ММІ</c:v>
                </c:pt>
                <c:pt idx="21">
                  <c:v>ІФФ</c:v>
                </c:pt>
                <c:pt idx="22">
                  <c:v>ЗФ</c:v>
                </c:pt>
              </c:strCache>
            </c:strRef>
          </c:cat>
          <c:val>
            <c:numRef>
              <c:f>Лист1!$C$2:$C$24</c:f>
              <c:numCache>
                <c:formatCode>0.00</c:formatCode>
                <c:ptCount val="23"/>
                <c:pt idx="0" formatCode="General">
                  <c:v>60</c:v>
                </c:pt>
                <c:pt idx="1">
                  <c:v>75.690000000000012</c:v>
                </c:pt>
                <c:pt idx="2">
                  <c:v>75.600000000000009</c:v>
                </c:pt>
                <c:pt idx="3">
                  <c:v>71.210000000000008</c:v>
                </c:pt>
                <c:pt idx="4">
                  <c:v>68.740000000000009</c:v>
                </c:pt>
                <c:pt idx="5">
                  <c:v>61.43</c:v>
                </c:pt>
                <c:pt idx="6">
                  <c:v>65.550000000000011</c:v>
                </c:pt>
                <c:pt idx="7">
                  <c:v>56.15</c:v>
                </c:pt>
                <c:pt idx="8">
                  <c:v>53.58</c:v>
                </c:pt>
                <c:pt idx="9">
                  <c:v>55.86</c:v>
                </c:pt>
                <c:pt idx="10">
                  <c:v>49.62</c:v>
                </c:pt>
                <c:pt idx="11">
                  <c:v>38.239999999999995</c:v>
                </c:pt>
                <c:pt idx="12">
                  <c:v>45.71</c:v>
                </c:pt>
                <c:pt idx="13">
                  <c:v>58.28</c:v>
                </c:pt>
                <c:pt idx="14">
                  <c:v>55.08</c:v>
                </c:pt>
                <c:pt idx="15">
                  <c:v>57.3</c:v>
                </c:pt>
                <c:pt idx="16">
                  <c:v>46.669999999999995</c:v>
                </c:pt>
                <c:pt idx="17">
                  <c:v>55.96</c:v>
                </c:pt>
                <c:pt idx="18">
                  <c:v>49.519999999999996</c:v>
                </c:pt>
                <c:pt idx="19">
                  <c:v>40.409999999999997</c:v>
                </c:pt>
                <c:pt idx="20">
                  <c:v>46.33</c:v>
                </c:pt>
                <c:pt idx="21">
                  <c:v>38.75</c:v>
                </c:pt>
                <c:pt idx="22">
                  <c:v>51.87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7648-469D-A6AD-8E938859C14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cat>
            <c:strRef>
              <c:f>Лист1!$A$2:$A$24</c:f>
              <c:strCache>
                <c:ptCount val="23"/>
                <c:pt idx="1">
                  <c:v>ІПСА</c:v>
                </c:pt>
                <c:pt idx="2">
                  <c:v>ФІОТ</c:v>
                </c:pt>
                <c:pt idx="3">
                  <c:v>ФТІ</c:v>
                </c:pt>
                <c:pt idx="4">
                  <c:v>ФПМ</c:v>
                </c:pt>
                <c:pt idx="5">
                  <c:v>ФМФ</c:v>
                </c:pt>
                <c:pt idx="6">
                  <c:v>ТЕФ</c:v>
                </c:pt>
                <c:pt idx="7">
                  <c:v>ФАКС</c:v>
                </c:pt>
                <c:pt idx="8">
                  <c:v>ФЕЛ</c:v>
                </c:pt>
                <c:pt idx="9">
                  <c:v>ПБФ</c:v>
                </c:pt>
                <c:pt idx="10">
                  <c:v>ІХФ</c:v>
                </c:pt>
                <c:pt idx="11">
                  <c:v>ІЕЕ</c:v>
                </c:pt>
                <c:pt idx="12">
                  <c:v>ФЕА</c:v>
                </c:pt>
                <c:pt idx="13">
                  <c:v>ФБМІ</c:v>
                </c:pt>
                <c:pt idx="14">
                  <c:v>ІТС</c:v>
                </c:pt>
                <c:pt idx="15">
                  <c:v>ФММ</c:v>
                </c:pt>
                <c:pt idx="16">
                  <c:v>ФБТ</c:v>
                </c:pt>
                <c:pt idx="17">
                  <c:v>ВПІ</c:v>
                </c:pt>
                <c:pt idx="18">
                  <c:v>РТФ</c:v>
                </c:pt>
                <c:pt idx="19">
                  <c:v>ХТФ</c:v>
                </c:pt>
                <c:pt idx="20">
                  <c:v>ММІ</c:v>
                </c:pt>
                <c:pt idx="21">
                  <c:v>ІФФ</c:v>
                </c:pt>
                <c:pt idx="22">
                  <c:v>ЗФ</c:v>
                </c:pt>
              </c:strCache>
            </c:strRef>
          </c:cat>
          <c:val>
            <c:numRef>
              <c:f>Лист1!$D$2:$D$24</c:f>
              <c:numCache>
                <c:formatCode>0.00</c:formatCode>
                <c:ptCount val="23"/>
                <c:pt idx="0" formatCode="General">
                  <c:v>57</c:v>
                </c:pt>
                <c:pt idx="1">
                  <c:v>82.321772639691716</c:v>
                </c:pt>
                <c:pt idx="2">
                  <c:v>69.839816933638446</c:v>
                </c:pt>
                <c:pt idx="3">
                  <c:v>77.540838852097124</c:v>
                </c:pt>
                <c:pt idx="4">
                  <c:v>78.809523809523796</c:v>
                </c:pt>
                <c:pt idx="5">
                  <c:v>67.789855072463766</c:v>
                </c:pt>
                <c:pt idx="6">
                  <c:v>63.432055749128914</c:v>
                </c:pt>
                <c:pt idx="7">
                  <c:v>54.480519480519483</c:v>
                </c:pt>
                <c:pt idx="8">
                  <c:v>52.293388429752063</c:v>
                </c:pt>
                <c:pt idx="9">
                  <c:v>48.183760683760681</c:v>
                </c:pt>
                <c:pt idx="10">
                  <c:v>43.004385964912281</c:v>
                </c:pt>
                <c:pt idx="11">
                  <c:v>49.323943661971825</c:v>
                </c:pt>
                <c:pt idx="12">
                  <c:v>44.760416666666671</c:v>
                </c:pt>
                <c:pt idx="13">
                  <c:v>59.602272727272727</c:v>
                </c:pt>
                <c:pt idx="14">
                  <c:v>64.037037037037038</c:v>
                </c:pt>
                <c:pt idx="15">
                  <c:v>51.028911564625851</c:v>
                </c:pt>
                <c:pt idx="16">
                  <c:v>40.921568627450981</c:v>
                </c:pt>
                <c:pt idx="17">
                  <c:v>53.551912568306008</c:v>
                </c:pt>
                <c:pt idx="18">
                  <c:v>43.631840796019901</c:v>
                </c:pt>
                <c:pt idx="19">
                  <c:v>61.997792494481239</c:v>
                </c:pt>
                <c:pt idx="20">
                  <c:v>44.300847457627114</c:v>
                </c:pt>
                <c:pt idx="21">
                  <c:v>41.967213114754095</c:v>
                </c:pt>
                <c:pt idx="22">
                  <c:v>38.299319727891159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7648-469D-A6AD-8E938859C14B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cat>
            <c:strRef>
              <c:f>Лист1!$A$2:$A$24</c:f>
              <c:strCache>
                <c:ptCount val="23"/>
                <c:pt idx="1">
                  <c:v>ІПСА</c:v>
                </c:pt>
                <c:pt idx="2">
                  <c:v>ФІОТ</c:v>
                </c:pt>
                <c:pt idx="3">
                  <c:v>ФТІ</c:v>
                </c:pt>
                <c:pt idx="4">
                  <c:v>ФПМ</c:v>
                </c:pt>
                <c:pt idx="5">
                  <c:v>ФМФ</c:v>
                </c:pt>
                <c:pt idx="6">
                  <c:v>ТЕФ</c:v>
                </c:pt>
                <c:pt idx="7">
                  <c:v>ФАКС</c:v>
                </c:pt>
                <c:pt idx="8">
                  <c:v>ФЕЛ</c:v>
                </c:pt>
                <c:pt idx="9">
                  <c:v>ПБФ</c:v>
                </c:pt>
                <c:pt idx="10">
                  <c:v>ІХФ</c:v>
                </c:pt>
                <c:pt idx="11">
                  <c:v>ІЕЕ</c:v>
                </c:pt>
                <c:pt idx="12">
                  <c:v>ФЕА</c:v>
                </c:pt>
                <c:pt idx="13">
                  <c:v>ФБМІ</c:v>
                </c:pt>
                <c:pt idx="14">
                  <c:v>ІТС</c:v>
                </c:pt>
                <c:pt idx="15">
                  <c:v>ФММ</c:v>
                </c:pt>
                <c:pt idx="16">
                  <c:v>ФБТ</c:v>
                </c:pt>
                <c:pt idx="17">
                  <c:v>ВПІ</c:v>
                </c:pt>
                <c:pt idx="18">
                  <c:v>РТФ</c:v>
                </c:pt>
                <c:pt idx="19">
                  <c:v>ХТФ</c:v>
                </c:pt>
                <c:pt idx="20">
                  <c:v>ММІ</c:v>
                </c:pt>
                <c:pt idx="21">
                  <c:v>ІФФ</c:v>
                </c:pt>
                <c:pt idx="22">
                  <c:v>ЗФ</c:v>
                </c:pt>
              </c:strCache>
            </c:strRef>
          </c:cat>
          <c:val>
            <c:numRef>
              <c:f>Лист1!$E$2:$E$24</c:f>
              <c:numCache>
                <c:formatCode>0.00</c:formatCode>
                <c:ptCount val="23"/>
                <c:pt idx="0" formatCode="General">
                  <c:v>50</c:v>
                </c:pt>
                <c:pt idx="1">
                  <c:v>65.530726259999994</c:v>
                </c:pt>
                <c:pt idx="2">
                  <c:v>60.852390849999999</c:v>
                </c:pt>
                <c:pt idx="3">
                  <c:v>61.497005989999998</c:v>
                </c:pt>
                <c:pt idx="4">
                  <c:v>54.166666669999998</c:v>
                </c:pt>
                <c:pt idx="5">
                  <c:v>44.444444439999998</c:v>
                </c:pt>
                <c:pt idx="6">
                  <c:v>51.597444090000003</c:v>
                </c:pt>
                <c:pt idx="7">
                  <c:v>49.433962260000001</c:v>
                </c:pt>
                <c:pt idx="8">
                  <c:v>52.30496454</c:v>
                </c:pt>
                <c:pt idx="9">
                  <c:v>43.650793649999997</c:v>
                </c:pt>
                <c:pt idx="10">
                  <c:v>43.142857139999997</c:v>
                </c:pt>
                <c:pt idx="11">
                  <c:v>40.847457630000001</c:v>
                </c:pt>
                <c:pt idx="12">
                  <c:v>46.973684210000002</c:v>
                </c:pt>
                <c:pt idx="13">
                  <c:v>44.141414140000002</c:v>
                </c:pt>
                <c:pt idx="14">
                  <c:v>52.708333330000002</c:v>
                </c:pt>
                <c:pt idx="15">
                  <c:v>47.433628319999997</c:v>
                </c:pt>
                <c:pt idx="16">
                  <c:v>44.141414140000002</c:v>
                </c:pt>
                <c:pt idx="17">
                  <c:v>46.666666669999998</c:v>
                </c:pt>
                <c:pt idx="18">
                  <c:v>45.933333330000004</c:v>
                </c:pt>
                <c:pt idx="19">
                  <c:v>47.391304349999999</c:v>
                </c:pt>
                <c:pt idx="20">
                  <c:v>42.365930599999999</c:v>
                </c:pt>
                <c:pt idx="21">
                  <c:v>42.928176800000003</c:v>
                </c:pt>
                <c:pt idx="22">
                  <c:v>38.255813949999997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3F-450D-94AF-C1C25B304E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464768"/>
        <c:axId val="168466304"/>
      </c:barChart>
      <c:catAx>
        <c:axId val="1684647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500" b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  <c:crossAx val="168466304"/>
        <c:crosses val="autoZero"/>
        <c:auto val="1"/>
        <c:lblAlgn val="ctr"/>
        <c:lblOffset val="100"/>
        <c:noMultiLvlLbl val="0"/>
      </c:catAx>
      <c:valAx>
        <c:axId val="168466304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684647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333066005638198E-2"/>
          <c:y val="3.0831228624714799E-2"/>
          <c:w val="0.9049755759696706"/>
          <c:h val="0.830485357480827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26E-43EA-B404-5BEBC1A587BF}"/>
              </c:ext>
            </c:extLst>
          </c:dPt>
          <c:dLbls>
            <c:dLbl>
              <c:idx val="0"/>
              <c:layout>
                <c:manualLayout>
                  <c:x val="-3.0864197530864126E-3"/>
                  <c:y val="5.1089679699104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26E-43EA-B404-5BEBC1A587BF}"/>
                </c:ext>
              </c:extLst>
            </c:dLbl>
            <c:dLbl>
              <c:idx val="1"/>
              <c:layout>
                <c:manualLayout>
                  <c:x val="-4.6296296296296294E-3"/>
                  <c:y val="7.64544473739621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26E-43EA-B404-5BEBC1A587BF}"/>
                </c:ext>
              </c:extLst>
            </c:dLbl>
            <c:dLbl>
              <c:idx val="2"/>
              <c:layout>
                <c:manualLayout>
                  <c:x val="-1.5432098765432098E-3"/>
                  <c:y val="1.144220578029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26E-43EA-B404-5BEBC1A587BF}"/>
                </c:ext>
              </c:extLst>
            </c:dLbl>
            <c:dLbl>
              <c:idx val="3"/>
              <c:layout>
                <c:manualLayout>
                  <c:x val="1.5432098765431816E-3"/>
                  <c:y val="1.3864231766808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26E-43EA-B404-5BEBC1A587BF}"/>
                </c:ext>
              </c:extLst>
            </c:dLbl>
            <c:dLbl>
              <c:idx val="4"/>
              <c:layout>
                <c:manualLayout>
                  <c:x val="-1.5432098765432098E-3"/>
                  <c:y val="1.3499889415799466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26E-43EA-B404-5BEBC1A587BF}"/>
                </c:ext>
              </c:extLst>
            </c:dLbl>
            <c:dLbl>
              <c:idx val="5"/>
              <c:layout>
                <c:manualLayout>
                  <c:x val="0"/>
                  <c:y val="6.34295949834322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26E-43EA-B404-5BEBC1A587BF}"/>
                </c:ext>
              </c:extLst>
            </c:dLbl>
            <c:dLbl>
              <c:idx val="6"/>
              <c:layout>
                <c:manualLayout>
                  <c:x val="1.5432098765432098E-3"/>
                  <c:y val="7.0751793596191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26E-43EA-B404-5BEBC1A587BF}"/>
                </c:ext>
              </c:extLst>
            </c:dLbl>
            <c:dLbl>
              <c:idx val="7"/>
              <c:layout>
                <c:manualLayout>
                  <c:x val="-3.0864197530864764E-3"/>
                  <c:y val="9.53653399287623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26E-43EA-B404-5BEBC1A587BF}"/>
                </c:ext>
              </c:extLst>
            </c:dLbl>
            <c:dLbl>
              <c:idx val="8"/>
              <c:layout>
                <c:manualLayout>
                  <c:x val="-1.5432098765432664E-3"/>
                  <c:y val="4.24440058391993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26E-43EA-B404-5BEBC1A587BF}"/>
                </c:ext>
              </c:extLst>
            </c:dLbl>
            <c:dLbl>
              <c:idx val="9"/>
              <c:layout>
                <c:manualLayout>
                  <c:x val="1.5432098765432098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26E-43EA-B404-5BEBC1A587BF}"/>
                </c:ext>
              </c:extLst>
            </c:dLbl>
            <c:dLbl>
              <c:idx val="10"/>
              <c:layout>
                <c:manualLayout>
                  <c:x val="0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26E-43EA-B404-5BEBC1A587BF}"/>
                </c:ext>
              </c:extLst>
            </c:dLbl>
            <c:dLbl>
              <c:idx val="11"/>
              <c:layout>
                <c:manualLayout>
                  <c:x val="-1.5432098765432098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26E-43EA-B404-5BEBC1A587BF}"/>
                </c:ext>
              </c:extLst>
            </c:dLbl>
            <c:dLbl>
              <c:idx val="12"/>
              <c:layout>
                <c:manualLayout>
                  <c:x val="-4.6296296296296294E-3"/>
                  <c:y val="5.61184437433536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626E-43EA-B404-5BEBC1A587BF}"/>
                </c:ext>
              </c:extLst>
            </c:dLbl>
            <c:dLbl>
              <c:idx val="13"/>
              <c:layout>
                <c:manualLayout>
                  <c:x val="-1.543209876543323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626E-43EA-B404-5BEBC1A587BF}"/>
                </c:ext>
              </c:extLst>
            </c:dLbl>
            <c:dLbl>
              <c:idx val="14"/>
              <c:layout>
                <c:manualLayout>
                  <c:x val="0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626E-43EA-B404-5BEBC1A587BF}"/>
                </c:ext>
              </c:extLst>
            </c:dLbl>
            <c:dLbl>
              <c:idx val="15"/>
              <c:layout>
                <c:manualLayout>
                  <c:x val="-4.6296296296296294E-3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626E-43EA-B404-5BEBC1A587BF}"/>
                </c:ext>
              </c:extLst>
            </c:dLbl>
            <c:dLbl>
              <c:idx val="16"/>
              <c:layout>
                <c:manualLayout>
                  <c:x val="-1.543209876543323E-3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626E-43EA-B404-5BEBC1A587BF}"/>
                </c:ext>
              </c:extLst>
            </c:dLbl>
            <c:dLbl>
              <c:idx val="17"/>
              <c:layout>
                <c:manualLayout>
                  <c:x val="-4.6296296296296294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626E-43EA-B404-5BEBC1A587BF}"/>
                </c:ext>
              </c:extLst>
            </c:dLbl>
            <c:dLbl>
              <c:idx val="18"/>
              <c:layout>
                <c:manualLayout>
                  <c:x val="-1.5432098765432098E-3"/>
                  <c:y val="8.4180979826834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626E-43EA-B404-5BEBC1A587BF}"/>
                </c:ext>
              </c:extLst>
            </c:dLbl>
            <c:dLbl>
              <c:idx val="19"/>
              <c:layout>
                <c:manualLayout>
                  <c:x val="-4.6296296296296294E-3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626E-43EA-B404-5BEBC1A587BF}"/>
                </c:ext>
              </c:extLst>
            </c:dLbl>
            <c:dLbl>
              <c:idx val="20"/>
              <c:layout>
                <c:manualLayout>
                  <c:x val="-1.5432098765432098E-3"/>
                  <c:y val="5.6120653217889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626E-43EA-B404-5BEBC1A587BF}"/>
                </c:ext>
              </c:extLst>
            </c:dLbl>
            <c:dLbl>
              <c:idx val="21"/>
              <c:layout>
                <c:manualLayout>
                  <c:x val="-4.6297511422182204E-3"/>
                  <c:y val="1.4030163304472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626E-43EA-B404-5BEBC1A587BF}"/>
                </c:ext>
              </c:extLst>
            </c:dLbl>
            <c:dLbl>
              <c:idx val="22"/>
              <c:layout>
                <c:manualLayout>
                  <c:x val="-1.0802469135802356E-2"/>
                  <c:y val="1.1224130643577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626E-43EA-B404-5BEBC1A587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Лист1!$A$2:$A$23</c:f>
              <c:strCache>
                <c:ptCount val="22"/>
                <c:pt idx="1">
                  <c:v>ФТІ</c:v>
                </c:pt>
                <c:pt idx="2">
                  <c:v>ІПСА</c:v>
                </c:pt>
                <c:pt idx="3">
                  <c:v>ФЕА</c:v>
                </c:pt>
                <c:pt idx="4">
                  <c:v>ФПМ</c:v>
                </c:pt>
                <c:pt idx="5">
                  <c:v>ТЕФ</c:v>
                </c:pt>
                <c:pt idx="6">
                  <c:v>ФАКС</c:v>
                </c:pt>
                <c:pt idx="7">
                  <c:v>ФБМІ</c:v>
                </c:pt>
                <c:pt idx="8">
                  <c:v>ІЕЕ</c:v>
                </c:pt>
                <c:pt idx="9">
                  <c:v>ФІОТ</c:v>
                </c:pt>
                <c:pt idx="10">
                  <c:v>ІХФ</c:v>
                </c:pt>
                <c:pt idx="11">
                  <c:v>ФЕЛ</c:v>
                </c:pt>
                <c:pt idx="12">
                  <c:v>ФМФ</c:v>
                </c:pt>
                <c:pt idx="13">
                  <c:v>ІТС</c:v>
                </c:pt>
                <c:pt idx="14">
                  <c:v>ПБФ</c:v>
                </c:pt>
                <c:pt idx="15">
                  <c:v>РТФ</c:v>
                </c:pt>
                <c:pt idx="16">
                  <c:v>ВПІ</c:v>
                </c:pt>
                <c:pt idx="17">
                  <c:v>ЗФ</c:v>
                </c:pt>
                <c:pt idx="18">
                  <c:v>ММІ</c:v>
                </c:pt>
                <c:pt idx="19">
                  <c:v>ІФФ</c:v>
                </c:pt>
                <c:pt idx="20">
                  <c:v>ХТФ</c:v>
                </c:pt>
                <c:pt idx="21">
                  <c:v>ФБТ</c:v>
                </c:pt>
              </c:strCache>
            </c:strRef>
          </c:cat>
          <c:val>
            <c:numRef>
              <c:f>Лист1!$B$2:$B$23</c:f>
              <c:numCache>
                <c:formatCode>0.00</c:formatCode>
                <c:ptCount val="22"/>
                <c:pt idx="0" formatCode="General">
                  <c:v>45</c:v>
                </c:pt>
                <c:pt idx="1">
                  <c:v>65.61904761904762</c:v>
                </c:pt>
                <c:pt idx="2">
                  <c:v>62.203389830508478</c:v>
                </c:pt>
                <c:pt idx="3">
                  <c:v>61.81818181818182</c:v>
                </c:pt>
                <c:pt idx="4">
                  <c:v>56.363636363636367</c:v>
                </c:pt>
                <c:pt idx="5">
                  <c:v>54.00696864111498</c:v>
                </c:pt>
                <c:pt idx="6">
                  <c:v>53.255813953488371</c:v>
                </c:pt>
                <c:pt idx="7">
                  <c:v>52.708333333333336</c:v>
                </c:pt>
                <c:pt idx="8">
                  <c:v>50.629370629370626</c:v>
                </c:pt>
                <c:pt idx="9">
                  <c:v>49.6484375</c:v>
                </c:pt>
                <c:pt idx="10">
                  <c:v>49.333333333333336</c:v>
                </c:pt>
                <c:pt idx="11">
                  <c:v>48.977272727272727</c:v>
                </c:pt>
                <c:pt idx="12">
                  <c:v>47.083333333333336</c:v>
                </c:pt>
                <c:pt idx="13">
                  <c:v>47.008547008547012</c:v>
                </c:pt>
                <c:pt idx="14">
                  <c:v>46.451612903225808</c:v>
                </c:pt>
                <c:pt idx="15">
                  <c:v>46.05263157894737</c:v>
                </c:pt>
                <c:pt idx="16">
                  <c:v>45.909090909090907</c:v>
                </c:pt>
                <c:pt idx="17">
                  <c:v>45.161290322580648</c:v>
                </c:pt>
                <c:pt idx="18">
                  <c:v>40.119760479041915</c:v>
                </c:pt>
                <c:pt idx="19">
                  <c:v>38.333333333333336</c:v>
                </c:pt>
                <c:pt idx="20">
                  <c:v>36.363636363636367</c:v>
                </c:pt>
                <c:pt idx="21">
                  <c:v>32.363636363636367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7-626E-43EA-B404-5BEBC1A587B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Столбец13</c:v>
                </c:pt>
              </c:strCache>
            </c:strRef>
          </c:tx>
          <c:invertIfNegative val="0"/>
          <c:cat>
            <c:strRef>
              <c:f>Лист1!$A$2:$A$23</c:f>
              <c:strCache>
                <c:ptCount val="22"/>
                <c:pt idx="1">
                  <c:v>ФТІ</c:v>
                </c:pt>
                <c:pt idx="2">
                  <c:v>ІПСА</c:v>
                </c:pt>
                <c:pt idx="3">
                  <c:v>ФЕА</c:v>
                </c:pt>
                <c:pt idx="4">
                  <c:v>ФПМ</c:v>
                </c:pt>
                <c:pt idx="5">
                  <c:v>ТЕФ</c:v>
                </c:pt>
                <c:pt idx="6">
                  <c:v>ФАКС</c:v>
                </c:pt>
                <c:pt idx="7">
                  <c:v>ФБМІ</c:v>
                </c:pt>
                <c:pt idx="8">
                  <c:v>ІЕЕ</c:v>
                </c:pt>
                <c:pt idx="9">
                  <c:v>ФІОТ</c:v>
                </c:pt>
                <c:pt idx="10">
                  <c:v>ІХФ</c:v>
                </c:pt>
                <c:pt idx="11">
                  <c:v>ФЕЛ</c:v>
                </c:pt>
                <c:pt idx="12">
                  <c:v>ФМФ</c:v>
                </c:pt>
                <c:pt idx="13">
                  <c:v>ІТС</c:v>
                </c:pt>
                <c:pt idx="14">
                  <c:v>ПБФ</c:v>
                </c:pt>
                <c:pt idx="15">
                  <c:v>РТФ</c:v>
                </c:pt>
                <c:pt idx="16">
                  <c:v>ВПІ</c:v>
                </c:pt>
                <c:pt idx="17">
                  <c:v>ЗФ</c:v>
                </c:pt>
                <c:pt idx="18">
                  <c:v>ММІ</c:v>
                </c:pt>
                <c:pt idx="19">
                  <c:v>ІФФ</c:v>
                </c:pt>
                <c:pt idx="20">
                  <c:v>ХТФ</c:v>
                </c:pt>
                <c:pt idx="21">
                  <c:v>ФБТ</c:v>
                </c:pt>
              </c:strCache>
            </c:strRef>
          </c:cat>
          <c:val>
            <c:numRef>
              <c:f>Лист1!$C$2:$C$23</c:f>
              <c:numCache>
                <c:formatCode>General</c:formatCode>
                <c:ptCount val="22"/>
                <c:pt idx="0">
                  <c:v>42</c:v>
                </c:pt>
                <c:pt idx="1">
                  <c:v>53.919999999999995</c:v>
                </c:pt>
                <c:pt idx="2">
                  <c:v>65.64</c:v>
                </c:pt>
                <c:pt idx="3">
                  <c:v>31.040000000000003</c:v>
                </c:pt>
                <c:pt idx="4">
                  <c:v>50.16</c:v>
                </c:pt>
                <c:pt idx="5">
                  <c:v>51.43</c:v>
                </c:pt>
                <c:pt idx="6">
                  <c:v>49</c:v>
                </c:pt>
                <c:pt idx="7">
                  <c:v>49</c:v>
                </c:pt>
                <c:pt idx="8">
                  <c:v>26.94</c:v>
                </c:pt>
                <c:pt idx="9">
                  <c:v>55</c:v>
                </c:pt>
                <c:pt idx="10">
                  <c:v>38.19</c:v>
                </c:pt>
                <c:pt idx="11">
                  <c:v>27.23</c:v>
                </c:pt>
                <c:pt idx="12">
                  <c:v>36.86</c:v>
                </c:pt>
                <c:pt idx="13">
                  <c:v>38.699999999999996</c:v>
                </c:pt>
                <c:pt idx="14">
                  <c:v>40.46</c:v>
                </c:pt>
                <c:pt idx="15">
                  <c:v>37.1</c:v>
                </c:pt>
                <c:pt idx="16">
                  <c:v>26.080000000000002</c:v>
                </c:pt>
                <c:pt idx="17">
                  <c:v>41.98</c:v>
                </c:pt>
                <c:pt idx="18">
                  <c:v>28.62</c:v>
                </c:pt>
                <c:pt idx="19">
                  <c:v>26.75</c:v>
                </c:pt>
                <c:pt idx="20">
                  <c:v>24.73</c:v>
                </c:pt>
                <c:pt idx="21">
                  <c:v>25.720000000000002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626E-43EA-B404-5BEBC1A587B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Столбец12</c:v>
                </c:pt>
              </c:strCache>
            </c:strRef>
          </c:tx>
          <c:invertIfNegative val="0"/>
          <c:cat>
            <c:strRef>
              <c:f>Лист1!$A$2:$A$23</c:f>
              <c:strCache>
                <c:ptCount val="22"/>
                <c:pt idx="1">
                  <c:v>ФТІ</c:v>
                </c:pt>
                <c:pt idx="2">
                  <c:v>ІПСА</c:v>
                </c:pt>
                <c:pt idx="3">
                  <c:v>ФЕА</c:v>
                </c:pt>
                <c:pt idx="4">
                  <c:v>ФПМ</c:v>
                </c:pt>
                <c:pt idx="5">
                  <c:v>ТЕФ</c:v>
                </c:pt>
                <c:pt idx="6">
                  <c:v>ФАКС</c:v>
                </c:pt>
                <c:pt idx="7">
                  <c:v>ФБМІ</c:v>
                </c:pt>
                <c:pt idx="8">
                  <c:v>ІЕЕ</c:v>
                </c:pt>
                <c:pt idx="9">
                  <c:v>ФІОТ</c:v>
                </c:pt>
                <c:pt idx="10">
                  <c:v>ІХФ</c:v>
                </c:pt>
                <c:pt idx="11">
                  <c:v>ФЕЛ</c:v>
                </c:pt>
                <c:pt idx="12">
                  <c:v>ФМФ</c:v>
                </c:pt>
                <c:pt idx="13">
                  <c:v>ІТС</c:v>
                </c:pt>
                <c:pt idx="14">
                  <c:v>ПБФ</c:v>
                </c:pt>
                <c:pt idx="15">
                  <c:v>РТФ</c:v>
                </c:pt>
                <c:pt idx="16">
                  <c:v>ВПІ</c:v>
                </c:pt>
                <c:pt idx="17">
                  <c:v>ЗФ</c:v>
                </c:pt>
                <c:pt idx="18">
                  <c:v>ММІ</c:v>
                </c:pt>
                <c:pt idx="19">
                  <c:v>ІФФ</c:v>
                </c:pt>
                <c:pt idx="20">
                  <c:v>ХТФ</c:v>
                </c:pt>
                <c:pt idx="21">
                  <c:v>ФБТ</c:v>
                </c:pt>
              </c:strCache>
            </c:strRef>
          </c:cat>
          <c:val>
            <c:numRef>
              <c:f>Лист1!$D$2:$D$23</c:f>
              <c:numCache>
                <c:formatCode>General</c:formatCode>
                <c:ptCount val="22"/>
                <c:pt idx="0">
                  <c:v>50</c:v>
                </c:pt>
                <c:pt idx="1">
                  <c:v>66.36</c:v>
                </c:pt>
                <c:pt idx="2">
                  <c:v>73.03</c:v>
                </c:pt>
                <c:pt idx="3">
                  <c:v>41.98</c:v>
                </c:pt>
                <c:pt idx="4">
                  <c:v>65.69</c:v>
                </c:pt>
                <c:pt idx="5">
                  <c:v>55</c:v>
                </c:pt>
                <c:pt idx="6">
                  <c:v>51.6</c:v>
                </c:pt>
                <c:pt idx="7">
                  <c:v>45.23</c:v>
                </c:pt>
                <c:pt idx="8">
                  <c:v>42.52</c:v>
                </c:pt>
                <c:pt idx="9">
                  <c:v>53.11</c:v>
                </c:pt>
                <c:pt idx="10">
                  <c:v>39.35</c:v>
                </c:pt>
                <c:pt idx="11">
                  <c:v>48.62</c:v>
                </c:pt>
                <c:pt idx="12">
                  <c:v>47.61</c:v>
                </c:pt>
                <c:pt idx="13">
                  <c:v>44.35</c:v>
                </c:pt>
                <c:pt idx="14">
                  <c:v>43.38</c:v>
                </c:pt>
                <c:pt idx="15">
                  <c:v>44.4</c:v>
                </c:pt>
                <c:pt idx="16">
                  <c:v>43.27</c:v>
                </c:pt>
                <c:pt idx="17">
                  <c:v>38.67</c:v>
                </c:pt>
                <c:pt idx="18">
                  <c:v>45.32</c:v>
                </c:pt>
                <c:pt idx="19">
                  <c:v>47.3</c:v>
                </c:pt>
                <c:pt idx="20">
                  <c:v>40.08</c:v>
                </c:pt>
                <c:pt idx="21">
                  <c:v>39.47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626E-43EA-B404-5BEBC1A587B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cat>
            <c:strRef>
              <c:f>Лист1!$A$2:$A$23</c:f>
              <c:strCache>
                <c:ptCount val="22"/>
                <c:pt idx="1">
                  <c:v>ФТІ</c:v>
                </c:pt>
                <c:pt idx="2">
                  <c:v>ІПСА</c:v>
                </c:pt>
                <c:pt idx="3">
                  <c:v>ФЕА</c:v>
                </c:pt>
                <c:pt idx="4">
                  <c:v>ФПМ</c:v>
                </c:pt>
                <c:pt idx="5">
                  <c:v>ТЕФ</c:v>
                </c:pt>
                <c:pt idx="6">
                  <c:v>ФАКС</c:v>
                </c:pt>
                <c:pt idx="7">
                  <c:v>ФБМІ</c:v>
                </c:pt>
                <c:pt idx="8">
                  <c:v>ІЕЕ</c:v>
                </c:pt>
                <c:pt idx="9">
                  <c:v>ФІОТ</c:v>
                </c:pt>
                <c:pt idx="10">
                  <c:v>ІХФ</c:v>
                </c:pt>
                <c:pt idx="11">
                  <c:v>ФЕЛ</c:v>
                </c:pt>
                <c:pt idx="12">
                  <c:v>ФМФ</c:v>
                </c:pt>
                <c:pt idx="13">
                  <c:v>ІТС</c:v>
                </c:pt>
                <c:pt idx="14">
                  <c:v>ПБФ</c:v>
                </c:pt>
                <c:pt idx="15">
                  <c:v>РТФ</c:v>
                </c:pt>
                <c:pt idx="16">
                  <c:v>ВПІ</c:v>
                </c:pt>
                <c:pt idx="17">
                  <c:v>ЗФ</c:v>
                </c:pt>
                <c:pt idx="18">
                  <c:v>ММІ</c:v>
                </c:pt>
                <c:pt idx="19">
                  <c:v>ІФФ</c:v>
                </c:pt>
                <c:pt idx="20">
                  <c:v>ХТФ</c:v>
                </c:pt>
                <c:pt idx="21">
                  <c:v>ФБТ</c:v>
                </c:pt>
              </c:strCache>
            </c:strRef>
          </c:cat>
          <c:val>
            <c:numRef>
              <c:f>Лист1!$E$2:$E$23</c:f>
              <c:numCache>
                <c:formatCode>0.00</c:formatCode>
                <c:ptCount val="22"/>
                <c:pt idx="0" formatCode="General">
                  <c:v>61</c:v>
                </c:pt>
                <c:pt idx="1">
                  <c:v>69.3</c:v>
                </c:pt>
                <c:pt idx="2">
                  <c:v>75.400000000000006</c:v>
                </c:pt>
                <c:pt idx="3">
                  <c:v>56.6</c:v>
                </c:pt>
                <c:pt idx="4">
                  <c:v>61.8</c:v>
                </c:pt>
                <c:pt idx="5">
                  <c:v>68.3</c:v>
                </c:pt>
                <c:pt idx="6">
                  <c:v>51.4</c:v>
                </c:pt>
                <c:pt idx="7">
                  <c:v>58</c:v>
                </c:pt>
                <c:pt idx="8">
                  <c:v>58.1</c:v>
                </c:pt>
                <c:pt idx="9">
                  <c:v>74.900000000000006</c:v>
                </c:pt>
                <c:pt idx="10">
                  <c:v>49.4</c:v>
                </c:pt>
                <c:pt idx="11">
                  <c:v>59.9</c:v>
                </c:pt>
                <c:pt idx="12">
                  <c:v>51.7</c:v>
                </c:pt>
                <c:pt idx="13">
                  <c:v>62.4</c:v>
                </c:pt>
                <c:pt idx="14">
                  <c:v>55.4</c:v>
                </c:pt>
                <c:pt idx="15">
                  <c:v>55.4</c:v>
                </c:pt>
                <c:pt idx="16">
                  <c:v>56.9</c:v>
                </c:pt>
                <c:pt idx="17">
                  <c:v>47.1</c:v>
                </c:pt>
                <c:pt idx="18">
                  <c:v>55.1</c:v>
                </c:pt>
                <c:pt idx="19">
                  <c:v>57.5</c:v>
                </c:pt>
                <c:pt idx="20">
                  <c:v>48.9</c:v>
                </c:pt>
                <c:pt idx="21">
                  <c:v>50.6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7D8-4FE7-B5BC-8E09711D0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657664"/>
        <c:axId val="168659200"/>
      </c:barChart>
      <c:catAx>
        <c:axId val="168657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500" b="1">
                <a:latin typeface="Cambria Math" pitchFamily="18" charset="0"/>
                <a:ea typeface="Cambria Math" pitchFamily="18" charset="0"/>
              </a:defRPr>
            </a:pPr>
            <a:endParaRPr lang="ru-RU"/>
          </a:p>
        </c:txPr>
        <c:crossAx val="168659200"/>
        <c:crosses val="autoZero"/>
        <c:auto val="1"/>
        <c:lblAlgn val="ctr"/>
        <c:lblOffset val="100"/>
        <c:noMultiLvlLbl val="0"/>
      </c:catAx>
      <c:valAx>
        <c:axId val="168659200"/>
        <c:scaling>
          <c:orientation val="minMax"/>
          <c:max val="10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68657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411757558083019E-2"/>
          <c:y val="5.3831195703544193E-2"/>
          <c:w val="0.90497557596967049"/>
          <c:h val="0.830485357480827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математика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7C7-4912-8995-82518EF39B6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7C7-4912-8995-82518EF39B6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7C7-4912-8995-82518EF39B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1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ЗНО</c:v>
                </c:pt>
                <c:pt idx="1">
                  <c:v>Вхідний Ректорський контроль</c:v>
                </c:pt>
                <c:pt idx="2">
                  <c:v>Адаптаційний курс</c:v>
                </c:pt>
                <c:pt idx="3">
                  <c:v>Екзаменаційна сесія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86.071428571428569</c:v>
                </c:pt>
                <c:pt idx="1">
                  <c:v>71.627906976744185</c:v>
                </c:pt>
                <c:pt idx="2">
                  <c:v>76.078431372549019</c:v>
                </c:pt>
                <c:pt idx="3">
                  <c:v>74.66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7C7-4912-8995-82518EF39B6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фізика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3"/>
              <c:layout>
                <c:manualLayout>
                  <c:x val="1.6975369398269775E-2"/>
                  <c:y val="5.61217579551573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4367283950617272E-2"/>
                      <c:h val="7.75026220939057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CD5-4207-8E32-390B788E23F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100" b="1">
                    <a:latin typeface="Cambria" panose="0204050305040603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Лист1!$A$2:$A$5</c:f>
              <c:strCache>
                <c:ptCount val="4"/>
                <c:pt idx="0">
                  <c:v>ЗНО</c:v>
                </c:pt>
                <c:pt idx="1">
                  <c:v>Вхідний Ректорський контроль</c:v>
                </c:pt>
                <c:pt idx="2">
                  <c:v>Адаптаційний курс</c:v>
                </c:pt>
                <c:pt idx="3">
                  <c:v>Екзаменаційна сесія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76.097826086956516</c:v>
                </c:pt>
                <c:pt idx="1">
                  <c:v>48.529411764705884</c:v>
                </c:pt>
                <c:pt idx="2">
                  <c:v>86.235294117647058</c:v>
                </c:pt>
                <c:pt idx="3">
                  <c:v>72.25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8C0-48D1-8453-3C79AF5AC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9438592"/>
        <c:axId val="169440384"/>
      </c:barChart>
      <c:catAx>
        <c:axId val="169438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anchor="t" anchorCtr="0"/>
          <a:lstStyle/>
          <a:p>
            <a:pPr>
              <a:defRPr sz="1600" b="1" cap="all" baseline="0">
                <a:latin typeface="Arial" pitchFamily="34" charset="0"/>
                <a:ea typeface="Cambria Math" pitchFamily="18" charset="0"/>
                <a:cs typeface="Arial" pitchFamily="34" charset="0"/>
              </a:defRPr>
            </a:pPr>
            <a:endParaRPr lang="ru-RU"/>
          </a:p>
        </c:txPr>
        <c:crossAx val="169440384"/>
        <c:crosses val="autoZero"/>
        <c:auto val="1"/>
        <c:lblAlgn val="ctr"/>
        <c:lblOffset val="100"/>
        <c:noMultiLvlLbl val="0"/>
      </c:catAx>
      <c:valAx>
        <c:axId val="169440384"/>
        <c:scaling>
          <c:orientation val="minMax"/>
          <c:max val="100"/>
          <c:min val="3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Cambria" panose="02040503050406030204" pitchFamily="18" charset="0"/>
              </a:defRPr>
            </a:pPr>
            <a:endParaRPr lang="ru-RU"/>
          </a:p>
        </c:txPr>
        <c:crossAx val="169438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7438410715901893"/>
          <c:y val="0.16922043010752719"/>
          <c:w val="0.54525386912842799"/>
          <c:h val="0.79852150537634359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dLbls>
            <c:txPr>
              <a:bodyPr/>
              <a:lstStyle/>
              <a:p>
                <a:pPr algn="ctr">
                  <a:defRPr lang="uk-UA" sz="3200" b="1" i="0" u="none" strike="noStrike" kern="1200" baseline="0">
                    <a:solidFill>
                      <a:sysClr val="windowText" lastClr="00000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[ОДНОМІРКИ.xlsx]Одном!$A$110:$A$114</c:f>
              <c:strCache>
                <c:ptCount val="5"/>
                <c:pt idx="0">
                  <c:v>Низький</c:v>
                </c:pt>
                <c:pt idx="1">
                  <c:v>Швидше низький</c:v>
                </c:pt>
                <c:pt idx="2">
                  <c:v>Середнiй</c:v>
                </c:pt>
                <c:pt idx="3">
                  <c:v>Швидше високий</c:v>
                </c:pt>
                <c:pt idx="4">
                  <c:v>Високий</c:v>
                </c:pt>
              </c:strCache>
            </c:strRef>
          </c:cat>
          <c:val>
            <c:numRef>
              <c:f>[ОДНОМІРКИ.xlsx]Одном!$B$110:$B$114</c:f>
              <c:numCache>
                <c:formatCode>General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3.8</c:v>
                </c:pt>
                <c:pt idx="3">
                  <c:v>41.8</c:v>
                </c:pt>
                <c:pt idx="4">
                  <c:v>53.6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axId val="169127296"/>
        <c:axId val="169157760"/>
      </c:barChart>
      <c:catAx>
        <c:axId val="1691272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 b="1">
                <a:latin typeface="+mj-lt"/>
                <a:cs typeface="Times New Roman" panose="02020603050405020304" pitchFamily="18" charset="0"/>
              </a:defRPr>
            </a:pPr>
            <a:endParaRPr lang="ru-RU"/>
          </a:p>
        </c:txPr>
        <c:crossAx val="169157760"/>
        <c:crosses val="autoZero"/>
        <c:auto val="1"/>
        <c:lblAlgn val="ctr"/>
        <c:lblOffset val="100"/>
        <c:noMultiLvlLbl val="0"/>
      </c:catAx>
      <c:valAx>
        <c:axId val="169157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6912729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719565772980078"/>
          <c:y val="6.4132223088727333E-2"/>
          <c:w val="0.87959368293800988"/>
          <c:h val="0.79502301828884803"/>
        </c:manualLayout>
      </c:layout>
      <c:barChart>
        <c:barDir val="col"/>
        <c:grouping val="clustered"/>
        <c:varyColors val="0"/>
        <c:ser>
          <c:idx val="0"/>
          <c:order val="0"/>
          <c:tx>
            <c:v>2013 р.</c:v>
          </c:tx>
          <c:spPr>
            <a:solidFill>
              <a:srgbClr val="FF0000">
                <a:alpha val="33000"/>
              </a:srgbClr>
            </a:solidFill>
          </c:spPr>
          <c:invertIfNegative val="0"/>
          <c:dLbls>
            <c:txPr>
              <a:bodyPr rot="-5400000"/>
              <a:lstStyle/>
              <a:p>
                <a:pPr>
                  <a:defRPr sz="2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Лист2!$A$8:$A$10</c:f>
              <c:strCache>
                <c:ptCount val="3"/>
                <c:pt idx="0">
                  <c:v>ІТ</c:v>
                </c:pt>
                <c:pt idx="1">
                  <c:v>Інженерні</c:v>
                </c:pt>
                <c:pt idx="2">
                  <c:v>Гуманітарні</c:v>
                </c:pt>
              </c:strCache>
            </c:strRef>
          </c:cat>
          <c:val>
            <c:numRef>
              <c:f>Лист2!$B$8:$B$10</c:f>
              <c:numCache>
                <c:formatCode>General</c:formatCode>
                <c:ptCount val="3"/>
                <c:pt idx="0">
                  <c:v>54</c:v>
                </c:pt>
                <c:pt idx="1">
                  <c:v>51</c:v>
                </c:pt>
                <c:pt idx="2">
                  <c:v>74</c:v>
                </c:pt>
              </c:numCache>
            </c:numRef>
          </c:val>
        </c:ser>
        <c:ser>
          <c:idx val="1"/>
          <c:order val="1"/>
          <c:tx>
            <c:v>2017 р.</c:v>
          </c:tx>
          <c:spPr>
            <a:solidFill>
              <a:srgbClr val="00B050">
                <a:alpha val="58000"/>
              </a:srgbClr>
            </a:solidFill>
          </c:spPr>
          <c:invertIfNegative val="0"/>
          <c:dLbls>
            <c:txPr>
              <a:bodyPr rot="-5400000"/>
              <a:lstStyle/>
              <a:p>
                <a:pPr>
                  <a:defRPr sz="2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Лист2!$A$8:$A$10</c:f>
              <c:strCache>
                <c:ptCount val="3"/>
                <c:pt idx="0">
                  <c:v>ІТ</c:v>
                </c:pt>
                <c:pt idx="1">
                  <c:v>Інженерні</c:v>
                </c:pt>
                <c:pt idx="2">
                  <c:v>Гуманітарні</c:v>
                </c:pt>
              </c:strCache>
            </c:strRef>
          </c:cat>
          <c:val>
            <c:numRef>
              <c:f>Лист2!$C$8:$C$10</c:f>
              <c:numCache>
                <c:formatCode>General</c:formatCode>
                <c:ptCount val="3"/>
                <c:pt idx="0">
                  <c:v>45</c:v>
                </c:pt>
                <c:pt idx="1">
                  <c:v>46</c:v>
                </c:pt>
                <c:pt idx="2">
                  <c:v>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872960"/>
        <c:axId val="168874752"/>
      </c:barChart>
      <c:catAx>
        <c:axId val="1688729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8874752"/>
        <c:crosses val="autoZero"/>
        <c:auto val="1"/>
        <c:lblAlgn val="ctr"/>
        <c:lblOffset val="100"/>
        <c:noMultiLvlLbl val="0"/>
      </c:catAx>
      <c:valAx>
        <c:axId val="168874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 b="1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8872960"/>
        <c:crosses val="autoZero"/>
        <c:crossBetween val="between"/>
      </c:valAx>
      <c:spPr>
        <a:ln w="28575">
          <a:solidFill>
            <a:srgbClr val="DADADA">
              <a:lumMod val="10000"/>
            </a:srgbClr>
          </a:solidFill>
        </a:ln>
      </c:spPr>
    </c:plotArea>
    <c:legend>
      <c:legendPos val="r"/>
      <c:layout>
        <c:manualLayout>
          <c:xMode val="edge"/>
          <c:yMode val="edge"/>
          <c:x val="0.22402982471086011"/>
          <c:y val="6.3268600542655443E-2"/>
          <c:w val="0.43450904031122856"/>
          <c:h val="0.12054525653028138"/>
        </c:manualLayout>
      </c:layout>
      <c:overlay val="0"/>
      <c:txPr>
        <a:bodyPr/>
        <a:lstStyle/>
        <a:p>
          <a:pPr>
            <a:defRPr sz="20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613063467737678E-2"/>
          <c:y val="9.9255583126550868E-3"/>
          <c:w val="0.83183638957881945"/>
          <c:h val="0.9147027217131358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7030A0">
                  <a:alpha val="42000"/>
                </a:srgbClr>
              </a:solidFill>
            </c:spPr>
          </c:dPt>
          <c:dPt>
            <c:idx val="1"/>
            <c:bubble3D val="0"/>
            <c:spPr>
              <a:solidFill>
                <a:srgbClr val="00B0F0">
                  <a:alpha val="87000"/>
                </a:srgbClr>
              </a:solidFill>
            </c:spPr>
          </c:dPt>
          <c:dPt>
            <c:idx val="2"/>
            <c:bubble3D val="0"/>
            <c:spPr>
              <a:solidFill>
                <a:srgbClr val="00B050">
                  <a:alpha val="57000"/>
                </a:srgbClr>
              </a:solidFill>
            </c:spPr>
          </c:dPt>
          <c:dLbls>
            <c:dLbl>
              <c:idx val="0"/>
              <c:layout>
                <c:manualLayout>
                  <c:x val="-0.21354577322130036"/>
                  <c:y val="-0.156356268107570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</a:t>
                    </a:r>
                    <a:r>
                      <a:rPr lang="uk-UA"/>
                      <a:t>7</a:t>
                    </a:r>
                  </a:p>
                  <a:p>
                    <a:r>
                      <a:rPr lang="uk-UA" sz="2300"/>
                      <a:t>(58,7%)</a:t>
                    </a:r>
                    <a:endParaRPr lang="en-US" sz="23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843932840328664"/>
                  <c:y val="-0.14019149448752005"/>
                </c:manualLayout>
              </c:layout>
              <c:tx>
                <c:rich>
                  <a:bodyPr/>
                  <a:lstStyle/>
                  <a:p>
                    <a:r>
                      <a:rPr lang="uk-UA"/>
                      <a:t>6 </a:t>
                    </a:r>
                    <a:r>
                      <a:rPr lang="uk-UA" sz="2300"/>
                      <a:t>(13%)</a:t>
                    </a:r>
                    <a:endParaRPr lang="en-US" sz="23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355733116488459"/>
                  <c:y val="8.031657928271192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</a:t>
                    </a:r>
                    <a:r>
                      <a:rPr lang="uk-UA"/>
                      <a:t>3 </a:t>
                    </a:r>
                    <a:r>
                      <a:rPr lang="uk-UA" sz="2300"/>
                      <a:t>(28,3%)</a:t>
                    </a:r>
                    <a:endParaRPr lang="en-US" sz="23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Лист3!$B$23:$D$23</c:f>
              <c:strCache>
                <c:ptCount val="3"/>
                <c:pt idx="0">
                  <c:v>не вибіркові (обов'язкові)</c:v>
                </c:pt>
                <c:pt idx="1">
                  <c:v>вибіркові професійної підготовки</c:v>
                </c:pt>
                <c:pt idx="2">
                  <c:v>СЕГ-дисципліни за вибором</c:v>
                </c:pt>
              </c:strCache>
            </c:strRef>
          </c:cat>
          <c:val>
            <c:numRef>
              <c:f>Лист3!$B$24:$D$24</c:f>
              <c:numCache>
                <c:formatCode>General</c:formatCode>
                <c:ptCount val="3"/>
                <c:pt idx="0">
                  <c:v>27</c:v>
                </c:pt>
                <c:pt idx="1">
                  <c:v>6</c:v>
                </c:pt>
                <c:pt idx="2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4.3523754161602273E-3"/>
          <c:y val="0.75054323883273466"/>
          <c:w val="0.98669907872254226"/>
          <c:h val="0.23418700322034211"/>
        </c:manualLayout>
      </c:layout>
      <c:overlay val="0"/>
      <c:txPr>
        <a:bodyPr/>
        <a:lstStyle/>
        <a:p>
          <a:pPr rtl="0">
            <a:defRPr sz="2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0.05975</cdr:x>
      <cdr:y>0.0945</cdr:y>
    </cdr:from>
    <cdr:to>
      <cdr:x>0.06925</cdr:x>
      <cdr:y>0.1115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89607" y="636380"/>
          <a:ext cx="93745" cy="1144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  <cdr:relSizeAnchor xmlns:cdr="http://schemas.openxmlformats.org/drawingml/2006/chartDrawing">
    <cdr:from>
      <cdr:x>0.29839</cdr:x>
      <cdr:y>0.03681</cdr:y>
    </cdr:from>
    <cdr:to>
      <cdr:x>0.83468</cdr:x>
      <cdr:y>0.15951</cdr:y>
    </cdr:to>
    <cdr:sp macro="" textlink="">
      <cdr:nvSpPr>
        <cdr:cNvPr id="1028" name="Text Box 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64296" y="216024"/>
          <a:ext cx="4788532" cy="72008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32004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uk-UA" sz="2000" b="1" i="1" u="none" strike="noStrike" baseline="0" dirty="0" smtClean="0">
              <a:solidFill>
                <a:srgbClr val="993300"/>
              </a:solidFill>
              <a:latin typeface="Arial Cyr"/>
              <a:cs typeface="Arial Cyr"/>
            </a:rPr>
            <a:t>Комплексний показник прийому по університету - 674 (у 2016 р. - 660) </a:t>
          </a:r>
          <a:endParaRPr lang="uk-UA" sz="2000" b="1" i="1" u="none" strike="noStrike" baseline="0" dirty="0" smtClean="0">
            <a:solidFill>
              <a:srgbClr val="000000"/>
            </a:solidFill>
            <a:latin typeface="Arial Cyr"/>
            <a:cs typeface="Arial Cyr"/>
          </a:endParaRPr>
        </a:p>
        <a:p xmlns:a="http://schemas.openxmlformats.org/drawingml/2006/main">
          <a:pPr algn="l" rtl="0">
            <a:defRPr sz="1000"/>
          </a:pPr>
          <a:endParaRPr lang="ru-RU" sz="2000" b="1" i="1" dirty="0"/>
        </a:p>
      </cdr:txBody>
    </cdr:sp>
  </cdr:relSizeAnchor>
  <cdr:relSizeAnchor xmlns:cdr="http://schemas.openxmlformats.org/drawingml/2006/chartDrawing">
    <cdr:from>
      <cdr:x>0.28</cdr:x>
      <cdr:y>0.06775</cdr:y>
    </cdr:from>
    <cdr:to>
      <cdr:x>0.28</cdr:x>
      <cdr:y>0.32475</cdr:y>
    </cdr:to>
    <cdr:sp macro="" textlink="">
      <cdr:nvSpPr>
        <cdr:cNvPr id="1030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2763012" y="456240"/>
          <a:ext cx="0" cy="173068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0.51825</cdr:x>
      <cdr:y>0.26525</cdr:y>
    </cdr:from>
    <cdr:to>
      <cdr:x>0.51925</cdr:x>
      <cdr:y>0.7105</cdr:y>
    </cdr:to>
    <cdr:sp macro="" textlink="">
      <cdr:nvSpPr>
        <cdr:cNvPr id="1031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5114039" y="1786240"/>
          <a:ext cx="9868" cy="299839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0.75975</cdr:x>
      <cdr:y>0.49125</cdr:y>
    </cdr:from>
    <cdr:to>
      <cdr:x>0.75975</cdr:x>
      <cdr:y>0.782</cdr:y>
    </cdr:to>
    <cdr:sp macro="" textlink="">
      <cdr:nvSpPr>
        <cdr:cNvPr id="1032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7497137" y="3308163"/>
          <a:ext cx="0" cy="195796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0.997</cdr:x>
      <cdr:y>0.5265</cdr:y>
    </cdr:from>
    <cdr:to>
      <cdr:x>0.997</cdr:x>
      <cdr:y>0.84075</cdr:y>
    </cdr:to>
    <cdr:sp macro="" textlink="">
      <cdr:nvSpPr>
        <cdr:cNvPr id="1033" name="Line 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9838296" y="3545543"/>
          <a:ext cx="0" cy="211621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lgDash"/>
          <a:round/>
          <a:headEnd/>
          <a:tailEnd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0.1565</cdr:x>
      <cdr:y>0.06775</cdr:y>
    </cdr:from>
    <cdr:to>
      <cdr:x>0.20968</cdr:x>
      <cdr:y>0.15951</cdr:y>
    </cdr:to>
    <cdr:sp macro="" textlink="">
      <cdr:nvSpPr>
        <cdr:cNvPr id="1034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97386" y="397601"/>
          <a:ext cx="474821" cy="5385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415 </a:t>
          </a:r>
          <a:r>
            <a:rPr lang="ru-RU" sz="1200" b="0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(393)</a:t>
          </a:r>
          <a:endParaRPr lang="ru-RU" dirty="0"/>
        </a:p>
      </cdr:txBody>
    </cdr:sp>
  </cdr:relSizeAnchor>
  <cdr:relSizeAnchor xmlns:cdr="http://schemas.openxmlformats.org/drawingml/2006/chartDrawing">
    <cdr:from>
      <cdr:x>0.375</cdr:x>
      <cdr:y>0.27525</cdr:y>
    </cdr:from>
    <cdr:to>
      <cdr:x>0.4265</cdr:x>
      <cdr:y>0.3425</cdr:y>
    </cdr:to>
    <cdr:sp macro="" textlink="">
      <cdr:nvSpPr>
        <cdr:cNvPr id="1035" name="Text Box 1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348372" y="1615346"/>
          <a:ext cx="459843" cy="3946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165 </a:t>
          </a:r>
          <a:r>
            <a:rPr lang="ru-RU" sz="1200" b="0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(165)</a:t>
          </a:r>
          <a:endParaRPr lang="ru-RU" dirty="0"/>
        </a:p>
      </cdr:txBody>
    </cdr:sp>
  </cdr:relSizeAnchor>
  <cdr:relSizeAnchor xmlns:cdr="http://schemas.openxmlformats.org/drawingml/2006/chartDrawing">
    <cdr:from>
      <cdr:x>0.62375</cdr:x>
      <cdr:y>0.48525</cdr:y>
    </cdr:from>
    <cdr:to>
      <cdr:x>0.66775</cdr:x>
      <cdr:y>0.555</cdr:y>
    </cdr:to>
    <cdr:sp macro="" textlink="">
      <cdr:nvSpPr>
        <cdr:cNvPr id="1036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55103" y="3267758"/>
          <a:ext cx="434187" cy="4697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61 </a:t>
          </a:r>
          <a:r>
            <a:rPr lang="ru-RU" sz="12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(64)</a:t>
          </a:r>
          <a:endParaRPr lang="ru-RU"/>
        </a:p>
      </cdr:txBody>
    </cdr:sp>
  </cdr:relSizeAnchor>
  <cdr:relSizeAnchor xmlns:cdr="http://schemas.openxmlformats.org/drawingml/2006/chartDrawing">
    <cdr:from>
      <cdr:x>0.8555</cdr:x>
      <cdr:y>0.5265</cdr:y>
    </cdr:from>
    <cdr:to>
      <cdr:x>0.9005</cdr:x>
      <cdr:y>0.592</cdr:y>
    </cdr:to>
    <cdr:sp macro="" textlink="">
      <cdr:nvSpPr>
        <cdr:cNvPr id="1037" name="Text Box 1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441988" y="3545543"/>
          <a:ext cx="444056" cy="4410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7432" rIns="36576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2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33 </a:t>
          </a:r>
          <a:r>
            <a:rPr lang="ru-RU" sz="12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(38)</a:t>
          </a:r>
          <a:endParaRPr lang="ru-RU"/>
        </a:p>
      </cdr:txBody>
    </cdr:sp>
  </cdr:relSizeAnchor>
  <cdr:relSizeAnchor xmlns:cdr="http://schemas.openxmlformats.org/drawingml/2006/chartDrawing">
    <cdr:from>
      <cdr:x>0.04525</cdr:x>
      <cdr:y>0.00125</cdr:y>
    </cdr:from>
    <cdr:to>
      <cdr:x>0.074</cdr:x>
      <cdr:y>0.2525</cdr:y>
    </cdr:to>
    <cdr:sp macro="" textlink="">
      <cdr:nvSpPr>
        <cdr:cNvPr id="1038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6522" y="8418"/>
          <a:ext cx="283703" cy="16919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2860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200" b="1" i="1" u="none" strike="noStrike" baseline="0">
              <a:solidFill>
                <a:srgbClr val="993300"/>
              </a:solidFill>
              <a:latin typeface="Arial Cyr"/>
              <a:cs typeface="Arial Cyr"/>
            </a:rPr>
            <a:t>(2016 р.) </a:t>
          </a: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132,1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(1) </a:t>
          </a:r>
          <a:endParaRPr lang="ru-RU"/>
        </a:p>
      </cdr:txBody>
    </cdr:sp>
  </cdr:relSizeAnchor>
  <cdr:relSizeAnchor xmlns:cdr="http://schemas.openxmlformats.org/drawingml/2006/chartDrawing">
    <cdr:from>
      <cdr:x>0.0875</cdr:x>
      <cdr:y>0.12325</cdr:y>
    </cdr:from>
    <cdr:to>
      <cdr:x>0.11625</cdr:x>
      <cdr:y>0.2425</cdr:y>
    </cdr:to>
    <cdr:sp macro="" textlink="">
      <cdr:nvSpPr>
        <cdr:cNvPr id="1039" name="Text Box 1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63441" y="829987"/>
          <a:ext cx="283702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77,8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(2)</a:t>
          </a:r>
          <a:endParaRPr lang="ru-RU"/>
        </a:p>
      </cdr:txBody>
    </cdr:sp>
  </cdr:relSizeAnchor>
  <cdr:relSizeAnchor xmlns:cdr="http://schemas.openxmlformats.org/drawingml/2006/chartDrawing">
    <cdr:from>
      <cdr:x>0.12475</cdr:x>
      <cdr:y>0.1795</cdr:y>
    </cdr:from>
    <cdr:to>
      <cdr:x>0.1545</cdr:x>
      <cdr:y>0.29875</cdr:y>
    </cdr:to>
    <cdr:sp macro="" textlink="">
      <cdr:nvSpPr>
        <cdr:cNvPr id="1040" name="Text Box 1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31021" y="1208784"/>
          <a:ext cx="293570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51,3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(4)</a:t>
          </a:r>
          <a:endParaRPr lang="ru-RU"/>
        </a:p>
      </cdr:txBody>
    </cdr:sp>
  </cdr:relSizeAnchor>
  <cdr:relSizeAnchor xmlns:cdr="http://schemas.openxmlformats.org/drawingml/2006/chartDrawing">
    <cdr:from>
      <cdr:x>0.165</cdr:x>
      <cdr:y>0.25675</cdr:y>
    </cdr:from>
    <cdr:to>
      <cdr:x>0.19475</cdr:x>
      <cdr:y>0.376</cdr:y>
    </cdr:to>
    <cdr:sp macro="" textlink="">
      <cdr:nvSpPr>
        <cdr:cNvPr id="1041" name="Text Box 1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28204" y="1728999"/>
          <a:ext cx="293570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40,9 </a:t>
          </a:r>
          <a:r>
            <a:rPr lang="ru-RU" sz="1400" b="0" i="0" u="none" strike="noStrike" baseline="0" dirty="0">
              <a:solidFill>
                <a:srgbClr val="000000"/>
              </a:solidFill>
              <a:latin typeface="Arial Cyr"/>
              <a:cs typeface="Arial Cyr"/>
            </a:rPr>
            <a:t>(7)</a:t>
          </a:r>
          <a:endParaRPr lang="ru-RU" dirty="0"/>
        </a:p>
      </cdr:txBody>
    </cdr:sp>
  </cdr:relSizeAnchor>
  <cdr:relSizeAnchor xmlns:cdr="http://schemas.openxmlformats.org/drawingml/2006/chartDrawing">
    <cdr:from>
      <cdr:x>0.209</cdr:x>
      <cdr:y>0.318</cdr:y>
    </cdr:from>
    <cdr:to>
      <cdr:x>0.23875</cdr:x>
      <cdr:y>0.4375</cdr:y>
    </cdr:to>
    <cdr:sp macro="" textlink="">
      <cdr:nvSpPr>
        <cdr:cNvPr id="1042" name="Text Box 1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062391" y="2141468"/>
          <a:ext cx="293570" cy="8047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36,5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(8)</a:t>
          </a:r>
          <a:endParaRPr lang="ru-RU"/>
        </a:p>
      </cdr:txBody>
    </cdr:sp>
  </cdr:relSizeAnchor>
  <cdr:relSizeAnchor xmlns:cdr="http://schemas.openxmlformats.org/drawingml/2006/chartDrawing">
    <cdr:from>
      <cdr:x>0.2465</cdr:x>
      <cdr:y>0.3265</cdr:y>
    </cdr:from>
    <cdr:to>
      <cdr:x>0.276</cdr:x>
      <cdr:y>0.44575</cdr:y>
    </cdr:to>
    <cdr:sp macro="" textlink="">
      <cdr:nvSpPr>
        <cdr:cNvPr id="1043" name="Text Box 1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432437" y="2198708"/>
          <a:ext cx="291103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54,1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(3)</a:t>
          </a:r>
          <a:endParaRPr lang="ru-RU"/>
        </a:p>
      </cdr:txBody>
    </cdr:sp>
  </cdr:relSizeAnchor>
  <cdr:relSizeAnchor xmlns:cdr="http://schemas.openxmlformats.org/drawingml/2006/chartDrawing">
    <cdr:from>
      <cdr:x>0.28575</cdr:x>
      <cdr:y>0.39875</cdr:y>
    </cdr:from>
    <cdr:to>
      <cdr:x>0.31525</cdr:x>
      <cdr:y>0.518</cdr:y>
    </cdr:to>
    <cdr:sp macro="" textlink="">
      <cdr:nvSpPr>
        <cdr:cNvPr id="1044" name="Text Box 2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19752" y="2685252"/>
          <a:ext cx="291103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43,3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(6)</a:t>
          </a:r>
          <a:endParaRPr lang="ru-RU"/>
        </a:p>
      </cdr:txBody>
    </cdr:sp>
  </cdr:relSizeAnchor>
  <cdr:relSizeAnchor xmlns:cdr="http://schemas.openxmlformats.org/drawingml/2006/chartDrawing">
    <cdr:from>
      <cdr:x>0.325</cdr:x>
      <cdr:y>0.3785</cdr:y>
    </cdr:from>
    <cdr:to>
      <cdr:x>0.3545</cdr:x>
      <cdr:y>0.49875</cdr:y>
    </cdr:to>
    <cdr:sp macro="" textlink="">
      <cdr:nvSpPr>
        <cdr:cNvPr id="1045" name="Text Box 2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207068" y="2548885"/>
          <a:ext cx="291103" cy="8097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47,0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(5)</a:t>
          </a:r>
          <a:endParaRPr lang="ru-RU"/>
        </a:p>
      </cdr:txBody>
    </cdr:sp>
  </cdr:relSizeAnchor>
  <cdr:relSizeAnchor xmlns:cdr="http://schemas.openxmlformats.org/drawingml/2006/chartDrawing">
    <cdr:from>
      <cdr:x>0.36525</cdr:x>
      <cdr:y>0.424</cdr:y>
    </cdr:from>
    <cdr:to>
      <cdr:x>0.39475</cdr:x>
      <cdr:y>0.5425</cdr:y>
    </cdr:to>
    <cdr:sp macro="" textlink="">
      <cdr:nvSpPr>
        <cdr:cNvPr id="1046" name="Text Box 2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04250" y="2855290"/>
          <a:ext cx="291104" cy="798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13,1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(13)</a:t>
          </a:r>
          <a:endParaRPr lang="ru-RU"/>
        </a:p>
      </cdr:txBody>
    </cdr:sp>
  </cdr:relSizeAnchor>
  <cdr:relSizeAnchor xmlns:cdr="http://schemas.openxmlformats.org/drawingml/2006/chartDrawing">
    <cdr:from>
      <cdr:x>0.4035</cdr:x>
      <cdr:y>0.5005</cdr:y>
    </cdr:from>
    <cdr:to>
      <cdr:x>0.433</cdr:x>
      <cdr:y>0.61975</cdr:y>
    </cdr:to>
    <cdr:sp macro="" textlink="">
      <cdr:nvSpPr>
        <cdr:cNvPr id="1047" name="Text 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981698" y="3370455"/>
          <a:ext cx="291103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16,8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(12)</a:t>
          </a:r>
          <a:endParaRPr lang="ru-RU"/>
        </a:p>
      </cdr:txBody>
    </cdr:sp>
  </cdr:relSizeAnchor>
  <cdr:relSizeAnchor xmlns:cdr="http://schemas.openxmlformats.org/drawingml/2006/chartDrawing">
    <cdr:from>
      <cdr:x>0.4445</cdr:x>
      <cdr:y>0.5265</cdr:y>
    </cdr:from>
    <cdr:to>
      <cdr:x>0.47425</cdr:x>
      <cdr:y>0.64575</cdr:y>
    </cdr:to>
    <cdr:sp macro="" textlink="">
      <cdr:nvSpPr>
        <cdr:cNvPr id="1048" name="Text Box 2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86282" y="3545543"/>
          <a:ext cx="293570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24,5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(9)</a:t>
          </a:r>
          <a:endParaRPr lang="ru-RU"/>
        </a:p>
      </cdr:txBody>
    </cdr:sp>
  </cdr:relSizeAnchor>
  <cdr:relSizeAnchor xmlns:cdr="http://schemas.openxmlformats.org/drawingml/2006/chartDrawing">
    <cdr:from>
      <cdr:x>0.48375</cdr:x>
      <cdr:y>0.581</cdr:y>
    </cdr:from>
    <cdr:to>
      <cdr:x>0.5135</cdr:x>
      <cdr:y>0.7005</cdr:y>
    </cdr:to>
    <cdr:sp macro="" textlink="">
      <cdr:nvSpPr>
        <cdr:cNvPr id="1049" name="Text Box 2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73597" y="3912556"/>
          <a:ext cx="293570" cy="8047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20,1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(10)</a:t>
          </a:r>
          <a:endParaRPr lang="ru-RU"/>
        </a:p>
      </cdr:txBody>
    </cdr:sp>
  </cdr:relSizeAnchor>
  <cdr:relSizeAnchor xmlns:cdr="http://schemas.openxmlformats.org/drawingml/2006/chartDrawing">
    <cdr:from>
      <cdr:x>0.525</cdr:x>
      <cdr:y>0.592</cdr:y>
    </cdr:from>
    <cdr:to>
      <cdr:x>0.55475</cdr:x>
      <cdr:y>0.71125</cdr:y>
    </cdr:to>
    <cdr:sp macro="" textlink="">
      <cdr:nvSpPr>
        <cdr:cNvPr id="1050" name="Text Box 2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180648" y="3986632"/>
          <a:ext cx="293570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8,8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(18)</a:t>
          </a:r>
          <a:endParaRPr lang="ru-RU"/>
        </a:p>
      </cdr:txBody>
    </cdr:sp>
  </cdr:relSizeAnchor>
  <cdr:relSizeAnchor xmlns:cdr="http://schemas.openxmlformats.org/drawingml/2006/chartDrawing">
    <cdr:from>
      <cdr:x>0.56525</cdr:x>
      <cdr:y>0.61125</cdr:y>
    </cdr:from>
    <cdr:to>
      <cdr:x>0.595</cdr:x>
      <cdr:y>0.73075</cdr:y>
    </cdr:to>
    <cdr:sp macro="" textlink="">
      <cdr:nvSpPr>
        <cdr:cNvPr id="1051" name="Text Box 2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577830" y="4116264"/>
          <a:ext cx="293571" cy="8047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17,4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(11)</a:t>
          </a:r>
          <a:endParaRPr lang="ru-RU"/>
        </a:p>
      </cdr:txBody>
    </cdr:sp>
  </cdr:relSizeAnchor>
  <cdr:relSizeAnchor xmlns:cdr="http://schemas.openxmlformats.org/drawingml/2006/chartDrawing">
    <cdr:from>
      <cdr:x>0.6035</cdr:x>
      <cdr:y>0.61975</cdr:y>
    </cdr:from>
    <cdr:to>
      <cdr:x>0.63325</cdr:x>
      <cdr:y>0.73825</cdr:y>
    </cdr:to>
    <cdr:sp macro="" textlink="">
      <cdr:nvSpPr>
        <cdr:cNvPr id="1052" name="Text Box 28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55278" y="4173505"/>
          <a:ext cx="293570" cy="798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11,2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(15)</a:t>
          </a:r>
          <a:endParaRPr lang="ru-RU"/>
        </a:p>
      </cdr:txBody>
    </cdr:sp>
  </cdr:relSizeAnchor>
  <cdr:relSizeAnchor xmlns:cdr="http://schemas.openxmlformats.org/drawingml/2006/chartDrawing">
    <cdr:from>
      <cdr:x>0.64475</cdr:x>
      <cdr:y>0.6375</cdr:y>
    </cdr:from>
    <cdr:to>
      <cdr:x>0.6745</cdr:x>
      <cdr:y>0.75675</cdr:y>
    </cdr:to>
    <cdr:sp macro="" textlink="">
      <cdr:nvSpPr>
        <cdr:cNvPr id="1053" name="Text Box 2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362329" y="4293037"/>
          <a:ext cx="293570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6,3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(21)</a:t>
          </a:r>
          <a:endParaRPr lang="ru-RU"/>
        </a:p>
      </cdr:txBody>
    </cdr:sp>
  </cdr:relSizeAnchor>
  <cdr:relSizeAnchor xmlns:cdr="http://schemas.openxmlformats.org/drawingml/2006/chartDrawing">
    <cdr:from>
      <cdr:x>0.685</cdr:x>
      <cdr:y>0.6375</cdr:y>
    </cdr:from>
    <cdr:to>
      <cdr:x>0.7145</cdr:x>
      <cdr:y>0.75675</cdr:y>
    </cdr:to>
    <cdr:sp macro="" textlink="">
      <cdr:nvSpPr>
        <cdr:cNvPr id="1054" name="Text Box 3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59512" y="4293037"/>
          <a:ext cx="291103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7,4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(19)</a:t>
          </a:r>
          <a:endParaRPr lang="ru-RU"/>
        </a:p>
      </cdr:txBody>
    </cdr:sp>
  </cdr:relSizeAnchor>
  <cdr:relSizeAnchor xmlns:cdr="http://schemas.openxmlformats.org/drawingml/2006/chartDrawing">
    <cdr:from>
      <cdr:x>0.72225</cdr:x>
      <cdr:y>0.6425</cdr:y>
    </cdr:from>
    <cdr:to>
      <cdr:x>0.752</cdr:x>
      <cdr:y>0.76175</cdr:y>
    </cdr:to>
    <cdr:sp macro="" textlink="">
      <cdr:nvSpPr>
        <cdr:cNvPr id="1055" name="Text Box 3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127091" y="4326707"/>
          <a:ext cx="293570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12,5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(14)</a:t>
          </a:r>
          <a:endParaRPr lang="ru-RU"/>
        </a:p>
      </cdr:txBody>
    </cdr:sp>
  </cdr:relSizeAnchor>
  <cdr:relSizeAnchor xmlns:cdr="http://schemas.openxmlformats.org/drawingml/2006/chartDrawing">
    <cdr:from>
      <cdr:x>0.7645</cdr:x>
      <cdr:y>0.64675</cdr:y>
    </cdr:from>
    <cdr:to>
      <cdr:x>0.794</cdr:x>
      <cdr:y>0.766</cdr:y>
    </cdr:to>
    <cdr:sp macro="" textlink="">
      <cdr:nvSpPr>
        <cdr:cNvPr id="1056" name="Text Box 3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544010" y="4355328"/>
          <a:ext cx="291103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10,8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(17)</a:t>
          </a:r>
          <a:endParaRPr lang="ru-RU"/>
        </a:p>
      </cdr:txBody>
    </cdr:sp>
  </cdr:relSizeAnchor>
  <cdr:relSizeAnchor xmlns:cdr="http://schemas.openxmlformats.org/drawingml/2006/chartDrawing">
    <cdr:from>
      <cdr:x>0.8055</cdr:x>
      <cdr:y>0.64675</cdr:y>
    </cdr:from>
    <cdr:to>
      <cdr:x>0.83525</cdr:x>
      <cdr:y>0.76675</cdr:y>
    </cdr:to>
    <cdr:sp macro="" textlink="">
      <cdr:nvSpPr>
        <cdr:cNvPr id="1057" name="Text Box 3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948593" y="4355328"/>
          <a:ext cx="293570" cy="8081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10,9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(16)</a:t>
          </a:r>
          <a:endParaRPr lang="ru-RU"/>
        </a:p>
      </cdr:txBody>
    </cdr:sp>
  </cdr:relSizeAnchor>
  <cdr:relSizeAnchor xmlns:cdr="http://schemas.openxmlformats.org/drawingml/2006/chartDrawing">
    <cdr:from>
      <cdr:x>0.843</cdr:x>
      <cdr:y>0.645</cdr:y>
    </cdr:from>
    <cdr:to>
      <cdr:x>0.8725</cdr:x>
      <cdr:y>0.76425</cdr:y>
    </cdr:to>
    <cdr:sp macro="" textlink="">
      <cdr:nvSpPr>
        <cdr:cNvPr id="1058" name="Text Box 3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318640" y="4343543"/>
          <a:ext cx="291103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4,2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(22)</a:t>
          </a:r>
          <a:endParaRPr lang="ru-RU"/>
        </a:p>
      </cdr:txBody>
    </cdr:sp>
  </cdr:relSizeAnchor>
  <cdr:relSizeAnchor xmlns:cdr="http://schemas.openxmlformats.org/drawingml/2006/chartDrawing">
    <cdr:from>
      <cdr:x>0.884</cdr:x>
      <cdr:y>0.64675</cdr:y>
    </cdr:from>
    <cdr:to>
      <cdr:x>0.91375</cdr:x>
      <cdr:y>0.76675</cdr:y>
    </cdr:to>
    <cdr:sp macro="" textlink="">
      <cdr:nvSpPr>
        <cdr:cNvPr id="1059" name="Text Box 3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723224" y="4355328"/>
          <a:ext cx="293570" cy="8081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6,7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(20)</a:t>
          </a:r>
          <a:endParaRPr lang="ru-RU"/>
        </a:p>
      </cdr:txBody>
    </cdr:sp>
  </cdr:relSizeAnchor>
  <cdr:relSizeAnchor xmlns:cdr="http://schemas.openxmlformats.org/drawingml/2006/chartDrawing">
    <cdr:from>
      <cdr:x>0.92625</cdr:x>
      <cdr:y>0.64675</cdr:y>
    </cdr:from>
    <cdr:to>
      <cdr:x>0.955</cdr:x>
      <cdr:y>0.766</cdr:y>
    </cdr:to>
    <cdr:sp macro="" textlink="">
      <cdr:nvSpPr>
        <cdr:cNvPr id="1060" name="Text Box 3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40142" y="4355328"/>
          <a:ext cx="283703" cy="8030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3,7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(23)</a:t>
          </a:r>
          <a:endParaRPr lang="ru-RU"/>
        </a:p>
      </cdr:txBody>
    </cdr:sp>
  </cdr:relSizeAnchor>
  <cdr:relSizeAnchor xmlns:cdr="http://schemas.openxmlformats.org/drawingml/2006/chartDrawing">
    <cdr:from>
      <cdr:x>0.9625</cdr:x>
      <cdr:y>0.6425</cdr:y>
    </cdr:from>
    <cdr:to>
      <cdr:x>0.99225</cdr:x>
      <cdr:y>0.76175</cdr:y>
    </cdr:to>
    <cdr:sp macro="" textlink="">
      <cdr:nvSpPr>
        <cdr:cNvPr id="1061" name="Text Box 3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497854" y="4326707"/>
          <a:ext cx="293570" cy="8030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vert="vert270" wrap="square" lIns="36576" tIns="0" rIns="36576" bIns="27432" anchor="ctr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400" b="1" i="0" u="none" strike="noStrike" baseline="0">
              <a:solidFill>
                <a:srgbClr val="000000"/>
              </a:solidFill>
              <a:latin typeface="Arial Cyr"/>
              <a:cs typeface="Arial Cyr"/>
            </a:rPr>
            <a:t>2,2 </a:t>
          </a:r>
          <a:r>
            <a:rPr lang="ru-RU" sz="1400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(24)</a:t>
          </a:r>
          <a:endParaRPr lang="ru-RU"/>
        </a:p>
      </cdr:txBody>
    </cdr:sp>
  </cdr:relSizeAnchor>
  <cdr:relSizeAnchor xmlns:cdr="http://schemas.openxmlformats.org/drawingml/2006/chartDrawing">
    <cdr:from>
      <cdr:x>0.2005</cdr:x>
      <cdr:y>0.08625</cdr:y>
    </cdr:from>
    <cdr:to>
      <cdr:x>0.276</cdr:x>
      <cdr:y>0.08625</cdr:y>
    </cdr:to>
    <cdr:sp macro="" textlink="">
      <cdr:nvSpPr>
        <cdr:cNvPr id="1070" name="Line 4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978514" y="580823"/>
          <a:ext cx="74502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0.06925</cdr:x>
      <cdr:y>0.08625</cdr:y>
    </cdr:from>
    <cdr:to>
      <cdr:x>0.1555</cdr:x>
      <cdr:y>0.08625</cdr:y>
    </cdr:to>
    <cdr:sp macro="" textlink="">
      <cdr:nvSpPr>
        <cdr:cNvPr id="1071" name="Line 4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 flipV="1">
          <a:off x="683352" y="580823"/>
          <a:ext cx="851106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0.4265</cdr:x>
      <cdr:y>0.2895</cdr:y>
    </cdr:from>
    <cdr:to>
      <cdr:x>0.5135</cdr:x>
      <cdr:y>0.2895</cdr:y>
    </cdr:to>
    <cdr:sp macro="" textlink="">
      <cdr:nvSpPr>
        <cdr:cNvPr id="1072" name="Line 4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4208659" y="1949544"/>
          <a:ext cx="858508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0.28575</cdr:x>
      <cdr:y>0.2895</cdr:y>
    </cdr:from>
    <cdr:to>
      <cdr:x>0.37675</cdr:x>
      <cdr:y>0.2895</cdr:y>
    </cdr:to>
    <cdr:sp macro="" textlink="">
      <cdr:nvSpPr>
        <cdr:cNvPr id="1073" name="Line 49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2819752" y="1949544"/>
          <a:ext cx="89797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0.662</cdr:x>
      <cdr:y>0.5005</cdr:y>
    </cdr:from>
    <cdr:to>
      <cdr:x>0.752</cdr:x>
      <cdr:y>0.5005</cdr:y>
    </cdr:to>
    <cdr:sp macro="" textlink="">
      <cdr:nvSpPr>
        <cdr:cNvPr id="1074" name="Line 50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532550" y="3370455"/>
          <a:ext cx="888111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0.525</cdr:x>
      <cdr:y>0.5005</cdr:y>
    </cdr:from>
    <cdr:to>
      <cdr:x>0.62375</cdr:x>
      <cdr:y>0.5005</cdr:y>
    </cdr:to>
    <cdr:sp macro="" textlink="">
      <cdr:nvSpPr>
        <cdr:cNvPr id="1075" name="Line 5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5180648" y="3370455"/>
          <a:ext cx="974455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0.7645</cdr:x>
      <cdr:y>0.54325</cdr:y>
    </cdr:from>
    <cdr:to>
      <cdr:x>0.8555</cdr:x>
      <cdr:y>0.54325</cdr:y>
    </cdr:to>
    <cdr:sp macro="" textlink="">
      <cdr:nvSpPr>
        <cdr:cNvPr id="1076" name="Line 5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H="1">
          <a:off x="7544010" y="3658341"/>
          <a:ext cx="897978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0.89175</cdr:x>
      <cdr:y>0.54325</cdr:y>
    </cdr:from>
    <cdr:to>
      <cdr:x>0.9885</cdr:x>
      <cdr:y>0.54325</cdr:y>
    </cdr:to>
    <cdr:sp macro="" textlink="">
      <cdr:nvSpPr>
        <cdr:cNvPr id="1077" name="Line 5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799700" y="3658341"/>
          <a:ext cx="954719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prstDash val="dash"/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sp>
  </cdr:relSizeAnchor>
  <cdr:relSizeAnchor xmlns:cdr="http://schemas.openxmlformats.org/drawingml/2006/chartDrawing">
    <cdr:from>
      <cdr:x>0.53701</cdr:x>
      <cdr:y>0.14724</cdr:y>
    </cdr:from>
    <cdr:to>
      <cdr:x>1</cdr:x>
      <cdr:y>0.47853</cdr:y>
    </cdr:to>
    <cdr:sp macro="" textlink="">
      <cdr:nvSpPr>
        <cdr:cNvPr id="1078" name="Text Box 5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94941" y="864096"/>
          <a:ext cx="4134051" cy="19442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65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uk-UA" sz="2000" b="1" i="1" u="none" strike="noStrike" baseline="0" dirty="0" smtClean="0">
              <a:solidFill>
                <a:srgbClr val="000080"/>
              </a:solidFill>
              <a:latin typeface="Arial Cyr"/>
              <a:cs typeface="Arial Cyr"/>
            </a:rPr>
            <a:t>       Порівняно з 2016 роком:</a:t>
          </a:r>
        </a:p>
        <a:p xmlns:a="http://schemas.openxmlformats.org/drawingml/2006/main">
          <a:pPr algn="l" rtl="0">
            <a:defRPr sz="1000"/>
          </a:pPr>
          <a:r>
            <a:rPr lang="uk-UA" sz="2000" b="1" i="1" u="none" strike="noStrike" baseline="0" dirty="0" smtClean="0">
              <a:solidFill>
                <a:srgbClr val="000080"/>
              </a:solidFill>
              <a:latin typeface="Arial Cyr"/>
              <a:cs typeface="Arial Cyr"/>
            </a:rPr>
            <a:t>- місця у рейтингу підрозділів зберегли - 5, покращили - 9, погіршили - 10;</a:t>
          </a:r>
        </a:p>
        <a:p xmlns:a="http://schemas.openxmlformats.org/drawingml/2006/main">
          <a:pPr algn="l" rtl="0">
            <a:defRPr sz="1000"/>
          </a:pPr>
          <a:r>
            <a:rPr lang="uk-UA" sz="2000" b="1" i="1" u="none" strike="noStrike" baseline="0" dirty="0" smtClean="0">
              <a:solidFill>
                <a:srgbClr val="000080"/>
              </a:solidFill>
              <a:latin typeface="Arial Cyr"/>
              <a:cs typeface="Arial Cyr"/>
            </a:rPr>
            <a:t>- результати КПП зберегли - 2,</a:t>
          </a:r>
        </a:p>
        <a:p xmlns:a="http://schemas.openxmlformats.org/drawingml/2006/main">
          <a:pPr algn="l" rtl="0">
            <a:defRPr sz="1000"/>
          </a:pPr>
          <a:r>
            <a:rPr lang="uk-UA" sz="2000" b="1" i="1" u="none" strike="noStrike" baseline="0" dirty="0" smtClean="0">
              <a:solidFill>
                <a:srgbClr val="000080"/>
              </a:solidFill>
              <a:latin typeface="Arial Cyr"/>
              <a:cs typeface="Arial Cyr"/>
            </a:rPr>
            <a:t>покращили - 9, погіршили - 13</a:t>
          </a:r>
          <a:r>
            <a:rPr lang="ru-RU" sz="2000" b="1" i="1" u="none" strike="noStrike" baseline="0" dirty="0" smtClean="0">
              <a:solidFill>
                <a:srgbClr val="000080"/>
              </a:solidFill>
              <a:latin typeface="Arial Cyr"/>
              <a:cs typeface="Arial Cyr"/>
            </a:rPr>
            <a:t>.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0.49925</cdr:x>
      <cdr:y>0.51125</cdr:y>
    </cdr:from>
    <cdr:to>
      <cdr:x>0.50775</cdr:x>
      <cdr:y>0.54</cdr:y>
    </cdr:to>
    <cdr:sp macro="" textlink="">
      <cdr:nvSpPr>
        <cdr:cNvPr id="1080" name="Text Box 56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26549" y="3442847"/>
          <a:ext cx="83877" cy="19360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000000" mc:Ignorable="a14" a14:legacySpreadsheetColorIndex="64"/>
              </a:solidFill>
            </a14:hiddenFill>
          </a:ext>
          <a:ext uri="{91240B29-F687-4F45-9708-019B960494DF}">
            <a14:hiddenLine xmlns:a14="http://schemas.microsoft.com/office/drawing/2010/main" w="1">
              <a:solidFill>
                <a:srgbClr xmlns:mc="http://schemas.openxmlformats.org/markup-compatibility/2006" val="FFFFFF" mc:Ignorable="a14" a14:legacySpreadsheetColorIndex="65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27432" tIns="22860" rIns="27432" bIns="22860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ru-RU" sz="1075" b="0" i="0" u="none" strike="noStrike" baseline="0">
              <a:solidFill>
                <a:srgbClr val="000000"/>
              </a:solidFill>
              <a:latin typeface="Arial Cyr"/>
              <a:cs typeface="Arial Cyr"/>
            </a:rPr>
            <a:t> </a:t>
          </a:r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0.58624</cdr:x>
      <cdr:y>0.35281</cdr:y>
    </cdr:from>
    <cdr:to>
      <cdr:x>0.67373</cdr:x>
      <cdr:y>0.35281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xmlns="" id="{780DAAC2-ED2F-485C-8C6C-2B43C8395BF2}"/>
            </a:ext>
          </a:extLst>
        </cdr:cNvPr>
        <cdr:cNvCxnSpPr/>
      </cdr:nvCxnSpPr>
      <cdr:spPr>
        <a:xfrm xmlns:a="http://schemas.openxmlformats.org/drawingml/2006/main">
          <a:off x="4824536" y="1596814"/>
          <a:ext cx="72000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0.27819</cdr:x>
      <cdr:y>0.43572</cdr:y>
    </cdr:from>
    <cdr:to>
      <cdr:x>0.35695</cdr:x>
      <cdr:y>0.51732</cdr:y>
    </cdr:to>
    <cdr:sp macro="" textlink="">
      <cdr:nvSpPr>
        <cdr:cNvPr id="7" name="TextBox 10"/>
        <cdr:cNvSpPr txBox="1"/>
      </cdr:nvSpPr>
      <cdr:spPr>
        <a:xfrm xmlns:a="http://schemas.openxmlformats.org/drawingml/2006/main">
          <a:off x="2289428" y="1972045"/>
          <a:ext cx="648163" cy="3693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dirty="0">
              <a:latin typeface="Cambria Math" pitchFamily="18" charset="0"/>
              <a:ea typeface="Cambria Math" pitchFamily="18" charset="0"/>
            </a:rPr>
            <a:t>50%</a:t>
          </a:r>
        </a:p>
      </cdr:txBody>
    </cdr:sp>
  </cdr:relSizeAnchor>
  <cdr:relSizeAnchor xmlns:cdr="http://schemas.openxmlformats.org/drawingml/2006/chartDrawing">
    <cdr:from>
      <cdr:x>0.28001</cdr:x>
      <cdr:y>0.3778</cdr:y>
    </cdr:from>
    <cdr:to>
      <cdr:x>0.35877</cdr:x>
      <cdr:y>0.4594</cdr:y>
    </cdr:to>
    <cdr:sp macro="" textlink="">
      <cdr:nvSpPr>
        <cdr:cNvPr id="10" name="TextBox 10"/>
        <cdr:cNvSpPr txBox="1"/>
      </cdr:nvSpPr>
      <cdr:spPr>
        <a:xfrm xmlns:a="http://schemas.openxmlformats.org/drawingml/2006/main">
          <a:off x="2304376" y="1709902"/>
          <a:ext cx="648164" cy="3693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0" dirty="0">
              <a:latin typeface="Cambria Math" pitchFamily="18" charset="0"/>
              <a:ea typeface="Cambria Math" pitchFamily="18" charset="0"/>
            </a:rPr>
            <a:t>57%</a:t>
          </a:r>
        </a:p>
      </cdr:txBody>
    </cdr:sp>
  </cdr:relSizeAnchor>
  <cdr:relSizeAnchor xmlns:cdr="http://schemas.openxmlformats.org/drawingml/2006/chartDrawing">
    <cdr:from>
      <cdr:x>0.58624</cdr:x>
      <cdr:y>0.44376</cdr:y>
    </cdr:from>
    <cdr:to>
      <cdr:x>0.67373</cdr:x>
      <cdr:y>0.44376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xmlns="" id="{AEAACAC1-A267-412E-B1D7-E1F44AE44D9C}"/>
            </a:ext>
          </a:extLst>
        </cdr:cNvPr>
        <cdr:cNvCxnSpPr/>
      </cdr:nvCxnSpPr>
      <cdr:spPr>
        <a:xfrm xmlns:a="http://schemas.openxmlformats.org/drawingml/2006/main">
          <a:off x="4824536" y="2008422"/>
          <a:ext cx="72000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none" w="med" len="med"/>
          <a:tailEnd type="none" w="med" len="med"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0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0.58624</cdr:x>
      <cdr:y>0.28112</cdr:y>
    </cdr:from>
    <cdr:to>
      <cdr:x>0.66501</cdr:x>
      <cdr:y>0.36272</cdr:y>
    </cdr:to>
    <cdr:sp macro="" textlink="">
      <cdr:nvSpPr>
        <cdr:cNvPr id="12" name="TextBox 10"/>
        <cdr:cNvSpPr txBox="1"/>
      </cdr:nvSpPr>
      <cdr:spPr>
        <a:xfrm xmlns:a="http://schemas.openxmlformats.org/drawingml/2006/main">
          <a:off x="4824536" y="1272337"/>
          <a:ext cx="64819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dirty="0">
              <a:latin typeface="Cambria Math" pitchFamily="18" charset="0"/>
              <a:ea typeface="Cambria Math" pitchFamily="18" charset="0"/>
            </a:rPr>
            <a:t>61%</a:t>
          </a:r>
        </a:p>
      </cdr:txBody>
    </cdr:sp>
  </cdr:relSizeAnchor>
  <cdr:relSizeAnchor xmlns:cdr="http://schemas.openxmlformats.org/drawingml/2006/chartDrawing">
    <cdr:from>
      <cdr:x>0.58621</cdr:x>
      <cdr:y>0.43182</cdr:y>
    </cdr:from>
    <cdr:to>
      <cdr:x>0.66498</cdr:x>
      <cdr:y>0.51342</cdr:y>
    </cdr:to>
    <cdr:sp macro="" textlink="">
      <cdr:nvSpPr>
        <cdr:cNvPr id="13" name="TextBox 10"/>
        <cdr:cNvSpPr txBox="1"/>
      </cdr:nvSpPr>
      <cdr:spPr>
        <a:xfrm xmlns:a="http://schemas.openxmlformats.org/drawingml/2006/main">
          <a:off x="4824243" y="1954412"/>
          <a:ext cx="648245" cy="3693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0" dirty="0">
              <a:latin typeface="Cambria Math" pitchFamily="18" charset="0"/>
              <a:ea typeface="Cambria Math" pitchFamily="18" charset="0"/>
            </a:rPr>
            <a:t>50%</a:t>
          </a:r>
        </a:p>
      </cdr:txBody>
    </cdr:sp>
  </cdr:relSizeAnchor>
  <cdr:relSizeAnchor xmlns:cdr="http://schemas.openxmlformats.org/drawingml/2006/chartDrawing">
    <cdr:from>
      <cdr:x>0.28436</cdr:x>
      <cdr:y>0.29724</cdr:y>
    </cdr:from>
    <cdr:to>
      <cdr:x>0.36312</cdr:x>
      <cdr:y>0.37884</cdr:y>
    </cdr:to>
    <cdr:sp macro="" textlink="">
      <cdr:nvSpPr>
        <cdr:cNvPr id="8" name="TextBox 10"/>
        <cdr:cNvSpPr txBox="1"/>
      </cdr:nvSpPr>
      <cdr:spPr>
        <a:xfrm xmlns:a="http://schemas.openxmlformats.org/drawingml/2006/main">
          <a:off x="2340174" y="1345288"/>
          <a:ext cx="648164" cy="36931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60%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cdr:txBody>
    </cdr:sp>
  </cdr:relSizeAnchor>
  <cdr:relSizeAnchor xmlns:cdr="http://schemas.openxmlformats.org/drawingml/2006/chartDrawing">
    <cdr:from>
      <cdr:x>0.35887</cdr:x>
      <cdr:y>0.3064</cdr:y>
    </cdr:from>
    <cdr:to>
      <cdr:x>0.43763</cdr:x>
      <cdr:y>0.3778</cdr:y>
    </cdr:to>
    <cdr:sp macro="" textlink="">
      <cdr:nvSpPr>
        <cdr:cNvPr id="9" name="TextBox 17"/>
        <cdr:cNvSpPr txBox="1"/>
      </cdr:nvSpPr>
      <cdr:spPr>
        <a:xfrm xmlns:a="http://schemas.openxmlformats.org/drawingml/2006/main">
          <a:off x="2953364" y="1386737"/>
          <a:ext cx="648192" cy="3231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500" b="1" i="1" dirty="0" smtClean="0">
              <a:latin typeface="Cambria Math" pitchFamily="18" charset="0"/>
              <a:ea typeface="Cambria Math" pitchFamily="18" charset="0"/>
            </a:rPr>
            <a:t>2016</a:t>
          </a:r>
          <a:endParaRPr lang="uk-UA" sz="1500" b="1" i="1" dirty="0">
            <a:latin typeface="Cambria Math" pitchFamily="18" charset="0"/>
            <a:ea typeface="Cambria Math" pitchFamily="18" charset="0"/>
          </a:endParaRPr>
        </a:p>
      </cdr:txBody>
    </cdr:sp>
  </cdr:relSizeAnchor>
  <cdr:relSizeAnchor xmlns:cdr="http://schemas.openxmlformats.org/drawingml/2006/chartDrawing">
    <cdr:from>
      <cdr:x>0.66498</cdr:x>
      <cdr:y>0.46511</cdr:y>
    </cdr:from>
    <cdr:to>
      <cdr:x>0.74374</cdr:x>
      <cdr:y>0.53651</cdr:y>
    </cdr:to>
    <cdr:sp macro="" textlink="">
      <cdr:nvSpPr>
        <cdr:cNvPr id="14" name="TextBox 22"/>
        <cdr:cNvSpPr txBox="1"/>
      </cdr:nvSpPr>
      <cdr:spPr>
        <a:xfrm xmlns:a="http://schemas.openxmlformats.org/drawingml/2006/main">
          <a:off x="5472488" y="2105075"/>
          <a:ext cx="648192" cy="3231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500" b="1" i="1" dirty="0" smtClean="0">
              <a:latin typeface="Cambria Math" pitchFamily="18" charset="0"/>
              <a:ea typeface="Cambria Math" pitchFamily="18" charset="0"/>
            </a:rPr>
            <a:t>2016</a:t>
          </a:r>
          <a:endParaRPr lang="uk-UA" sz="1500" b="1" i="1" dirty="0">
            <a:latin typeface="Cambria Math" pitchFamily="18" charset="0"/>
            <a:ea typeface="Cambria Math" pitchFamily="18" charset="0"/>
          </a:endParaRPr>
        </a:p>
      </cdr:txBody>
    </cdr:sp>
  </cdr:relSizeAnchor>
  <cdr:relSizeAnchor xmlns:cdr="http://schemas.openxmlformats.org/drawingml/2006/chartDrawing">
    <cdr:from>
      <cdr:x>0.58624</cdr:x>
      <cdr:y>0.50489</cdr:y>
    </cdr:from>
    <cdr:to>
      <cdr:x>0.66498</cdr:x>
      <cdr:y>0.58649</cdr:y>
    </cdr:to>
    <cdr:sp macro="" textlink="">
      <cdr:nvSpPr>
        <cdr:cNvPr id="15" name="TextBox 10"/>
        <cdr:cNvSpPr txBox="1"/>
      </cdr:nvSpPr>
      <cdr:spPr>
        <a:xfrm xmlns:a="http://schemas.openxmlformats.org/drawingml/2006/main">
          <a:off x="4824536" y="2285119"/>
          <a:ext cx="647952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42%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cdr:txBody>
    </cdr:sp>
  </cdr:relSizeAnchor>
  <cdr:relSizeAnchor xmlns:cdr="http://schemas.openxmlformats.org/drawingml/2006/chartDrawing">
    <cdr:from>
      <cdr:x>0.88937</cdr:x>
      <cdr:y>0.28636</cdr:y>
    </cdr:from>
    <cdr:to>
      <cdr:x>0.96814</cdr:x>
      <cdr:y>0.36796</cdr:y>
    </cdr:to>
    <cdr:sp macro="" textlink="">
      <cdr:nvSpPr>
        <cdr:cNvPr id="16" name="TextBox 10"/>
        <cdr:cNvSpPr txBox="1"/>
      </cdr:nvSpPr>
      <cdr:spPr>
        <a:xfrm xmlns:a="http://schemas.openxmlformats.org/drawingml/2006/main">
          <a:off x="7319167" y="1296037"/>
          <a:ext cx="648245" cy="3693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800" b="1" dirty="0" smtClean="0">
              <a:latin typeface="Cambria Math" pitchFamily="18" charset="0"/>
              <a:ea typeface="Cambria Math" pitchFamily="18" charset="0"/>
            </a:rPr>
            <a:t>62%</a:t>
          </a:r>
          <a:endParaRPr lang="uk-UA" sz="1800" b="1" dirty="0">
            <a:latin typeface="Cambria Math" pitchFamily="18" charset="0"/>
            <a:ea typeface="Cambria Math" pitchFamily="18" charset="0"/>
          </a:endParaRPr>
        </a:p>
      </cdr:txBody>
    </cdr:sp>
  </cdr:relSizeAnchor>
  <cdr:relSizeAnchor xmlns:cdr="http://schemas.openxmlformats.org/drawingml/2006/chartDrawing">
    <cdr:from>
      <cdr:x>0.92124</cdr:x>
      <cdr:y>0.35374</cdr:y>
    </cdr:from>
    <cdr:to>
      <cdr:x>1</cdr:x>
      <cdr:y>0.42514</cdr:y>
    </cdr:to>
    <cdr:sp macro="" textlink="">
      <cdr:nvSpPr>
        <cdr:cNvPr id="17" name="TextBox 22"/>
        <cdr:cNvSpPr txBox="1"/>
      </cdr:nvSpPr>
      <cdr:spPr>
        <a:xfrm xmlns:a="http://schemas.openxmlformats.org/drawingml/2006/main">
          <a:off x="7581408" y="1601019"/>
          <a:ext cx="648192" cy="3231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uk-UA" sz="1500" b="1" i="1" dirty="0" smtClean="0">
              <a:latin typeface="Cambria Math" pitchFamily="18" charset="0"/>
              <a:ea typeface="Cambria Math" pitchFamily="18" charset="0"/>
            </a:rPr>
            <a:t>2016</a:t>
          </a:r>
          <a:endParaRPr lang="uk-UA" sz="1500" b="1" i="1" dirty="0">
            <a:latin typeface="Cambria Math" pitchFamily="18" charset="0"/>
            <a:ea typeface="Cambria Math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0.70045</cdr:x>
      <cdr:y>0.92734</cdr:y>
    </cdr:from>
    <cdr:to>
      <cdr:x>0.98337</cdr:x>
      <cdr:y>0.99642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869636" y="5105399"/>
          <a:ext cx="1562992" cy="380341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0.19475</cdr:x>
      <cdr:y>0.24822</cdr:y>
    </cdr:from>
    <cdr:to>
      <cdr:x>0.36012</cdr:x>
      <cdr:y>0.39007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1200181" y="1000109"/>
          <a:ext cx="1019122" cy="571525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0.46059</cdr:x>
      <cdr:y>0.28841</cdr:y>
    </cdr:from>
    <cdr:to>
      <cdr:x>0.63524</cdr:x>
      <cdr:y>0.36879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2838447" y="1162033"/>
          <a:ext cx="1076311" cy="323857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0.76507</cdr:x>
      <cdr:y>0.25532</cdr:y>
    </cdr:from>
    <cdr:to>
      <cdr:x>0.93045</cdr:x>
      <cdr:y>0.39243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4714878" y="1028718"/>
          <a:ext cx="1019183" cy="552426"/>
        </a:xfrm>
        <a:prstGeom xmlns:a="http://schemas.openxmlformats.org/drawingml/2006/main" prst="straightConnector1">
          <a:avLst/>
        </a:prstGeom>
        <a:ln xmlns:a="http://schemas.openxmlformats.org/drawingml/2006/main" w="50800">
          <a:solidFill>
            <a:srgbClr val="00B05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0.82689</cdr:x>
      <cdr:y>0.21218</cdr:y>
    </cdr:from>
    <cdr:to>
      <cdr:x>1</cdr:x>
      <cdr:y>0.36585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7561082" y="1224136"/>
          <a:ext cx="1582918" cy="886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- 30 </a:t>
          </a:r>
        </a:p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(40,5%)</a:t>
          </a:r>
        </a:p>
      </cdr:txBody>
    </cdr:sp>
  </cdr:relSizeAnchor>
  <cdr:relSizeAnchor xmlns:cdr="http://schemas.openxmlformats.org/drawingml/2006/chartDrawing">
    <cdr:from>
      <cdr:x>0.248</cdr:x>
      <cdr:y>0.21218</cdr:y>
    </cdr:from>
    <cdr:to>
      <cdr:x>0.4211</cdr:x>
      <cdr:y>0.36585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2267744" y="1224136"/>
          <a:ext cx="1582826" cy="886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- 9 </a:t>
          </a:r>
        </a:p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(16,7%)</a:t>
          </a:r>
        </a:p>
      </cdr:txBody>
    </cdr:sp>
  </cdr:relSizeAnchor>
  <cdr:relSizeAnchor xmlns:cdr="http://schemas.openxmlformats.org/drawingml/2006/chartDrawing">
    <cdr:from>
      <cdr:x>0.51181</cdr:x>
      <cdr:y>0.21218</cdr:y>
    </cdr:from>
    <cdr:to>
      <cdr:x>0.68491</cdr:x>
      <cdr:y>0.36585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4680012" y="1224136"/>
          <a:ext cx="1582826" cy="8865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- 5 </a:t>
          </a:r>
        </a:p>
        <a:p xmlns:a="http://schemas.openxmlformats.org/drawingml/2006/main">
          <a:pPr algn="ctr"/>
          <a:r>
            <a:rPr lang="ru-RU" sz="1800" b="1" dirty="0">
              <a:latin typeface="Arial" pitchFamily="34" charset="0"/>
              <a:cs typeface="Arial" pitchFamily="34" charset="0"/>
            </a:rPr>
            <a:t>(9,8%)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0.07904</cdr:x>
      <cdr:y>0.92508</cdr:y>
    </cdr:from>
    <cdr:to>
      <cdr:x>0.27943</cdr:x>
      <cdr:y>0.97608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828092" y="6330541"/>
          <a:ext cx="2099519" cy="349004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0.57926</cdr:x>
      <cdr:y>0.458</cdr:y>
    </cdr:from>
    <cdr:to>
      <cdr:x>0.78823</cdr:x>
      <cdr:y>0.49475</cdr:y>
    </cdr:to>
    <cdr:sp macro="" textlink="">
      <cdr:nvSpPr>
        <cdr:cNvPr id="2" name="Прямоугольник 1"/>
        <cdr:cNvSpPr/>
      </cdr:nvSpPr>
      <cdr:spPr bwMode="auto">
        <a:xfrm xmlns:a="http://schemas.openxmlformats.org/drawingml/2006/main">
          <a:off x="5296727" y="3140968"/>
          <a:ext cx="1910821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3000"/>
          </a:srgbClr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Overflow="clip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0.73482</cdr:x>
      <cdr:y>0.6365</cdr:y>
    </cdr:from>
    <cdr:to>
      <cdr:x>0.78317</cdr:x>
      <cdr:y>0.66975</cdr:y>
    </cdr:to>
    <cdr:sp macro="" textlink="">
      <cdr:nvSpPr>
        <cdr:cNvPr id="3" name="Прямоугольник 2"/>
        <cdr:cNvSpPr/>
      </cdr:nvSpPr>
      <cdr:spPr bwMode="auto">
        <a:xfrm xmlns:a="http://schemas.openxmlformats.org/drawingml/2006/main">
          <a:off x="6719194" y="4365104"/>
          <a:ext cx="442112" cy="228042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3000"/>
          </a:srgbClr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0.68456</cdr:x>
      <cdr:y>0.80975</cdr:y>
    </cdr:from>
    <cdr:to>
      <cdr:x>0.78905</cdr:x>
      <cdr:y>0.85174</cdr:y>
    </cdr:to>
    <cdr:sp macro="" textlink="">
      <cdr:nvSpPr>
        <cdr:cNvPr id="4" name="Прямоугольник 3"/>
        <cdr:cNvSpPr/>
      </cdr:nvSpPr>
      <cdr:spPr bwMode="auto">
        <a:xfrm xmlns:a="http://schemas.openxmlformats.org/drawingml/2006/main">
          <a:off x="6259622" y="5553236"/>
          <a:ext cx="955456" cy="288000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>
            <a:alpha val="63000"/>
          </a:srgbClr>
        </a:solidFill>
        <a:ln xmlns:a="http://schemas.openxmlformats.org/drawingml/2006/main"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/>
      </cdr:spPr>
      <cdr:txBody>
        <a:bodyPr xmlns:a="http://schemas.openxmlformats.org/drawingml/2006/main" vert="horz" wrap="non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uk-UA"/>
        </a:p>
      </cdr:txBody>
    </cdr:sp>
  </cdr:relSizeAnchor>
  <cdr:relSizeAnchor xmlns:cdr="http://schemas.openxmlformats.org/drawingml/2006/chartDrawing">
    <cdr:from>
      <cdr:x>0.00278</cdr:x>
      <cdr:y>0.00171</cdr:y>
    </cdr:from>
    <cdr:to>
      <cdr:x>0.99102</cdr:x>
      <cdr:y>0.2117</cdr:y>
    </cdr:to>
    <cdr:sp macro="" textlink="">
      <cdr:nvSpPr>
        <cdr:cNvPr id="6" name="Rectangle 2"/>
        <cdr:cNvSpPr>
          <a:spLocks xmlns:a="http://schemas.openxmlformats.org/drawingml/2006/main" noGrp="1" noChangeArrowheads="1"/>
        </cdr:cNvSpPr>
      </cdr:nvSpPr>
      <cdr:spPr bwMode="auto">
        <a:xfrm xmlns:a="http://schemas.openxmlformats.org/drawingml/2006/main">
          <a:off x="25400" y="11701"/>
          <a:ext cx="9036496" cy="14401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lvl1pPr algn="ctr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+mj-ea"/>
              <a:cs typeface="+mj-cs"/>
            </a:defRPr>
          </a:lvl1pPr>
          <a:lvl2pPr algn="l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defRPr>
          </a:lvl2pPr>
          <a:lvl3pPr algn="l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defRPr>
          </a:lvl3pPr>
          <a:lvl4pPr algn="l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defRPr>
          </a:lvl4pPr>
          <a:lvl5pPr algn="l" rtl="0" eaLnBrk="0" fontAlgn="base" hangingPunct="0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defRPr>
          </a:lvl5pPr>
          <a:lvl6pPr marL="457200" algn="l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defRPr>
          </a:lvl6pPr>
          <a:lvl7pPr marL="914400" algn="l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defRPr>
          </a:lvl7pPr>
          <a:lvl8pPr marL="1371600" algn="l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defRPr>
          </a:lvl8pPr>
          <a:lvl9pPr marL="1828800" algn="l" rtl="0" fontAlgn="base">
            <a:spcBef>
              <a:spcPct val="0"/>
            </a:spcBef>
            <a:spcAft>
              <a:spcPct val="0"/>
            </a:spcAft>
            <a:defRPr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defRPr>
          </a:lvl9pPr>
        </a:lstStyle>
        <a:p xmlns:a="http://schemas.openxmlformats.org/drawingml/2006/main">
          <a:pPr>
            <a:defRPr sz="2634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r>
            <a:rPr lang="uk-UA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Кількість випускових кафедр, які планують поповнення кадрового складу в 2018-2020 рр.</a:t>
          </a:r>
        </a:p>
        <a:p xmlns:a="http://schemas.openxmlformats.org/drawingml/2006/main">
          <a:pPr>
            <a:defRPr sz="2634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r>
            <a:rPr lang="uk-UA" sz="2800" b="1" kern="1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(кадровий резерв)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0.75379</cdr:x>
      <cdr:y>0.27778</cdr:y>
    </cdr:from>
    <cdr:to>
      <cdr:x>0.88033</cdr:x>
      <cdr:y>0.56247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932548" y="720080"/>
          <a:ext cx="828037" cy="737998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lumMod val="60000"/>
            <a:lumOff val="40000"/>
            <a:alpha val="27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0.77926</cdr:x>
      <cdr:y>0.00399</cdr:y>
    </cdr:from>
    <cdr:to>
      <cdr:x>1</cdr:x>
      <cdr:y>0.06153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125553" y="27338"/>
          <a:ext cx="2018447" cy="39460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9900" cy="4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1125" y="0"/>
            <a:ext cx="2961481" cy="4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8959"/>
            <a:ext cx="2959900" cy="4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1125" y="9478959"/>
            <a:ext cx="2961481" cy="4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BB58D8-9E1F-4B0F-9CB0-74D0596C24F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2532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9900" cy="498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71125" y="0"/>
            <a:ext cx="2961481" cy="498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9734DF4F-0B99-4F74-AB85-104D5F2027EF}" type="datetimeFigureOut">
              <a:rPr lang="en-US"/>
              <a:pPr>
                <a:defRPr/>
              </a:pPr>
              <a:t>3/29/2018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9300"/>
            <a:ext cx="4987925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001" y="4739479"/>
            <a:ext cx="5467350" cy="449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959"/>
            <a:ext cx="2959900" cy="498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71125" y="9478959"/>
            <a:ext cx="2961481" cy="49847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81283AC-A9D9-4C16-A61C-A15D498AD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5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uk-UA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CEF929-4A1D-4B39-85B1-AC2D781B8932}" type="slidenum">
              <a:rPr lang="ru-RU" altLang="uk-UA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1</a:t>
            </a:fld>
            <a:endParaRPr lang="ru-RU" altLang="uk-UA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464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01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C6CDB92-B59D-4196-A57E-0D345A35E725}" type="slidenum">
              <a:rPr lang="uk-UA" altLang="uk-UA" sz="1200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43</a:t>
            </a:fld>
            <a:endParaRPr lang="uk-UA" altLang="uk-UA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15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28" tIns="46264" rIns="92528" bIns="46264" anchor="b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1C7AA63-D485-452C-A6A3-FD8E08142BBA}" type="slidenum">
              <a:rPr lang="ru-RU" sz="1200" b="0" smtClean="0">
                <a:solidFill>
                  <a:prstClr val="black"/>
                </a:solidFill>
                <a:latin typeface="Calibri" pitchFamily="34" charset="0"/>
              </a:rPr>
              <a:pPr algn="r" eaLnBrk="1" hangingPunct="1"/>
              <a:t>44</a:t>
            </a:fld>
            <a:endParaRPr lang="ru-RU" sz="1200" b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92688" cy="3743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740275"/>
            <a:ext cx="5465762" cy="2778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92528" tIns="46264" rIns="92528" bIns="46264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uk-UA" smtClean="0"/>
          </a:p>
        </p:txBody>
      </p:sp>
      <p:sp>
        <p:nvSpPr>
          <p:cNvPr id="166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EE9D16-09E1-4A33-9A17-CEEEB24181F4}" type="slidenum">
              <a:rPr lang="en-US" altLang="uk-UA" smtClean="0">
                <a:latin typeface="Tahoma" panose="020B0604030504040204" pitchFamily="34" charset="0"/>
              </a:rPr>
              <a:pPr>
                <a:spcBef>
                  <a:spcPct val="0"/>
                </a:spcBef>
              </a:pPr>
              <a:t>52</a:t>
            </a:fld>
            <a:endParaRPr lang="en-US" altLang="uk-UA" smtClean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5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uk-UA" altLang="uk-UA" smtClean="0">
              <a:latin typeface="Arial" charset="0"/>
            </a:endParaRP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8085D62-EE46-4C1A-9236-D46D6DE38D60}" type="slidenum">
              <a:rPr lang="ru-RU" altLang="uk-UA">
                <a:solidFill>
                  <a:prstClr val="black"/>
                </a:solidFill>
              </a:rPr>
              <a:pPr/>
              <a:t>54</a:t>
            </a:fld>
            <a:endParaRPr lang="ru-RU" altLang="uk-U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uk-UA" altLang="uk-UA" smtClean="0">
              <a:latin typeface="Arial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E4C4093F-7EF4-42A9-9EFD-244FBEBBF35F}" type="slidenum">
              <a:rPr lang="ru-RU" altLang="uk-UA">
                <a:solidFill>
                  <a:prstClr val="black"/>
                </a:solidFill>
              </a:rPr>
              <a:pPr/>
              <a:t>57</a:t>
            </a:fld>
            <a:endParaRPr lang="ru-RU" altLang="uk-U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217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DE0B04E-CEEF-4513-8CB7-F5D1710795C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2790074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178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fld id="{7AF9A31B-71CE-451D-8F75-E9504BC8E956}" type="slidenum">
              <a:rPr lang="en-US" sz="1200">
                <a:solidFill>
                  <a:prstClr val="black"/>
                </a:solidFill>
              </a:rPr>
              <a:pPr/>
              <a:t>68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77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uk-UA" altLang="uk-UA" smtClean="0">
              <a:latin typeface="Arial" charset="0"/>
            </a:endParaRP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DE35D06C-4E4A-4932-8A0C-CA96F7BF6FE8}" type="slidenum">
              <a:rPr lang="ru-RU" altLang="uk-UA">
                <a:solidFill>
                  <a:prstClr val="black"/>
                </a:solidFill>
              </a:rPr>
              <a:pPr/>
              <a:t>69</a:t>
            </a:fld>
            <a:endParaRPr lang="ru-RU" altLang="uk-U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C28E1-9C41-4DBC-97BD-3C4C5642FD47}" type="slidenum">
              <a:rPr lang="uk-UA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07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C28E1-9C41-4DBC-97BD-3C4C5642FD47}" type="slidenum">
              <a:rPr lang="uk-UA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54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71913" y="9478963"/>
            <a:ext cx="2960687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528" tIns="46264" rIns="92528" bIns="46264" anchor="b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11C7AA63-D485-452C-A6A3-FD8E08142BBA}" type="slidenum">
              <a:rPr lang="ru-RU" sz="1200" b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pPr algn="r" eaLnBrk="1" hangingPunct="1"/>
              <a:t>10</a:t>
            </a:fld>
            <a:endParaRPr lang="ru-RU" sz="1200" b="0" smtClean="0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92688" cy="37433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4740275"/>
            <a:ext cx="5465762" cy="27781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92528" tIns="46264" rIns="92528" bIns="46264"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7C28E1-9C41-4DBC-97BD-3C4C5642FD47}" type="slidenum">
              <a:rPr lang="uk-UA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uk-U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708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2478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48CA20BC-2A9F-40BE-9E77-39DAD84BAF1E}" type="slidenum">
              <a:rPr lang="ru-RU" altLang="uk-UA" sz="1200" smtClean="0">
                <a:solidFill>
                  <a:srgbClr val="000000"/>
                </a:solidFill>
              </a:rPr>
              <a:pPr/>
              <a:t>93</a:t>
            </a:fld>
            <a:endParaRPr lang="ru-RU" altLang="uk-UA" sz="1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613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041954C-C56A-48B4-A368-0F966647731B}" type="slidenum">
              <a:rPr lang="ru-RU" altLang="ru-RU">
                <a:solidFill>
                  <a:prstClr val="black"/>
                </a:solidFill>
                <a:latin typeface="Arial" charset="0"/>
              </a:rPr>
              <a:pPr/>
              <a:t>95</a:t>
            </a:fld>
            <a:endParaRPr lang="ru-RU" altLang="ru-RU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smtClean="0"/>
          </a:p>
        </p:txBody>
      </p:sp>
      <p:sp>
        <p:nvSpPr>
          <p:cNvPr id="204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D614CD3E-5746-483C-898D-E9E53387F518}" type="slidenum">
              <a:rPr lang="ru-RU">
                <a:solidFill>
                  <a:srgbClr val="000000"/>
                </a:solidFill>
                <a:latin typeface="Tahoma" pitchFamily="34" charset="0"/>
              </a:rPr>
              <a:pPr/>
              <a:t>96</a:t>
            </a:fld>
            <a:endParaRPr lang="ru-RU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77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9C7897A-8BAB-40BF-8B07-39FA8F467110}" type="slidenum">
              <a:rPr lang="ru-RU" altLang="uk-UA">
                <a:solidFill>
                  <a:prstClr val="black"/>
                </a:solidFill>
              </a:rPr>
              <a:pPr/>
              <a:t>97</a:t>
            </a:fld>
            <a:endParaRPr lang="ru-RU" altLang="uk-UA">
              <a:solidFill>
                <a:prstClr val="black"/>
              </a:solidFill>
            </a:endParaRPr>
          </a:p>
        </p:txBody>
      </p:sp>
      <p:sp>
        <p:nvSpPr>
          <p:cNvPr id="614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Заметки 2"/>
          <p:cNvSpPr>
            <a:spLocks noGrp="1"/>
          </p:cNvSpPr>
          <p:nvPr>
            <p:ph type="body" idx="1"/>
          </p:nvPr>
        </p:nvSpPr>
        <p:spPr>
          <a:xfrm>
            <a:off x="685001" y="4740037"/>
            <a:ext cx="5467350" cy="4490561"/>
          </a:xfrm>
          <a:noFill/>
        </p:spPr>
        <p:txBody>
          <a:bodyPr lIns="91193" tIns="45597" rIns="91193" bIns="45597"/>
          <a:lstStyle/>
          <a:p>
            <a:pPr eaLnBrk="1" hangingPunct="1"/>
            <a:endParaRPr lang="uk-UA" altLang="uk-UA" smtClean="0">
              <a:latin typeface="Arial" charset="0"/>
            </a:endParaRPr>
          </a:p>
        </p:txBody>
      </p:sp>
      <p:sp>
        <p:nvSpPr>
          <p:cNvPr id="6149" name="Номер слайда 3"/>
          <p:cNvSpPr txBox="1">
            <a:spLocks noGrp="1"/>
          </p:cNvSpPr>
          <p:nvPr/>
        </p:nvSpPr>
        <p:spPr bwMode="auto">
          <a:xfrm>
            <a:off x="3871125" y="9478342"/>
            <a:ext cx="2961481" cy="49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93" tIns="45597" rIns="91193" bIns="45597" anchor="b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A4A2212-CA94-439B-9A64-D68F09D50481}" type="slidenum">
              <a:rPr lang="ru-RU" altLang="uk-UA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pPr algn="r" eaLnBrk="1" hangingPunct="1"/>
              <a:t>97</a:t>
            </a:fld>
            <a:endParaRPr lang="ru-RU" altLang="uk-UA" smtClean="0">
              <a:solidFill>
                <a:srgbClr val="000000"/>
              </a:solidFill>
              <a:latin typeface="Tahoma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3"/>
          <p:cNvSpPr txBox="1">
            <a:spLocks noGrp="1" noChangeArrowheads="1"/>
          </p:cNvSpPr>
          <p:nvPr/>
        </p:nvSpPr>
        <p:spPr bwMode="auto">
          <a:xfrm>
            <a:off x="3871125" y="0"/>
            <a:ext cx="2961481" cy="4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6" rIns="92156" bIns="46076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1A398D-685D-4726-A640-852D7091D776}" type="datetime1">
              <a:rPr lang="ru-RU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29.03.2018</a:t>
            </a:fld>
            <a:endParaRPr lang="ru-RU" altLang="uk-UA">
              <a:latin typeface="Tahoma" panose="020B0604030504040204" pitchFamily="34" charset="0"/>
            </a:endParaRPr>
          </a:p>
        </p:txBody>
      </p:sp>
      <p:sp>
        <p:nvSpPr>
          <p:cNvPr id="256003" name="Rectangle 7"/>
          <p:cNvSpPr txBox="1">
            <a:spLocks noGrp="1" noChangeArrowheads="1"/>
          </p:cNvSpPr>
          <p:nvPr/>
        </p:nvSpPr>
        <p:spPr bwMode="auto">
          <a:xfrm>
            <a:off x="3871125" y="9480552"/>
            <a:ext cx="2961481" cy="49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6" rIns="92156" bIns="46076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C6A6BA5-06B7-4ACB-BE9C-A3278AAD5CAE}" type="slidenum">
              <a:rPr lang="uk-UA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uk-UA" altLang="uk-UA">
              <a:latin typeface="Tahoma" panose="020B0604030504040204" pitchFamily="34" charset="0"/>
            </a:endParaRPr>
          </a:p>
        </p:txBody>
      </p:sp>
      <p:sp>
        <p:nvSpPr>
          <p:cNvPr id="256004" name="Rectangle 3"/>
          <p:cNvSpPr txBox="1">
            <a:spLocks noGrp="1" noChangeArrowheads="1"/>
          </p:cNvSpPr>
          <p:nvPr/>
        </p:nvSpPr>
        <p:spPr bwMode="auto">
          <a:xfrm>
            <a:off x="3871125" y="0"/>
            <a:ext cx="2961481" cy="49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6" rIns="92156" bIns="46076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719C5C-D916-4A0A-A368-1CE9CA275119}" type="datetime1">
              <a:rPr lang="ru-RU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29.03.2018</a:t>
            </a:fld>
            <a:endParaRPr lang="ru-RU" altLang="uk-UA">
              <a:latin typeface="Tahoma" panose="020B0604030504040204" pitchFamily="34" charset="0"/>
            </a:endParaRPr>
          </a:p>
        </p:txBody>
      </p:sp>
      <p:sp>
        <p:nvSpPr>
          <p:cNvPr id="256005" name="Rectangle 6"/>
          <p:cNvSpPr txBox="1">
            <a:spLocks noGrp="1" noChangeArrowheads="1"/>
          </p:cNvSpPr>
          <p:nvPr/>
        </p:nvSpPr>
        <p:spPr bwMode="auto">
          <a:xfrm>
            <a:off x="1" y="9480552"/>
            <a:ext cx="2958317" cy="49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6" rIns="92156" bIns="46076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uk-UA">
                <a:latin typeface="Tahoma" panose="020B0604030504040204" pitchFamily="34" charset="0"/>
              </a:rPr>
              <a:t>COMP3\D:\DOCUMENTS\СП Ковтун\Звіт ДМС-2011\Zvit 2011 ot 27-01-2012</a:t>
            </a:r>
          </a:p>
        </p:txBody>
      </p:sp>
      <p:sp>
        <p:nvSpPr>
          <p:cNvPr id="256006" name="Rectangle 7"/>
          <p:cNvSpPr txBox="1">
            <a:spLocks noGrp="1" noChangeArrowheads="1"/>
          </p:cNvSpPr>
          <p:nvPr/>
        </p:nvSpPr>
        <p:spPr bwMode="auto">
          <a:xfrm>
            <a:off x="3871125" y="9480552"/>
            <a:ext cx="2961481" cy="496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56" tIns="46076" rIns="92156" bIns="46076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FD016D-DB1F-4363-8990-613D3DFB1005}" type="slidenum">
              <a:rPr lang="uk-UA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uk-UA" altLang="uk-UA">
              <a:latin typeface="Tahoma" panose="020B0604030504040204" pitchFamily="34" charset="0"/>
            </a:endParaRPr>
          </a:p>
        </p:txBody>
      </p:sp>
      <p:sp>
        <p:nvSpPr>
          <p:cNvPr id="256007" name="Rectangle 3"/>
          <p:cNvSpPr txBox="1">
            <a:spLocks noGrp="1" noChangeArrowheads="1"/>
          </p:cNvSpPr>
          <p:nvPr/>
        </p:nvSpPr>
        <p:spPr bwMode="auto">
          <a:xfrm>
            <a:off x="3871125" y="1"/>
            <a:ext cx="2961481" cy="50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0" rIns="92162" bIns="46080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33B75D1-2C7E-4CEC-8459-C59019721851}" type="datetime1">
              <a:rPr lang="ru-RU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29.03.2018</a:t>
            </a:fld>
            <a:endParaRPr lang="ru-RU" altLang="uk-UA">
              <a:latin typeface="Tahoma" panose="020B0604030504040204" pitchFamily="34" charset="0"/>
            </a:endParaRPr>
          </a:p>
        </p:txBody>
      </p:sp>
      <p:sp>
        <p:nvSpPr>
          <p:cNvPr id="256008" name="Rectangle 6"/>
          <p:cNvSpPr txBox="1">
            <a:spLocks noGrp="1" noChangeArrowheads="1"/>
          </p:cNvSpPr>
          <p:nvPr/>
        </p:nvSpPr>
        <p:spPr bwMode="auto">
          <a:xfrm>
            <a:off x="0" y="9477367"/>
            <a:ext cx="2959900" cy="5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0" rIns="92162" bIns="46080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uk-UA">
                <a:latin typeface="Tahoma" panose="020B0604030504040204" pitchFamily="34" charset="0"/>
              </a:rPr>
              <a:t>COMP3\D:\DOCUMENTS\СП Ковтун\Звіт ДМС-2011\Zvit 2011 ot 27-01-2012</a:t>
            </a:r>
          </a:p>
        </p:txBody>
      </p:sp>
      <p:sp>
        <p:nvSpPr>
          <p:cNvPr id="256009" name="Rectangle 7"/>
          <p:cNvSpPr txBox="1">
            <a:spLocks noGrp="1" noChangeArrowheads="1"/>
          </p:cNvSpPr>
          <p:nvPr/>
        </p:nvSpPr>
        <p:spPr bwMode="auto">
          <a:xfrm>
            <a:off x="3871125" y="9477367"/>
            <a:ext cx="2961481" cy="5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62" tIns="46080" rIns="92162" bIns="46080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B4D492A-92F4-4654-BC88-BD06F4E604E6}" type="slidenum">
              <a:rPr lang="uk-UA" altLang="uk-UA">
                <a:latin typeface="Tahoma" panose="020B0604030504040204" pitchFamily="34" charset="0"/>
              </a:rPr>
              <a:pPr algn="r" eaLnBrk="1" hangingPunct="1">
                <a:spcBef>
                  <a:spcPct val="0"/>
                </a:spcBef>
              </a:pPr>
              <a:t>105</a:t>
            </a:fld>
            <a:endParaRPr lang="uk-UA" altLang="uk-UA">
              <a:latin typeface="Tahoma" panose="020B0604030504040204" pitchFamily="34" charset="0"/>
            </a:endParaRPr>
          </a:p>
        </p:txBody>
      </p:sp>
      <p:sp>
        <p:nvSpPr>
          <p:cNvPr id="256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8688" y="749300"/>
            <a:ext cx="4986337" cy="3740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Подвійний магістерський ступінь з автоматизації/</a:t>
            </a:r>
            <a:r>
              <a:rPr lang="uk-UA" b="1" dirty="0" err="1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механотроніки</a:t>
            </a: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в ЄС – країнах партнерах</a:t>
            </a:r>
            <a:r>
              <a:rPr lang="en-US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ФИОТ</a:t>
            </a:r>
            <a:endParaRPr lang="en-US" b="1" dirty="0" smtClean="0">
              <a:solidFill>
                <a:srgbClr val="6E57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Створення сучасної магістерської програми з промислової екології </a:t>
            </a:r>
            <a:r>
              <a:rPr lang="uk-UA" b="1" dirty="0" err="1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ФЕА</a:t>
            </a:r>
            <a:endParaRPr lang="en-US" b="1" dirty="0" smtClean="0">
              <a:solidFill>
                <a:srgbClr val="6E57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Імплементація політики і засобів</a:t>
            </a:r>
            <a:r>
              <a:rPr lang="en-US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для роботи з якості</a:t>
            </a:r>
            <a:r>
              <a:rPr lang="en-US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на інституціональному рівні ИПСА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Запровадження навчання третього циклу – докторської програми з відновлювальної енергетики та </a:t>
            </a:r>
            <a:r>
              <a:rPr lang="uk-UA" b="1" dirty="0" err="1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екотехнологій</a:t>
            </a: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r>
              <a:rPr lang="uk-UA" b="1" dirty="0" smtClean="0">
                <a:solidFill>
                  <a:srgbClr val="6666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ДНР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endParaRPr lang="uk-UA" b="1" dirty="0" smtClean="0">
              <a:solidFill>
                <a:srgbClr val="6E57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endParaRPr lang="uk-UA" b="1" dirty="0" smtClean="0">
              <a:solidFill>
                <a:srgbClr val="6E57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r>
              <a:rPr lang="uk-UA" b="1" dirty="0" smtClean="0">
                <a:solidFill>
                  <a:srgbClr val="6E575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buClr>
                <a:schemeClr val="tx1"/>
              </a:buClr>
              <a:buSzPct val="70000"/>
              <a:buFont typeface="Wingdings" pitchFamily="2" charset="2"/>
              <a:buNone/>
              <a:defRPr/>
            </a:pPr>
            <a:endParaRPr lang="uk-UA" b="1" dirty="0" smtClean="0">
              <a:solidFill>
                <a:srgbClr val="6E575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56012" name="Номер слайда 3"/>
          <p:cNvSpPr txBox="1">
            <a:spLocks noGrp="1"/>
          </p:cNvSpPr>
          <p:nvPr/>
        </p:nvSpPr>
        <p:spPr bwMode="auto">
          <a:xfrm>
            <a:off x="3869543" y="9477367"/>
            <a:ext cx="2963064" cy="5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C1E5EDD1-2D69-48C5-BEF2-0749B270B20F}" type="slidenum">
              <a:rPr lang="ru-RU" altLang="uk-UA">
                <a:latin typeface="Tahoma" panose="020B0604030504040204" pitchFamily="34" charset="0"/>
              </a:rPr>
              <a:pPr algn="r">
                <a:spcBef>
                  <a:spcPct val="0"/>
                </a:spcBef>
              </a:pPr>
              <a:t>105</a:t>
            </a:fld>
            <a:endParaRPr lang="ru-RU" altLang="uk-UA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63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Місце для нотаток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>
              <a:defRPr/>
            </a:pPr>
            <a:r>
              <a:rPr lang="uk-UA" dirty="0" smtClean="0"/>
              <a:t>Основним напрямом роботи відділу науково-практичної підготовки є організація навчальних проектів, як в рамках міжнародних програм (таких як </a:t>
            </a:r>
            <a:r>
              <a:rPr lang="en-US" dirty="0" smtClean="0"/>
              <a:t>TEMPUS, Erasmus Mundus, DAAD</a:t>
            </a:r>
            <a:r>
              <a:rPr lang="uk-UA" dirty="0" smtClean="0"/>
              <a:t> та програма «100+100+100»</a:t>
            </a:r>
            <a:r>
              <a:rPr lang="en-US" dirty="0" smtClean="0"/>
              <a:t>)</a:t>
            </a:r>
            <a:r>
              <a:rPr lang="uk-UA" dirty="0" smtClean="0"/>
              <a:t>, так і ініційованих самим університетом.</a:t>
            </a:r>
          </a:p>
          <a:p>
            <a:pPr>
              <a:defRPr/>
            </a:pPr>
            <a:endParaRPr lang="uk-UA" i="1" dirty="0" smtClean="0"/>
          </a:p>
          <a:p>
            <a:pPr>
              <a:defRPr/>
            </a:pPr>
            <a:r>
              <a:rPr lang="uk-UA" dirty="0" smtClean="0"/>
              <a:t>У конкурсі по програмі  стажувань 100+100+100  було розглянуто 6 заявок від співробітників та аспірантів НТУУ «КПІ», четверо з них пройшли перший етап конкурсу та булу подані до МОН.</a:t>
            </a:r>
          </a:p>
          <a:p>
            <a:pPr>
              <a:defRPr/>
            </a:pPr>
            <a:r>
              <a:rPr lang="uk-UA" dirty="0" smtClean="0"/>
              <a:t>Підготовлено звіт по програмі МОН  3*100 за три роки, з обґрунтуванням доцільності продовження даної програми стажувань. </a:t>
            </a:r>
          </a:p>
          <a:p>
            <a:pPr>
              <a:defRPr/>
            </a:pPr>
            <a:endParaRPr lang="uk-UA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uk-UA" dirty="0" smtClean="0"/>
              <a:t>Досягнена домовленість з міжнародною організацією </a:t>
            </a:r>
            <a:r>
              <a:rPr lang="en-US" dirty="0" smtClean="0"/>
              <a:t>DAAD</a:t>
            </a:r>
            <a:r>
              <a:rPr lang="uk-UA" dirty="0" smtClean="0"/>
              <a:t> , по програмі «</a:t>
            </a:r>
            <a:r>
              <a:rPr lang="en-US" dirty="0" smtClean="0"/>
              <a:t>Go East</a:t>
            </a:r>
            <a:r>
              <a:rPr lang="uk-UA" dirty="0" smtClean="0"/>
              <a:t>», і щороку більше 5ти студентів беруть участь у проекті Літня школа на грантових умовах за рахунок організації.</a:t>
            </a:r>
          </a:p>
          <a:p>
            <a:pPr>
              <a:defRPr/>
            </a:pPr>
            <a:endParaRPr lang="uk-UA" dirty="0" smtClean="0"/>
          </a:p>
          <a:p>
            <a:pPr>
              <a:defRPr/>
            </a:pPr>
            <a:r>
              <a:rPr lang="uk-UA" dirty="0" smtClean="0"/>
              <a:t>З 18 по 28 березня 2013 року  у рамках </a:t>
            </a:r>
            <a:r>
              <a:rPr lang="uk-UA" dirty="0" err="1" smtClean="0"/>
              <a:t>ТЕМПУС-проекту</a:t>
            </a:r>
            <a:r>
              <a:rPr lang="uk-UA" dirty="0" smtClean="0"/>
              <a:t> CREDO у КПІ проходив курс  для аспірантів “Інновації для сталого розвитку”. Мета курсу полягала в ознайомленні учасників із новітніми теоріями та методами вирішення питань інноваційного розвитку. В рамках курсу були представлені метод ретроспективного прогнозування (</a:t>
            </a:r>
            <a:r>
              <a:rPr lang="uk-UA" dirty="0" err="1" smtClean="0"/>
              <a:t>Backcasting</a:t>
            </a:r>
            <a:r>
              <a:rPr lang="uk-UA" dirty="0" smtClean="0"/>
              <a:t>), основи інноваційного системного підходу  (Framework </a:t>
            </a:r>
            <a:r>
              <a:rPr lang="uk-UA" dirty="0" err="1" smtClean="0"/>
              <a:t>for</a:t>
            </a:r>
            <a:r>
              <a:rPr lang="uk-UA" dirty="0" smtClean="0"/>
              <a:t> </a:t>
            </a:r>
            <a:r>
              <a:rPr lang="uk-UA" dirty="0" err="1" smtClean="0"/>
              <a:t>Innovation</a:t>
            </a:r>
            <a:r>
              <a:rPr lang="uk-UA" dirty="0" smtClean="0"/>
              <a:t> </a:t>
            </a:r>
            <a:r>
              <a:rPr lang="uk-UA" dirty="0" err="1" smtClean="0"/>
              <a:t>Systems</a:t>
            </a:r>
            <a:r>
              <a:rPr lang="uk-UA" dirty="0" smtClean="0"/>
              <a:t>), а також конструктивні технології оцінки (CTA).</a:t>
            </a:r>
          </a:p>
          <a:p>
            <a:pPr>
              <a:defRPr/>
            </a:pPr>
            <a:r>
              <a:rPr lang="uk-UA" dirty="0" smtClean="0"/>
              <a:t>В курсі брали участь 30 учасників з 5 країн світу (Україна, Киргизстан, Молдова, Боснія та Герцеговина, Грузія).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uk-UA" dirty="0" smtClean="0"/>
              <a:t>В рамках співпраці з науковими установами Державного університету </a:t>
            </a:r>
            <a:r>
              <a:rPr lang="uk-UA" dirty="0" err="1" smtClean="0"/>
              <a:t>Джорджії</a:t>
            </a:r>
            <a:r>
              <a:rPr lang="uk-UA" dirty="0" smtClean="0"/>
              <a:t> (США), Університету Західної Вірджинії(США) та Університету м. Тарту(Естонія) було організовано серію лекцій, семінарів за участі їх представників.</a:t>
            </a:r>
          </a:p>
          <a:p>
            <a:pPr>
              <a:defRPr/>
            </a:pPr>
            <a:endParaRPr lang="uk-UA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uk-UA" dirty="0" smtClean="0"/>
              <a:t>14 жовтня 2013 року  - проходила лекція-семінар “Машинне навчання” - </a:t>
            </a:r>
            <a:r>
              <a:rPr lang="uk-UA" dirty="0" err="1" smtClean="0"/>
              <a:t>Констянтина</a:t>
            </a:r>
            <a:r>
              <a:rPr lang="uk-UA" dirty="0" smtClean="0"/>
              <a:t> </a:t>
            </a:r>
            <a:r>
              <a:rPr lang="uk-UA" dirty="0" err="1" smtClean="0"/>
              <a:t>Третякова</a:t>
            </a:r>
            <a:r>
              <a:rPr lang="uk-UA" dirty="0" smtClean="0"/>
              <a:t> співробітника відділу Комп'ютерних наук Університет Тарту (Естонія). </a:t>
            </a:r>
          </a:p>
          <a:p>
            <a:pPr>
              <a:defRPr/>
            </a:pPr>
            <a:endParaRPr lang="uk-UA" dirty="0" smtClean="0"/>
          </a:p>
          <a:p>
            <a:pPr eaLnBrk="1" hangingPunct="1">
              <a:spcBef>
                <a:spcPct val="0"/>
              </a:spcBef>
              <a:defRPr/>
            </a:pPr>
            <a:r>
              <a:rPr lang="uk-UA" dirty="0" smtClean="0"/>
              <a:t>13 грудня 2013 року  було організовано лекцію-дискусію “</a:t>
            </a:r>
            <a:r>
              <a:rPr lang="uk-UA" dirty="0" err="1" smtClean="0"/>
              <a:t>Нейродинаміка</a:t>
            </a:r>
            <a:r>
              <a:rPr lang="uk-UA" dirty="0" smtClean="0"/>
              <a:t>. </a:t>
            </a:r>
            <a:r>
              <a:rPr lang="uk-UA" dirty="0" err="1" smtClean="0"/>
              <a:t>Маханізми</a:t>
            </a:r>
            <a:r>
              <a:rPr lang="uk-UA" dirty="0" smtClean="0"/>
              <a:t> нейронних ритмів” запрошеного лектора  - професора Геннадія Сергійовича </a:t>
            </a:r>
            <a:r>
              <a:rPr lang="uk-UA" dirty="0" err="1" smtClean="0"/>
              <a:t>Цимбалюка</a:t>
            </a:r>
            <a:r>
              <a:rPr lang="uk-UA" dirty="0" smtClean="0"/>
              <a:t> з Інституту </a:t>
            </a:r>
            <a:r>
              <a:rPr lang="uk-UA" dirty="0" err="1" smtClean="0"/>
              <a:t>нейронаук</a:t>
            </a:r>
            <a:r>
              <a:rPr lang="uk-UA" dirty="0" smtClean="0"/>
              <a:t> державного університету </a:t>
            </a:r>
            <a:r>
              <a:rPr lang="uk-UA" dirty="0" err="1" smtClean="0"/>
              <a:t>Джорджії</a:t>
            </a:r>
            <a:r>
              <a:rPr lang="uk-UA" dirty="0" smtClean="0"/>
              <a:t> (Атланта,  США). </a:t>
            </a:r>
            <a:r>
              <a:rPr lang="uk-UA" dirty="0" err="1" smtClean="0"/>
              <a:t>Нейротехнології</a:t>
            </a:r>
            <a:r>
              <a:rPr lang="uk-UA" dirty="0" smtClean="0"/>
              <a:t> об’єднали 50 студентів та науковців різних навчальних установ Києва.  </a:t>
            </a:r>
          </a:p>
          <a:p>
            <a:pPr>
              <a:defRPr/>
            </a:pPr>
            <a:endParaRPr lang="uk-UA" dirty="0" smtClean="0"/>
          </a:p>
          <a:p>
            <a:pPr>
              <a:defRPr/>
            </a:pPr>
            <a:endParaRPr lang="ru-RU" i="1" dirty="0" smtClean="0"/>
          </a:p>
        </p:txBody>
      </p:sp>
      <p:sp>
        <p:nvSpPr>
          <p:cNvPr id="217092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0BA433C-77C1-49A6-94CE-A3150055D199}" type="slidenum">
              <a:rPr lang="uk-UA">
                <a:solidFill>
                  <a:prstClr val="black"/>
                </a:solidFill>
                <a:latin typeface="Tahoma" pitchFamily="34" charset="0"/>
              </a:rPr>
              <a:pPr/>
              <a:t>106</a:t>
            </a:fld>
            <a:endParaRPr lang="uk-UA">
              <a:solidFill>
                <a:prstClr val="black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323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Серія воркшопів для підготовки студентів до розробки та реалізації власних проектів</a:t>
            </a:r>
          </a:p>
        </p:txBody>
      </p:sp>
    </p:spTree>
    <p:extLst>
      <p:ext uri="{BB962C8B-B14F-4D97-AF65-F5344CB8AC3E}">
        <p14:creationId xmlns:p14="http://schemas.microsoft.com/office/powerpoint/2010/main" val="1909100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19" y="4740037"/>
            <a:ext cx="5467350" cy="449056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7386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9300"/>
            <a:ext cx="4987925" cy="37417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1283AC-A9D9-4C16-A61C-A15D498ADE10}" type="slidenum">
              <a:rPr lang="en-US" smtClean="0"/>
              <a:pPr>
                <a:defRPr/>
              </a:pPr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38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60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D4D058F-36BC-418D-9F91-2E4919496236}" type="slidenum">
              <a:rPr lang="en-US" altLang="uk-UA" sz="1200" smtClean="0"/>
              <a:pPr/>
              <a:t>23</a:t>
            </a:fld>
            <a:endParaRPr lang="en-US" altLang="uk-UA" sz="1200" smtClean="0"/>
          </a:p>
        </p:txBody>
      </p:sp>
    </p:spTree>
    <p:extLst>
      <p:ext uri="{BB962C8B-B14F-4D97-AF65-F5344CB8AC3E}">
        <p14:creationId xmlns:p14="http://schemas.microsoft.com/office/powerpoint/2010/main" val="1422774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63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FED1739F-07E7-45FC-970A-38A3A8B62CBF}" type="slidenum">
              <a:rPr lang="en-US" altLang="uk-UA" sz="1200" smtClean="0">
                <a:solidFill>
                  <a:prstClr val="black"/>
                </a:solidFill>
              </a:rPr>
              <a:pPr/>
              <a:t>24</a:t>
            </a:fld>
            <a:endParaRPr lang="en-US" altLang="uk-UA" sz="120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174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29169D2E-5969-42BD-BC72-E717F228E976}" type="slidenum">
              <a:rPr lang="en-US" altLang="uk-UA" sz="1200" smtClean="0"/>
              <a:pPr/>
              <a:t>27</a:t>
            </a:fld>
            <a:endParaRPr lang="en-US" altLang="uk-UA" sz="1200" smtClean="0"/>
          </a:p>
        </p:txBody>
      </p:sp>
    </p:spTree>
    <p:extLst>
      <p:ext uri="{BB962C8B-B14F-4D97-AF65-F5344CB8AC3E}">
        <p14:creationId xmlns:p14="http://schemas.microsoft.com/office/powerpoint/2010/main" val="3073125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dirty="0" smtClean="0"/>
          </a:p>
        </p:txBody>
      </p:sp>
      <p:sp>
        <p:nvSpPr>
          <p:cNvPr id="1157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F4D04F5-8583-4FEB-BB01-228002159878}" type="slidenum">
              <a:rPr lang="en-US" altLang="uk-UA" sz="1200" smtClean="0"/>
              <a:pPr/>
              <a:t>31</a:t>
            </a:fld>
            <a:endParaRPr lang="en-US" altLang="uk-UA" sz="1200" smtClean="0"/>
          </a:p>
        </p:txBody>
      </p:sp>
    </p:spTree>
    <p:extLst>
      <p:ext uri="{BB962C8B-B14F-4D97-AF65-F5344CB8AC3E}">
        <p14:creationId xmlns:p14="http://schemas.microsoft.com/office/powerpoint/2010/main" val="3281353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3925" y="749300"/>
            <a:ext cx="4987925" cy="37417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uk-UA" smtClean="0"/>
          </a:p>
        </p:txBody>
      </p:sp>
      <p:sp>
        <p:nvSpPr>
          <p:cNvPr id="1812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6EE9D75-BE0F-4AE3-AB1B-DB9A01DDDA52}" type="slidenum">
              <a:rPr lang="uk-UA" altLang="uk-UA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uk-UA" altLang="uk-UA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887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1392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3925" y="749300"/>
            <a:ext cx="4987925" cy="37417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F583D-C201-40BD-B951-59FC90F58F16}" type="slidenum">
              <a:rPr lang="uk-UA" smtClean="0"/>
              <a:t>39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39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0.xml"/><Relationship Id="rId1" Type="http://schemas.openxmlformats.org/officeDocument/2006/relationships/themeOverride" Target="../theme/themeOverride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hyperlink" Target="http://uiite.kpi.ua/" TargetMode="External"/><Relationship Id="rId2" Type="http://schemas.openxmlformats.org/officeDocument/2006/relationships/hyperlink" Target="http://ipo.kpi.ua/" TargetMode="External"/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hyperlink" Target="http://uiite.kpi.ua/" TargetMode="External"/><Relationship Id="rId2" Type="http://schemas.openxmlformats.org/officeDocument/2006/relationships/hyperlink" Target="http://ipo.kpi.ua/" TargetMode="External"/><Relationship Id="rId1" Type="http://schemas.openxmlformats.org/officeDocument/2006/relationships/slideMaster" Target="../slideMasters/slideMaster32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hyperlink" Target="http://uiite.kpi.ua/" TargetMode="External"/><Relationship Id="rId2" Type="http://schemas.openxmlformats.org/officeDocument/2006/relationships/hyperlink" Target="http://ipo.kpi.ua/" TargetMode="External"/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6.gif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3.xml"/><Relationship Id="rId1" Type="http://schemas.openxmlformats.org/officeDocument/2006/relationships/themeOverride" Target="../theme/themeOverride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/>
          </p:cNvSpPr>
          <p:nvPr/>
        </p:nvSpPr>
        <p:spPr bwMode="auto">
          <a:xfrm>
            <a:off x="285750" y="2803526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6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720B-41BE-4D6E-9C6A-76D161957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6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0BA3131-A463-4CB1-82A5-C102428E9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073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9ECC63F-3307-404C-B19C-0A47A390458A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185505-F78E-47E5-BD74-B0D2A6326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397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971502B-60CD-4E03-A850-EA0CEABE6071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A87D385-8DEC-45CB-B870-41E3C1885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465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3042D77-AEB1-4FBC-97CC-EFEC0AE6FDD8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E393402-1FCF-48DC-8394-BD720B398C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754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61AEC4A-E3C7-4701-9B82-7B68282E2956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3B7CC59-69AD-427A-B651-C853BC0E65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990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57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8896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344739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4C509-1B18-4D36-85B2-2B07DDB48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62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74F5F-6DAE-4BA2-A225-4B7DEBA40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263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C9351-5474-4173-90C5-E7A3B1B79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454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49427" y="1600201"/>
            <a:ext cx="35417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43538" y="1600201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3A15E-63D8-4FCC-9C0B-499963F11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9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80993-4C8C-4C8F-B4F7-CBDB5410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4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81EBB40-694E-4FB2-8EBB-BD35202AA3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81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544A-EFB5-4122-B492-DE7962E02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771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78DE3-9B6A-4227-95C3-1F2008967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18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C2F44-583A-41B0-B08D-2352270C7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864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AC9E0E-311D-471D-8E7E-242A5B1C4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40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EE0A9-D60F-47B7-B52F-3CB049EE5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686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78677" y="274639"/>
            <a:ext cx="180816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49425" y="274639"/>
            <a:ext cx="52768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0F04D-372A-49A0-A302-AF65A2C701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211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9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39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2359026" y="6043614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F57682CD-F83E-47B5-9D65-AC121DFB026B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39"/>
            <a:ext cx="5867400" cy="365125"/>
          </a:xfrm>
        </p:spPr>
        <p:txBody>
          <a:bodyPr/>
          <a:lstStyle>
            <a:lvl1pPr algn="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919A50-FF5D-489E-B76C-AED4C20B6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90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1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9E9ACDFE-5174-410F-B155-462D925EB59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A5E829A-ADDF-46E7-811E-93666C44E2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331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44329DC9-472A-4861-93F9-431BA382ABB4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F06DBB-37A0-4CE0-A372-26106B7F0C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1260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88D6F40-6C6D-48D5-A8B8-D21D10D490CF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CD00B34-28EE-4A33-B404-D6B3FDDB4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129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91967-688C-4FA2-96F1-4729E86F5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9242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95C4BB5-8812-494B-A275-6EF4674270E0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7D9C47C-FB17-400F-B809-F05DDF415E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067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B5DC1A1-043C-4E1C-A090-DFF5A87D5BA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51255452-AACC-4708-B197-013D1B68D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055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1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CA69D0F4-BCAB-4066-917F-1FA4E00F4C4F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2F51B24-B698-4B0D-8288-9B8074DD76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7158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1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2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2ACC478-4364-4BCD-9539-2BA9504E0483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447800" cy="663575"/>
          </a:xfrm>
        </p:spPr>
        <p:txBody>
          <a:bodyPr/>
          <a:lstStyle>
            <a:lvl1pPr>
              <a:defRPr sz="2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9895DE1-1FC1-47FE-AD6F-5905CB949C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4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68266CA6-0CA7-4C18-A265-954E7B9B0187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A4AC07-B09A-44CF-B001-220AA1542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1710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2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1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1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8395F20-0E45-4C14-AF58-70077C534B4E}" type="datetimeFigureOut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248400"/>
            <a:ext cx="5573713" cy="365125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4"/>
            <a:ext cx="533400" cy="24447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8B02E0B-CA29-45EB-8A46-5D815E26D7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852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15" name="Rectangle 3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uk-UA" smtClean="0"/>
              </a:p>
            </p:txBody>
          </p:sp>
          <p:grpSp>
            <p:nvGrpSpPr>
              <p:cNvPr id="16" name="Group 4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18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3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4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5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6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7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8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9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0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1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2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3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4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7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8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9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0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1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3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4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5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6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7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8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9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0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1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2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3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4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5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6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7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8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59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0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1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2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3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4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5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6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7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68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17" name="Line 56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" name="Group 76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11" name="Line 65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Line 63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Line 64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4" name="Arc 66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" name="Group 75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8" name="Line 67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Line 68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Arc 69"/>
              <p:cNvSpPr>
                <a:spLocks/>
              </p:cNvSpPr>
              <p:nvPr/>
            </p:nvSpPr>
            <p:spPr bwMode="ltGray">
              <a:xfrm rot="5400000">
                <a:off x="5097" y="3347"/>
                <a:ext cx="156" cy="157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6201" name="Rectangle 5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202" name="Rectangle 5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9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9" name="Rectangle 7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" name="Rectangle 7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" name="Rectangle 7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639A4-3910-442E-91D7-DDB47F7308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8138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E62FE-99CF-4E02-926D-3252B5C48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8671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D47A4-31B4-417C-BD9E-DBA6B0287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66119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0A40C-ED55-49B0-89A9-481723777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02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F2DC2-E92C-465A-8237-02251C63CE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10556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32372-6ACA-4CDC-9CD1-55B9BB14AC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41743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69D08-5DD5-4821-8056-B1612CCA2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074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44724-964A-4505-86A6-6920B195A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413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022F0-841B-4CB7-BF67-45BBD0E8F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7211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6EB60-995A-445E-A812-EBBEE30816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762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1A5F1-1FD5-4DE5-993D-EDEFDAF1A1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4155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087E0-3AD6-4023-B1AC-C38D4A3E7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3443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247C7-023E-4542-8B76-DE0CA25C9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4637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09600" y="304800"/>
            <a:ext cx="80010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4F9BC-3044-45DD-92D7-5AC0BA970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9757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838200" y="19050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4C34-6B33-430C-B2B0-BAF52F802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27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60FAF-080A-4D13-8690-FAE1CA992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52261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99FDEE7-8942-4E25-81AE-B8AFC15D164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00100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47834C7-04D1-4EEF-B824-8CCB4B03A0A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673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77F03B56-FD81-454E-BC83-FB90576350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45720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B9E64D4-953B-4A4C-ACE0-4CBB0BF551C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4097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14B289C-24EA-4029-A47A-192A93E1CE2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95444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1BF8050-51F7-4829-923E-7F121089C74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0316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2289CF8D-0418-4836-986E-BAEF51F1AC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549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8480126-6B92-4184-A75A-B40766A719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2863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82000C8-8F24-4151-B233-06CDEF8B43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747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AFABD-35AB-431A-BC8C-854CAA99052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894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252EE-51CF-46E0-9C4E-E20608420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7253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E43ADF-7623-48E9-AC2F-32D17C144A0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776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549074-D423-4198-A736-66FDEAAE473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21863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8745C-4738-459F-830E-2E93288F0FA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569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9BE98C-5EAF-4777-8534-42451B19DBD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4882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59ADC-C1F4-428B-A112-3418D286E8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888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41888-E94B-4F72-ABE3-6ABD3EB0C59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16493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D7E9C2-D064-4350-8E86-03054D09A74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8305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7CEB1E-F9E3-4470-B918-C0351FAD416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8308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BA8B6-0760-4A50-A724-1C55A9524C1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357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9EAC3-367E-4760-93BD-BAB257AA0B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75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4C960-0AED-41AF-ACA2-42E59FB5E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4753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24DA7-1FAF-4769-A2A1-58C1B1CE6C5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8247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B4A57-B7AE-47D5-81D7-E27249D0DC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2227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32B7A04-572E-4554-8D5A-3782E0BB858C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29D063FF-4B90-4AE1-B57F-D9DD29A6055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37569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C0D94A9-BB70-4B29-ADC5-C04A03FF65E5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CD5D043-7868-4EF5-82A6-D5CF333658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03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71167F-12DD-457A-8BA4-3AE714E4BB79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0F94430E-6772-4696-8B16-CF7E0EA6D97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61455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3509BCB-C0F6-4968-A101-32FFA0067E46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81B4E3C6-6AD3-4299-8645-9BA2E9E3B0B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6484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5238A3FF-EDF7-4DC3-B6AE-D3E7055FFEA5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C7D83C8-5E01-4D9B-AF51-9FFB408BB49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3818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DEF69568-2A00-4C93-AF81-54D62F821A04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E0992FD-0276-44E8-AF2D-364DB917051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960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FCA4726-F4C4-4624-A0F6-6BBB709CB7F4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8E78B46-193A-4472-9E18-DE430EFFE9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9896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B308ABA-8093-465D-926E-0F33FE264889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7D2E1051-56BC-4D27-BF1B-C4D75B26ED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08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FEA5F-BEC1-4473-91E9-78AF2CD5ED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3456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2AD83F5-D433-45C1-AC81-FBF718799145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EA652F07-8E98-445F-8ADE-DBC275AF83E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3079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3C5A4E3-7F51-4241-8539-F0CB0769E597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4695D810-14E0-4C24-B7B3-5B2C5654A7D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9183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6A7ED-64A9-45D3-BDC5-2C37E28342F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42585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E65AD-BB8A-4822-9534-4AA93498F55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487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F34AA8-1EDF-414B-A7F7-BE55D109224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1929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8728C-2A87-4BDB-82F4-6A474AA4758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7123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5C4D59-E870-41ED-B403-34CDAFBECBC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95091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763F70-2CD4-4F6C-8E5E-0EC6DE14498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96077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1EA9B-49CD-44DB-9DE2-0A9843DD0C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5172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C6F95B-3E05-4536-B985-2C8E2CCCB56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04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28647-FF61-4BDC-8175-D59476F52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8321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165A6C-9214-4006-BA7C-7B80E6941E3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0754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38800-FE71-489A-9338-E659763396D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56095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B261C0-C237-46E8-9548-8DB3F4A028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624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28446F-884A-406C-91E5-FC882EB4DD9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4548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09CF9-F758-4E89-84D9-B6A4980ECF0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594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BEEA2-1ADF-4E6C-8620-5EDF0DE5CB7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15418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89E98-D484-4427-A4A4-6D1AE91E9EE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2709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1F253-3516-4F5F-B4EF-BA43D82C652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5669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842CF5-2006-47DD-9D21-93D5A36473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18338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67D32-1FE6-4C63-9404-402DE7D0528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1895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2FBF-EB5B-4384-8145-6EC87C3D9D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24825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B9A1FA-52DA-4EBE-ABF1-0F265D13CB7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01175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EE568-047A-47EB-9BDB-5BFAA1AECF4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81222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8A476-4E41-49F6-9FCF-9F885F1EA4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7056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8D165-F6E2-4401-BA19-19116C510F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40788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3337C-D225-4189-A478-BB6DD593BE1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2695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64A7F-86C0-4F40-A7BA-DB65507F3B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2123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07D76-3F1E-4AB1-A593-A9A7033394F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47902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04BBD-2292-4965-9CFF-1E2F420AF2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326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8214-7F59-407D-9834-BFB68A4155C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9175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B44D-AD32-4A13-A04D-A89E182300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266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693D22F-2691-406D-8642-08B4BDA5B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343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D2F0D-DD1A-4120-B3EC-C72A0C233F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43822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A4C5-9C25-4D5C-BE07-6E5D51C8F04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6166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1DB1-92A1-4459-9940-C9086BD187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13950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CB1F-8D71-4A04-8427-68A5D9E6B4D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407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AAE3C-A679-40D3-8825-4FE07420CD6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5764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BAC5-E65D-41D4-8A1A-4B9D9F43F3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442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1B866-EEFF-4C39-A71D-94482DC7103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9045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B4B4-A206-4357-895F-739BC3DBD29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5627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2298-DB90-4CB7-A027-06A0B12795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6636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04BBD-2292-4965-9CFF-1E2F420AF2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959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8214-7F59-407D-9834-BFB68A4155C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993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A69957-46E3-4295-90AB-08CC7B25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2692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B44D-AD32-4A13-A04D-A89E182300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20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A4C5-9C25-4D5C-BE07-6E5D51C8F04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0345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1DB1-92A1-4459-9940-C9086BD187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77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CB1F-8D71-4A04-8427-68A5D9E6B4D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9493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AAE3C-A679-40D3-8825-4FE07420CD6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931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BAC5-E65D-41D4-8A1A-4B9D9F43F3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497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1B866-EEFF-4C39-A71D-94482DC7103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48351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B4B4-A206-4357-895F-739BC3DBD29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628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2298-DB90-4CB7-A027-06A0B12795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677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04BBD-2292-4965-9CFF-1E2F420AF2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757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0EE24-37E9-43C6-B120-4E3CCC729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8214-7F59-407D-9834-BFB68A4155C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00339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B44D-AD32-4A13-A04D-A89E182300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70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A4C5-9C25-4D5C-BE07-6E5D51C8F04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672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1DB1-92A1-4459-9940-C9086BD187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349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CB1F-8D71-4A04-8427-68A5D9E6B4D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0393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AAE3C-A679-40D3-8825-4FE07420CD6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75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BAC5-E65D-41D4-8A1A-4B9D9F43F3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9791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1B866-EEFF-4C39-A71D-94482DC7103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59364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B4B4-A206-4357-895F-739BC3DBD29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481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2298-DB90-4CB7-A027-06A0B12795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63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882FB-460C-4AE4-81DA-606E8669C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72881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81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8638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1777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1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128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439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470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297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930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24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11F82-044E-4D85-B8EA-579B808E6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85511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143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10492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4696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43011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2535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4022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5354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1550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5397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1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B556D-17EB-4679-AC77-C6B721622B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2788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6855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7550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6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6"/>
            <a:ext cx="7772400" cy="1431925"/>
          </a:xfrm>
        </p:spPr>
        <p:txBody>
          <a:bodyPr anchor="b" anchorCtr="1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16A54EC-8219-4098-BE5B-C86F0DD87028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6463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3C358-6567-4285-9A86-7B03CC220146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47520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DF4C9-79A9-46A6-A8C6-A6720CE9BE87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81445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1B75D7-0EEE-41BE-9750-C8E2DFE9DB12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00065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C8AE6-DC70-43A4-B384-AD5AE22B62D6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89483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53A7E-815F-4E25-96AA-499332E284CB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86225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510B7E-125F-4F54-A125-C609F525A7BD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62930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34D5D9-A36F-41A3-87D2-26BA874F6A68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0351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15276-A25F-4DA5-895B-66533DFDB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823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1F91C-4BA9-4AB7-BAC7-A983305E68F9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93487"/>
      </p:ext>
    </p:extLst>
  </p:cSld>
  <p:clrMapOvr>
    <a:masterClrMapping/>
  </p:clrMapOvr>
  <p:transition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BD8E6-2078-4F75-8268-055EC1832675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55661"/>
      </p:ext>
    </p:extLst>
  </p:cSld>
  <p:clrMapOvr>
    <a:masterClrMapping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1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1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F95EA-6CC8-4E47-A205-BDCC91E172B1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1558"/>
      </p:ext>
    </p:extLst>
  </p:cSld>
  <p:clrMapOvr>
    <a:masterClrMapping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92101"/>
            <a:ext cx="8229600" cy="5727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BDDDE-4A69-44AA-88DF-8F9C68AE76BB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49028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1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089E3-5113-49E8-A5DD-29BA9959D79A}" type="slidenum">
              <a:rPr lang="ru-RU" altLang="uk-UA">
                <a:solidFill>
                  <a:srgbClr val="FFFFFF"/>
                </a:solidFill>
              </a:rPr>
              <a:pPr/>
              <a:t>‹#›</a:t>
            </a:fld>
            <a:endParaRPr lang="ru-RU" altLang="uk-UA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45316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6514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5022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1840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9332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71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66AE-295B-444C-B20E-25D41D7480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8159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0666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22942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80814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6598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8463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8083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1668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6273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3865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025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4B39F-6846-4482-95F1-3300D3A051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45891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025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55064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092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6238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4526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5506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3195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BAC0D-9140-4E27-9C79-AD6EABACA1F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9664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44448-7C73-4032-ABE8-FC859EB1989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246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FD14F-0CAF-4608-BEAA-CDF0CD5DE3A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81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C7D29-C5D8-43A7-8CCE-E7490CF81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757313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165F-D321-4C69-A5FC-FDB9BF2087EE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91492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2FCED-6AE3-4167-B17D-BAFDD2B6763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78496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D7A0-AD96-4736-8990-54C2ACDA7FC9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79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89FC-04C1-4601-B167-AEDB1F9CFC6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1194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8BF06-22B9-42E5-BF30-B8D82F134E91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9198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E2C39-D567-4FDD-B29B-3FD86CFAAAD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6549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37634-78CE-4969-8A6B-E2B579E3C01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152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04BBD-2292-4965-9CFF-1E2F420AF25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7613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2" y="6473825"/>
            <a:ext cx="758825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A8214-7F59-407D-9834-BFB68A4155C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26078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3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6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7B44D-AD32-4A13-A04D-A89E18230062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764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0838927-7EB5-4251-8F91-C3F877C11A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6223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35607-E3BB-48C8-8147-134DA0F7AE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092915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7A4C5-9C25-4D5C-BE07-6E5D51C8F04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2472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1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49"/>
            <a:ext cx="4290556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7" y="666749"/>
            <a:ext cx="4292241" cy="639763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71DB1-92A1-4459-9940-C9086BD187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3638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3CB1F-8D71-4A04-8427-68A5D9E6B4D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6429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AAE3C-A679-40D3-8825-4FE07420CD6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67440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1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2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5BAC5-E65D-41D4-8A1A-4B9D9F43F3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7870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5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1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1B866-EEFF-4C39-A71D-94482DC7103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5737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5B4B4-A206-4357-895F-739BC3DBD29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379456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92298-DB90-4CB7-A027-06A0B127950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9390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F24D7D3-8328-4CB8-90B5-F128F45BB6B1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2FBBE30-C3E5-45B2-B486-491BB809D0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4334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A52B056-648F-4B22-9424-03F2C1EABD08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3706C3B-17B9-467C-850C-AF36185BB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66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1A462B-71B6-4D16-92AB-27129CE18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50391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419DB09-66EE-458F-A679-9EF2DFB821D0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53F43F5-7BA4-4AF5-8B68-E8F4470DC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14949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7A940208-56FC-4507-A539-DCE35BB03473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5813AE6-E19D-409C-8C81-585C45F8F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85150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EC8B49E-4349-4453-8292-16EF689089F4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3A7782CE-1825-4F9E-A325-EA56EB37D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9914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4EB022F-B0AD-43DE-898A-C0F1A6FDF72C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CBBCA1E-ED55-4216-831B-4019B15092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482866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08D84608-178F-4408-A46B-94D08079733D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AB1F9181-6CEB-4C63-A993-53B4EB243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4843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C899FF50-E201-40DC-9110-B5EDB978C55B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9D770FF-B82E-4371-A6E2-6EF7F73427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9248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B9237BE-AB8A-4B4F-9816-2434E4B886BD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982E04D-3D30-4505-935A-D44C2500F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46565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6276CCC-8276-403C-BA9A-A64F9875E629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F30AD80-B72B-43CA-A99E-143CA4389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38515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9DFA7AE-67DD-4411-B176-DADEC2AD46AC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629530A9-8CF2-4797-8308-55484C7AF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16198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77893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4AD93-21BF-4DF7-A366-7E0524133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74636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7774523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19227591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7253180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228899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99820122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1362463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78627471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8213358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4808770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ru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17345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85DE5-9C23-4C6F-9A8A-C96132B64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7438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0B41A8-AA93-4CF0-9267-6EDCE1491D5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76807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DF6A71-E001-4DE6-BB24-87CCC1903C8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6247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181F0-0089-4645-8EE7-1E3890E15E5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32590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15D7B-1331-4654-B9FD-B1594B0F6D73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9208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B4A36-070C-4223-84A3-09EFBC26BAB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81437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C76BB-CC31-4717-ADE6-1822D6E7A48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4693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6420F-C685-4D45-806B-B89BDD28732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3810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9B60-6CD4-4546-93A9-464311C90FC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1999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2BF9E-1EA7-40E5-AFF4-768CFB00431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4376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4F07F1-022D-4BF0-9F1F-9F629330E37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0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AE22AE44-66FB-47A7-A94D-4C6033DC2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08950"/>
      </p:ext>
    </p:extLst>
  </p:cSld>
  <p:clrMapOvr>
    <a:masterClrMapping/>
  </p:clrMapOvr>
  <p:transition spd="slow">
    <p:circle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ED5B9-E175-45C4-B37C-14134388319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4374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B7073-1150-4264-B8CD-EC8B7465225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4323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52D63-88AD-421B-9903-29AA1A49B2C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0593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BB810-A3D3-4449-BF46-A85D0F0744F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84408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D6E29-FBFA-40A9-9A94-4B024B6BF4AC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2619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E9788-B3BF-45FF-9642-BCECCEC6032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8719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79084-7F98-4C4B-B452-2CD9257AAE8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2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13807-A937-44A7-9833-4404A38DE22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92442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F99F7-651D-4E1A-B0A3-B2CE21AB058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5523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20D6F-006F-418E-A898-1DA8EF6F03C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58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3999691D-1450-4B68-8EA5-F81FFD572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155750"/>
      </p:ext>
    </p:extLst>
  </p:cSld>
  <p:clrMapOvr>
    <a:masterClrMapping/>
  </p:clrMapOvr>
  <p:transition spd="slow">
    <p:circl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2E3E3-F723-4AB8-A05E-15F9A7C296F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686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1F4F7-B8D3-4234-9BF7-B79D0C0F224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93739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FD17E-6C8F-44B1-9206-78DF321C97F5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53774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C17FD-A910-4A16-8BF2-BA069D43DFBD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2041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EB7B5E1-EB43-49B8-B8F3-E77EC97055C3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E0E4C69-A366-4EFF-9900-5E43BC59B209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8977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FDB26-642D-4BF7-B803-D98EE1B6C2B2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518EB-936B-4EBD-BDB0-7EDD0A34DE04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6602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90AD1A-B80F-4319-9055-F6E4FCFBA606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961261-19D1-4E47-8ECE-B8AFEA1CCA3D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8217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D7DF3-3B1E-4743-A069-C9B7A4F5B2F5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DF18B-6798-4139-A708-DDFBA16275F5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1386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930364-9BE5-48D3-9D40-5D52402CD981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C19B81-D9BC-4688-A7F9-F31035BB2673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5195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5956E-6E0A-4EE8-966C-6AC50FE94647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2235E-6073-4D97-9A3E-589FF70648F6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091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22953CC6-AD9F-4F2B-96EF-0B5334D1E1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774150"/>
      </p:ext>
    </p:extLst>
  </p:cSld>
  <p:clrMapOvr>
    <a:masterClrMapping/>
  </p:clrMapOvr>
  <p:transition spd="slow">
    <p:circle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504688-121C-43DB-8A42-E456C6E3EA22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3F2B14-1639-4FA1-A301-4D09DE3620DB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4298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7F8B754-C53A-45B3-9EB5-FE4D3673FAF2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5FE634D-3399-4012-B1C9-C4791474DA0C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66347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hangingPunct="1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  <a:cs typeface="Arial" charset="0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B8EA4B-987B-4FF8-9CA0-A428502AE55B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BCB667-456F-4851-A458-4ACC4D99B2BE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80621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0ECDB-BEBB-46CB-998F-43A91EC57371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5A933-2637-4663-AB86-7A5332DD39B1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0242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4F691-5C18-4FEB-81CB-FBF13A4817E6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A37C0-B5BB-4051-B1EB-1AFCFA793400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3935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uk-UA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+38 (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</a:t>
            </a:r>
            <a:r>
              <a:rPr lang="uk-UA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 204 81 08 	</a:t>
            </a:r>
            <a:r>
              <a:rPr lang="en-US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  <a:hlinkClick r:id="rId2"/>
              </a:rPr>
              <a:t>ipo.kpi.ua</a:t>
            </a:r>
            <a:r>
              <a:rPr lang="en-US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	 </a:t>
            </a:r>
            <a:r>
              <a:rPr lang="en-US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  <a:hlinkClick r:id="rId3"/>
              </a:rPr>
              <a:t>uiite.kpi.ua</a:t>
            </a:r>
            <a:endParaRPr lang="en-US" dirty="0" smtClean="0">
              <a:solidFill>
                <a:srgbClr val="0070C0"/>
              </a:solidFill>
              <a:cs typeface="+mn-cs"/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4000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0E98FF-D6E0-4C3C-BCFC-670B35AA89A1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637945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81386C8-C31C-4E8B-BDC8-417F22A168DA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2517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EDE6D0A-D0DD-4E70-BAB3-B04CE080DB62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uk-UA" dirty="0" smtClean="0">
                <a:solidFill>
                  <a:srgbClr val="964305"/>
                </a:solidFill>
              </a:rPr>
              <a:t>+38 (044) </a:t>
            </a:r>
            <a:r>
              <a:rPr lang="en-US" dirty="0" smtClean="0">
                <a:solidFill>
                  <a:srgbClr val="964305"/>
                </a:solidFill>
              </a:rPr>
              <a:t>204</a:t>
            </a:r>
            <a:r>
              <a:rPr lang="uk-UA" dirty="0" smtClean="0">
                <a:solidFill>
                  <a:srgbClr val="964305"/>
                </a:solidFill>
              </a:rPr>
              <a:t> 81 08   </a:t>
            </a:r>
            <a:r>
              <a:rPr lang="uk-UA" dirty="0" smtClean="0">
                <a:solidFill>
                  <a:srgbClr val="0070C0"/>
                </a:solidFill>
              </a:rPr>
              <a:t>ipo.kpi.ua   uiite.kpi.ua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72215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67644" y="0"/>
            <a:ext cx="7773181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 bwMode="invGray">
          <a:xfrm>
            <a:off x="1295636" y="0"/>
            <a:ext cx="7200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  <a:hlinkClick r:id="rId2"/>
              </a:rPr>
              <a:t>ipo.kpi.ua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	 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  <a:hlinkClick r:id="rId3"/>
              </a:rPr>
              <a:t>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pic>
        <p:nvPicPr>
          <p:cNvPr id="7" name="Рисунок 19" descr="logo.gif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5" y="1143000"/>
            <a:ext cx="987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20" descr="уііто_3x5.gif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86000"/>
            <a:ext cx="1019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F3C427-3318-4D6B-B7BA-73856BD4F404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0" y="142875"/>
            <a:ext cx="701040" cy="70104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07604" y="47119"/>
            <a:ext cx="8136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</p:txBody>
      </p:sp>
    </p:spTree>
    <p:extLst>
      <p:ext uri="{BB962C8B-B14F-4D97-AF65-F5344CB8AC3E}">
        <p14:creationId xmlns:p14="http://schemas.microsoft.com/office/powerpoint/2010/main" val="2945851225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36000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8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8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57909FD-8FD5-4A84-A2B5-C2783F3DC517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3743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758F6F1-28EB-4ED0-B404-3BDAF4477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439797"/>
      </p:ext>
    </p:extLst>
  </p:cSld>
  <p:clrMapOvr>
    <a:masterClrMapping/>
  </p:clrMapOvr>
  <p:transition spd="slow">
    <p:circle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0196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60196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243026"/>
            <a:ext cx="4023360" cy="3900486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1243026"/>
            <a:ext cx="4023360" cy="3900486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4B8C270-0BB8-4687-820B-76B7111618DA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47119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</p:txBody>
      </p:sp>
    </p:spTree>
    <p:extLst>
      <p:ext uri="{BB962C8B-B14F-4D97-AF65-F5344CB8AC3E}">
        <p14:creationId xmlns:p14="http://schemas.microsoft.com/office/powerpoint/2010/main" val="1678978780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 userDrawn="1"/>
        </p:nvSpPr>
        <p:spPr bwMode="auto">
          <a:xfrm>
            <a:off x="1439652" y="6345324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uk-UA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+38 (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</a:t>
            </a:r>
            <a:r>
              <a:rPr lang="uk-UA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)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 204 81 08 	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  <a:hlinkClick r:id="rId2"/>
              </a:rPr>
              <a:t>ipo.kpi.ua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  <a:hlinkClick r:id="rId3"/>
              </a:rPr>
              <a:t> 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576000"/>
            <a:ext cx="7498080" cy="1143000"/>
          </a:xfrm>
        </p:spPr>
        <p:txBody>
          <a:bodyPr/>
          <a:lstStyle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0A702A-2C2F-4846-B1E6-5A1D593344AC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16081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5" name="Рисунок 19" descr="logo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" y="1143000"/>
            <a:ext cx="987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0" descr="уііто_3x5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1019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9846928-21E8-4C0F-958E-9A7FAF93700C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0" y="142875"/>
            <a:ext cx="701040" cy="70104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007604" y="47119"/>
            <a:ext cx="8136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</p:txBody>
      </p:sp>
    </p:spTree>
    <p:extLst>
      <p:ext uri="{BB962C8B-B14F-4D97-AF65-F5344CB8AC3E}">
        <p14:creationId xmlns:p14="http://schemas.microsoft.com/office/powerpoint/2010/main" val="57162311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5697"/>
            <a:ext cx="3810000" cy="1141258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5883"/>
            <a:ext cx="3810000" cy="686002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222519"/>
            <a:ext cx="8153400" cy="39211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8F7E85-C8EC-49EA-9D30-83B156CE6C5B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267200" y="47119"/>
            <a:ext cx="48768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/>
            </a:r>
            <a:b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</a:b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  <a:p>
            <a:pPr algn="ctr" eaLnBrk="1" hangingPunct="1"/>
            <a: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  <a:t>Навчально-методичний комплекс </a:t>
            </a:r>
            <a:b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</a:br>
            <a: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  <a:t>«Інститут післядипломної освіти»</a:t>
            </a:r>
            <a:endParaRPr lang="uk-UA" sz="1700" dirty="0">
              <a:solidFill>
                <a:srgbClr val="C32D2E">
                  <a:lumMod val="50000"/>
                </a:srgbClr>
              </a:solidFill>
              <a:latin typeface="Corbe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26874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eaLnBrk="1" fontAlgn="auto" hangingPunct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rgbClr val="3891A7"/>
              </a:buClr>
              <a:buSzPct val="80000"/>
              <a:buFont typeface="Wingdings 2"/>
              <a:buNone/>
              <a:defRPr/>
            </a:pPr>
            <a:endParaRPr lang="en-US" sz="3200">
              <a:solidFill>
                <a:prstClr val="black"/>
              </a:solidFill>
              <a:latin typeface="Gill Sans MT"/>
              <a:cs typeface="+mn-cs"/>
            </a:endParaRPr>
          </a:p>
        </p:txBody>
      </p:sp>
      <p:sp>
        <p:nvSpPr>
          <p:cNvPr id="6" name="Блок-схема: процесс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Блок-схема: процесс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9E3E289-5B97-48AD-929A-E0DC0DD04B20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47119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  <a:p>
            <a:pPr algn="ctr" eaLnBrk="1" hangingPunct="1"/>
            <a: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  <a:t>Навчально-методичний комплекс «Інститут післядипломної освіти»</a:t>
            </a:r>
            <a:endParaRPr lang="uk-UA" sz="1700" dirty="0">
              <a:solidFill>
                <a:srgbClr val="C32D2E">
                  <a:lumMod val="50000"/>
                </a:srgbClr>
              </a:solidFill>
              <a:latin typeface="Corbe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75314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C34148-1264-4AA8-9F56-2C83702FB4AA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07604" y="47119"/>
            <a:ext cx="81363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  <a:p>
            <a:pPr algn="ctr" eaLnBrk="1" hangingPunct="1"/>
            <a: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  <a:t>Навчально-методичний комплекс «Інститут післядипломної освіти»</a:t>
            </a:r>
            <a:endParaRPr lang="uk-UA" sz="1700" dirty="0">
              <a:solidFill>
                <a:srgbClr val="C32D2E">
                  <a:lumMod val="50000"/>
                </a:srgbClr>
              </a:solidFill>
              <a:latin typeface="Corbe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9231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1400">
                <a:solidFill>
                  <a:schemeClr val="accent5"/>
                </a:solidFill>
                <a:latin typeface="Calibri" pitchFamily="34" charset="0"/>
              </a:defRPr>
            </a:lvl1pPr>
          </a:lstStyle>
          <a:p>
            <a:pPr algn="ctr" eaLnBrk="1" hangingPunct="1">
              <a:defRPr/>
            </a:pPr>
            <a:r>
              <a:rPr lang="en-US" dirty="0" smtClean="0">
                <a:solidFill>
                  <a:srgbClr val="964305"/>
                </a:solidFill>
                <a:ea typeface="Times New Roman" pitchFamily="18" charset="0"/>
                <a:cs typeface="Times New Roman" pitchFamily="18" charset="0"/>
              </a:rPr>
              <a:t>044 204 81 08 	www.ipo.kpi.ua	 www.uiite.kpi.ua</a:t>
            </a:r>
            <a:endParaRPr lang="en-US" dirty="0" smtClean="0">
              <a:solidFill>
                <a:srgbClr val="964305"/>
              </a:solidFill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691116"/>
            <a:ext cx="1828800" cy="5435048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691117"/>
            <a:ext cx="5562600" cy="5435048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6D6195-459A-4D34-95FD-368BF85A213C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07604" y="47119"/>
            <a:ext cx="813639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  <a:p>
            <a:pPr algn="ctr" eaLnBrk="1" hangingPunct="1"/>
            <a:r>
              <a:rPr lang="uk-UA" sz="1600" dirty="0" smtClean="0">
                <a:solidFill>
                  <a:srgbClr val="C32D2E">
                    <a:lumMod val="50000"/>
                  </a:srgbClr>
                </a:solidFill>
                <a:latin typeface="Corbel"/>
                <a:cs typeface="+mn-cs"/>
              </a:rPr>
              <a:t>Навчально-методичний комплекс «Інститут післядипломної освіти»</a:t>
            </a:r>
            <a:endParaRPr lang="uk-UA" sz="1700" dirty="0">
              <a:solidFill>
                <a:srgbClr val="C32D2E">
                  <a:lumMod val="50000"/>
                </a:srgbClr>
              </a:solidFill>
              <a:latin typeface="Corbe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546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DE6D0A-D0DD-4E70-BAB3-B04CE080DB62}" type="slidenum">
              <a:rPr lang="uk-UA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uk-UA" smtClean="0">
                <a:solidFill>
                  <a:srgbClr val="964305"/>
                </a:solidFill>
              </a:rPr>
              <a:t>+38 (044) </a:t>
            </a:r>
            <a:r>
              <a:rPr lang="en-US" smtClean="0">
                <a:solidFill>
                  <a:srgbClr val="964305"/>
                </a:solidFill>
              </a:rPr>
              <a:t>204</a:t>
            </a:r>
            <a:r>
              <a:rPr lang="uk-UA" smtClean="0">
                <a:solidFill>
                  <a:srgbClr val="964305"/>
                </a:solidFill>
              </a:rPr>
              <a:t> 81 08   ipo.kpi.ua   uiite.kpi.ua</a:t>
            </a:r>
            <a:endParaRPr lang="en-US" dirty="0">
              <a:solidFill>
                <a:srgbClr val="9643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3155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19C42-6DBF-4820-883B-56CF1025B0F5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98212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E27245-0711-4FA9-BF10-4DB2F519DDE5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078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E6B91384-6193-4F70-A133-D322AF57C9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46046"/>
      </p:ext>
    </p:extLst>
  </p:cSld>
  <p:clrMapOvr>
    <a:masterClrMapping/>
  </p:clrMapOvr>
  <p:transition spd="slow">
    <p:circle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EEB63-B9BB-4E6A-8DE1-5B85EDEA068E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70209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4B078-1EB2-4AE2-A7CB-E52105BD77BB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406021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47C9E9-19F8-4AF2-9469-9B139DED4DB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42088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20134-9D0E-48D7-B3D6-D85428E43107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7313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27B93-0CA3-4EF0-8B1C-272DC8168287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7160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E919B8-70F3-4D86-9560-B37741F8BF46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911003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79184-5A22-4CE7-B92D-072143BF50B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4854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CAD2B-5CA2-4E0C-9458-5D985B8B7FB5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01840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1DD87-1D39-4933-BACE-09C5B957C7D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6591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FAC3B-0A78-42CC-8291-68A5B99FC7AA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6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554C9BE-F398-4226-959C-50B6AEEDDB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006773"/>
      </p:ext>
    </p:extLst>
  </p:cSld>
  <p:clrMapOvr>
    <a:masterClrMapping/>
  </p:clrMapOvr>
  <p:transition spd="slow">
    <p:circle/>
  </p:transition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889EDA-C419-4EC2-ADA2-CA1EF099DD7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4186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D328EB-5365-46BA-B6C8-1D9979FA833B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94883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34BB1-75E8-4067-9E70-A90A0F3971D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09116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A2715-6CF5-4B50-BCE2-4F4FBCCEEA7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759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09AB0-2D15-4FFC-B3EA-2DEAA01EA25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487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8F9E9-2ABC-43D4-A102-43F73EDFEA2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1247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F6269-9439-4BA8-A69B-88269CCAB3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343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AED04-0076-4687-B01C-8A804C33908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6693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519A8-7629-4DF3-AC49-F90EA553CA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81717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87ECF-6682-4B56-9B01-49F73F2EE8AF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57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7BCE36D-99A2-4F8C-9472-E015B06C57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6258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CEF2E41-C057-4DB6-83CE-17E302FF5E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91173"/>
      </p:ext>
    </p:extLst>
  </p:cSld>
  <p:clrMapOvr>
    <a:masterClrMapping/>
  </p:clrMapOvr>
  <p:transition spd="slow">
    <p:circle/>
  </p:transition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E7C3F-5C05-4A72-86D0-A991A16C598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36386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988EF-FAF9-43B7-8D83-2DC0BF25F2B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41050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88DCA-55E5-45CD-A416-38D08B1C3A8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7420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34BB1-75E8-4067-9E70-A90A0F3971D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54501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A2715-6CF5-4B50-BCE2-4F4FBCCEEA7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15405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09AB0-2D15-4FFC-B3EA-2DEAA01EA258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10773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8F9E9-2ABC-43D4-A102-43F73EDFEA2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55118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F6269-9439-4BA8-A69B-88269CCAB3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61901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AED04-0076-4687-B01C-8A804C33908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82202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519A8-7629-4DF3-AC49-F90EA553CA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0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4F8A5863-9CFF-4C50-9BC9-2DFB52DDA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196914"/>
      </p:ext>
    </p:extLst>
  </p:cSld>
  <p:clrMapOvr>
    <a:masterClrMapping/>
  </p:clrMapOvr>
  <p:transition spd="slow">
    <p:circle/>
  </p:transition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687ECF-6682-4B56-9B01-49F73F2EE8AF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2011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E7C3F-5C05-4A72-86D0-A991A16C598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5788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988EF-FAF9-43B7-8D83-2DC0BF25F2B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3261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88DCA-55E5-45CD-A416-38D08B1C3A8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7024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/>
          </p:cNvSpPr>
          <p:nvPr/>
        </p:nvSpPr>
        <p:spPr bwMode="auto">
          <a:xfrm>
            <a:off x="285750" y="2803526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6 h 1912"/>
              <a:gd name="T4" fmla="*/ 0 w 1588"/>
              <a:gd name="T5" fmla="*/ 2147483646 h 1912"/>
              <a:gd name="T6" fmla="*/ 0 w 1588"/>
              <a:gd name="T7" fmla="*/ 2147483646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6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6720B-41BE-4D6E-9C6A-76D1619577D0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24.02.2012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8136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4829175"/>
            <a:ext cx="7772400" cy="1470025"/>
          </a:xfrm>
        </p:spPr>
        <p:txBody>
          <a:bodyPr/>
          <a:lstStyle>
            <a:lvl1pPr>
              <a:lnSpc>
                <a:spcPct val="105000"/>
              </a:lnSpc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Presentation Title</a:t>
            </a:r>
            <a:br>
              <a:rPr lang="en-US" altLang="ru-RU" noProof="0" smtClean="0"/>
            </a:br>
            <a:r>
              <a:rPr lang="en-US" altLang="ru-RU" noProof="0" smtClean="0"/>
              <a:t>For Audience Name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248400"/>
            <a:ext cx="6248400" cy="609600"/>
          </a:xfrm>
        </p:spPr>
        <p:txBody>
          <a:bodyPr anchor="ctr"/>
          <a:lstStyle>
            <a:lvl1pPr marL="0" indent="0">
              <a:buFont typeface="Webdings" pitchFamily="18" charset="2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ru-RU" noProof="0" smtClean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1483529557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605CA-2FA3-4CF9-B435-31E16CE4EF90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34600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F529E-46EB-4441-A64E-FD64EFC0175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51214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8600" y="917575"/>
            <a:ext cx="42291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917575"/>
            <a:ext cx="42291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6446-EDBF-4273-BD65-6090E0640DB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59219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872E8-EB01-43E3-B2C7-2535BD19AE2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1824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971C2B43-CB40-417D-8F6F-9F33E5288D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01124"/>
      </p:ext>
    </p:extLst>
  </p:cSld>
  <p:clrMapOvr>
    <a:masterClrMapping/>
  </p:clrMapOvr>
  <p:transition spd="slow">
    <p:circle/>
  </p:transition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DA4E7-47D2-401C-A690-3B06F08CA045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263941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A8725-957B-417E-BDE2-672765B308E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29072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0459E-568B-4C72-B26F-9EAA35B66CC2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3265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B0F74-09C8-425B-87B5-95C5CF5A6CB4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526568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F2A17-07F8-4C52-819D-C0F8A679F62A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75903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6550" y="233363"/>
            <a:ext cx="2152650" cy="55578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233363"/>
            <a:ext cx="6305550" cy="5557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DF9ED-02F7-4270-912E-A07B84B94AD3}" type="slidenum">
              <a:rPr lang="en-US" alt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34531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E86AB-12FB-4AB8-ADC4-C38AFC0ED1E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79342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CA690-7C9D-4007-810E-E9C72F473B4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10232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D83FA-3DC9-4E30-A195-B8E656449D4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7082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7AA30-A90D-4B6F-BCFA-CE70362F6A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453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05B38CB0-F80E-422B-BEDF-6D600EBB8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88501"/>
      </p:ext>
    </p:extLst>
  </p:cSld>
  <p:clrMapOvr>
    <a:masterClrMapping/>
  </p:clrMapOvr>
  <p:transition spd="slow">
    <p:circle/>
  </p:transition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5BB96-BCDD-4CDE-A0BD-3F8ABAF9BD6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4319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62ABF-1CF4-462D-A10D-27C4F76C7D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41234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8B8C-AC2C-4AE2-A1C3-24D3969266A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67503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0B550-4BEA-4860-952F-5A42D6DEF1C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46922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999D2-ABAD-4E2D-933F-1855E6E18B46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10983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1BEFE-65BD-4460-8B21-0D61F58E167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4812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B188B-D1CB-4B4D-8D2A-D77D435AE42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7737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DF78E-76B0-4CBD-9758-4EC718C0A3F0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8969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9CE18-FA0B-46A6-8EB3-37863C7A94B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376809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BA65FE-64B1-42C7-950E-E0DEA444917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426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0"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b="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D73E8442-B544-490F-8B03-3613DF569C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397619"/>
      </p:ext>
    </p:extLst>
  </p:cSld>
  <p:clrMapOvr>
    <a:masterClrMapping/>
  </p:clrMapOvr>
  <p:transition spd="slow">
    <p:circle/>
  </p:transition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F4CAD6-BE3D-406F-A5DC-F2F9B7B1E414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3377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A18D1-1B07-49CE-8C97-613F8C89812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9355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ABB21-0A01-43CE-8760-3F7239B93D51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51922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0B61A-EA5F-4B0E-AE11-43304279CADC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33677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81A71-D4C8-4877-987C-843EC5401058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0291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480415-B73A-47E7-8D2C-6B1E5D8FE7FC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6567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69C849-1012-4757-9F0B-BA02FF062C8D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2253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64A40B-0C0F-44A7-8561-B28CC5596EE2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41767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695A50-E552-4140-980B-C541992E781B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1294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82A498-06F6-46D1-AEED-20F19811A773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732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0D1D675-3213-4291-B041-0B4C6498D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46486"/>
      </p:ext>
    </p:extLst>
  </p:cSld>
  <p:clrMapOvr>
    <a:masterClrMapping/>
  </p:clrMapOvr>
  <p:transition>
    <p:wheel spokes="8"/>
  </p:transition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87C63E-D7A3-4BCE-87F5-F221F3264EDA}" type="slidenum">
              <a:rPr lang="uk-UA" altLang="uk-UA">
                <a:solidFill>
                  <a:srgbClr val="000000"/>
                </a:solidFill>
              </a:rPr>
              <a:pPr/>
              <a:t>‹#›</a:t>
            </a:fld>
            <a:endParaRPr lang="uk-UA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55550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385A1-8557-4E9A-AA4C-35B0CA5E9D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2E579-E0F3-41B3-B285-1114A86CA2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270785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65E1B-0B28-48C9-B146-200EAF92A9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B5C22-EC40-47C3-9343-17CF446EF9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331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E2D8-0B6C-4FC0-92BE-AA5A43EB6FA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F2F45-03E1-4490-940E-C4EE2C562A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9328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030EC-D0C3-491D-BF32-12D228C243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E4BE5-CDEF-45E5-B6C2-78EC35A953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10227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96E42-19AA-4140-9CD3-B97695B7CE7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99754-A9D9-4E80-936D-B242EBEBCA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5714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9959B-40BE-460A-A305-A45282D6EEC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C7256-EC0E-4119-B872-F48BC4E75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48677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6CF30-2912-4F8B-91BD-78CD334E5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9D40B-C2CD-4985-9F40-425812C674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04678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862EF-E76D-4AA7-8F14-2A4D9ADE5B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F8252-F0F4-47EC-9DB2-121DD43ADA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14201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8DB47-E88E-4ADF-8AEE-B5DC0EEA6D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D7BC3-1ADC-4473-BE10-12672F8EC83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887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9F2B79D-F0E8-4ED2-82D5-57C016EB0C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31013"/>
      </p:ext>
    </p:extLst>
  </p:cSld>
  <p:clrMapOvr>
    <a:masterClrMapping/>
  </p:clrMapOvr>
  <p:transition>
    <p:wheel spokes="8"/>
  </p:transition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88C34-FB26-4E42-8811-DA1E5549518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C47B-2F00-4A9E-99B4-EC65D48726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3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BC96B-3B10-47C7-9CDF-C7778F861DC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1A2B-032B-4D9E-A6A3-1A0418EA232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53901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CA01AC-8F24-4DB9-B41F-145DF8772F7D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9870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4CC54-3E5E-469A-A5C8-E5ED5C78EA06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84759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25DF5-0FBC-42BD-9D54-B7F6DDA6FB2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1708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C5B96-71D9-41E4-AC16-5588D19C7DD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51273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A6C565-C3CC-4E8C-AF8C-DFBABFE17C33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5674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28235-9701-4A45-9887-C68C1CA841E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497591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059B2-3410-4E30-B517-72639C1487E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45712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D8D26-2D35-4D25-91BA-A806E866CF9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10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FCC121C-69BF-4263-B44E-C2D988318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975483"/>
      </p:ext>
    </p:extLst>
  </p:cSld>
  <p:clrMapOvr>
    <a:masterClrMapping/>
  </p:clrMapOvr>
  <p:transition>
    <p:wheel spokes="8"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ED73AC-A289-4578-9045-04ECBB6ED72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13032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C3F61B-67C9-480E-AB5E-F9895A5D063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26612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A2590-0750-41FB-BF57-3FAC34553F7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9609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65749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851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9189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0209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7052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5265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367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CF6FD05-ACFE-4C87-AF38-F282CFA9A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579134"/>
      </p:ext>
    </p:extLst>
  </p:cSld>
  <p:clrMapOvr>
    <a:masterClrMapping/>
  </p:clrMapOvr>
  <p:transition>
    <p:wheel spokes="8"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68851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66641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20343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8971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8651-DAC8-4A02-9B2C-2CB06C0B9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154-B546-4BDF-BD3F-FEC0020A48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74186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547F2-505B-4AA6-958D-72F08829D0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583BE-6975-43E8-8552-A05CDAEDC1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64362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E796-2F2A-4636-83EA-FAA02B3A99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3B64-57D6-42AE-8067-A64E70B4A1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8962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4F1C-96F2-4BB7-BE8C-815823226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F92D-DACD-4422-9EF7-24CD1CECD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3338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30CF-1E4E-47F4-B23C-31748AA3DD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4B45-1AAB-49BD-B234-CE54E2660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9953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9A3C-28B3-41AA-BB00-1CBF1523B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E38F-B4BE-4B70-9CC8-B10136A567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543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E01F680-EB18-4484-B93D-3E922762F5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44014"/>
      </p:ext>
    </p:extLst>
  </p:cSld>
  <p:clrMapOvr>
    <a:masterClrMapping/>
  </p:clrMapOvr>
  <p:transition>
    <p:wheel spokes="8"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DB50A-C6EF-4659-942C-C7EB807A5A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ECE6-5CB0-492A-A35A-E9754F4D55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80850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0650-FD1C-4D70-A876-E41E2CB9B2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7B62-D66D-4D08-9401-7CF66D5D4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21076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16DA0-FBD6-4D6A-8143-F0A235EFD4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DB2F0-19F1-404E-BF1A-446DE70D6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82508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CF28D-6D8E-4FF4-822D-317F3B9421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653AF-6B20-45F8-8E37-F5EC32DE49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8641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30F7-90E8-4CCB-944B-CC2BCB7A3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463B-CD7B-4B0A-B17F-B64B28FE51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718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6E723-5FB9-4D15-AB3B-A6D156912F4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4308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61095-4205-46E5-B5AE-FDEEE7C98180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2742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52EDE-A9E5-4B87-8B84-20E3ECC3F7D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80800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E8F5B-DD77-4F52-A701-B979CE4E172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77267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10C3A-F0BF-463E-AC62-035CAD3DBB7F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98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5E0D05E-5E91-4F6E-AC7C-5DE597126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3943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BDACF6B-A47B-4F00-AD05-BD27930211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104599"/>
      </p:ext>
    </p:extLst>
  </p:cSld>
  <p:clrMapOvr>
    <a:masterClrMapping/>
  </p:clrMapOvr>
  <p:transition>
    <p:wheel spokes="8"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493F2-E629-433A-B583-84AF7785ECE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55630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EC0C9-A7DA-48D8-B59B-9408F465C72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99174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5BF0A-1A6E-4FB6-A271-7D71B44FF4E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868424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F477A5-CA90-45FE-92D1-9D3D2E16D5B4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54004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8724E-AAC0-4C2B-B892-3BAAE0F58A4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187187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78CA7-6F14-4FFF-9FF6-45E278FDF7D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92196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743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20287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56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0628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4952D76-4501-4026-87CE-96B861B5ED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004836"/>
      </p:ext>
    </p:extLst>
  </p:cSld>
  <p:clrMapOvr>
    <a:masterClrMapping/>
  </p:clrMapOvr>
  <p:transition>
    <p:wheel spokes="8"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3254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8603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05998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6409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86105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601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284388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C8651-DAC8-4A02-9B2C-2CB06C0B9F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154-B546-4BDF-BD3F-FEC0020A48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13232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547F2-505B-4AA6-958D-72F08829D0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583BE-6975-43E8-8552-A05CDAEDC1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25960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BE796-2F2A-4636-83EA-FAA02B3A99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43B64-57D6-42AE-8067-A64E70B4A1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596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86F5680-FFBF-41E9-9630-EE35630AA2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978117"/>
      </p:ext>
    </p:extLst>
  </p:cSld>
  <p:clrMapOvr>
    <a:masterClrMapping/>
  </p:clrMapOvr>
  <p:transition>
    <p:wheel spokes="8"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14F1C-96F2-4BB7-BE8C-8158232267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9F92D-DACD-4422-9EF7-24CD1CECD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93863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830CF-1E4E-47F4-B23C-31748AA3DD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4B45-1AAB-49BD-B234-CE54E26603D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36404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E9A3C-28B3-41AA-BB00-1CBF1523B6D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9E38F-B4BE-4B70-9CC8-B10136A567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958536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ADB50A-C6EF-4659-942C-C7EB807A5A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EECE6-5CB0-492A-A35A-E9754F4D55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19731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40650-FD1C-4D70-A876-E41E2CB9B2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D7B62-D66D-4D08-9401-7CF66D5D4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321564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16DA0-FBD6-4D6A-8143-F0A235EFD4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DB2F0-19F1-404E-BF1A-446DE70D67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74550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CF28D-6D8E-4FF4-822D-317F3B9421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653AF-6B20-45F8-8E37-F5EC32DE49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11303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230F7-90E8-4CCB-944B-CC2BCB7A30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463B-CD7B-4B0A-B17F-B64B28FE51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1421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4160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63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B50B495-2608-406D-8FE9-C7185614AB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79987"/>
      </p:ext>
    </p:extLst>
  </p:cSld>
  <p:clrMapOvr>
    <a:masterClrMapping/>
  </p:clrMapOvr>
  <p:transition>
    <p:wheel spokes="8"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37153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13707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4870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1237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3019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7066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736202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99901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39026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E3D31-C35D-4736-9DF8-1263D4D11F9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130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44A5116-A2B1-4A6E-908B-3C77BAB977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108437"/>
      </p:ext>
    </p:extLst>
  </p:cSld>
  <p:clrMapOvr>
    <a:masterClrMapping/>
  </p:clrMapOvr>
  <p:transition>
    <p:wheel spokes="8"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00097-260D-458C-8318-AF8F43F5491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41181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823C-C592-4E00-9207-44EBCAE4619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61125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85FD1-0B1B-4867-8785-6CB5EB09A9D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62554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C8C5D-E24A-4097-A606-9DDA8CF66D5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21882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671C1-F787-42B8-8EF8-26BC8050CD5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78493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1256A-18F0-4C9B-AD26-BBE2EE08B8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0060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67E7B-2179-430F-811F-EBB08F8931D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4742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8C556-9D95-44C9-BFDE-5611D97B5BE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44779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07761-0CEA-43E9-824B-3FFFA5A1DC1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7100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B57A5-0376-4AEB-8E87-93683358E7A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548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4544C4D-C8D2-447B-9BC0-DB4CFE8F51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50391"/>
      </p:ext>
    </p:extLst>
  </p:cSld>
  <p:clrMapOvr>
    <a:masterClrMapping/>
  </p:clrMapOvr>
  <p:transition>
    <p:wheel spokes="8"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E3D31-C35D-4736-9DF8-1263D4D11F9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38239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00097-260D-458C-8318-AF8F43F5491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8466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823C-C592-4E00-9207-44EBCAE4619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153859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85FD1-0B1B-4867-8785-6CB5EB09A9D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554533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C8C5D-E24A-4097-A606-9DDA8CF66D5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139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671C1-F787-42B8-8EF8-26BC8050CD5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893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1256A-18F0-4C9B-AD26-BBE2EE08B8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91292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67E7B-2179-430F-811F-EBB08F8931D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39952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8C556-9D95-44C9-BFDE-5611D97B5BE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70467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07761-0CEA-43E9-824B-3FFFA5A1DC1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5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5D741-91C7-4568-BB77-FC55F49583D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069492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B57A5-0376-4AEB-8E87-93683358E7A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9282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E3D31-C35D-4736-9DF8-1263D4D11F9A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12107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00097-260D-458C-8318-AF8F43F5491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43811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A823C-C592-4E00-9207-44EBCAE46199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78297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285FD1-0B1B-4867-8785-6CB5EB09A9D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5042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C8C5D-E24A-4097-A606-9DDA8CF66D55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80837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671C1-F787-42B8-8EF8-26BC8050CD5B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425562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51256A-18F0-4C9B-AD26-BBE2EE08B8A7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673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67E7B-2179-430F-811F-EBB08F8931DC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784487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8C556-9D95-44C9-BFDE-5611D97B5BE1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905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3175" y="-26986"/>
            <a:ext cx="95250" cy="38163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7"/>
          <p:cNvSpPr/>
          <p:nvPr/>
        </p:nvSpPr>
        <p:spPr>
          <a:xfrm>
            <a:off x="2" y="3789364"/>
            <a:ext cx="98425" cy="3068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1B3B0-2B98-4913-9335-009F59C4C49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0585579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07761-0CEA-43E9-824B-3FFFA5A1DC1E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86678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4B57A5-0376-4AEB-8E87-93683358E7A2}" type="slidenum">
              <a:rPr lang="ru-RU" altLang="uk-UA">
                <a:solidFill>
                  <a:srgbClr val="000000"/>
                </a:solidFill>
              </a:rPr>
              <a:pPr/>
              <a:t>‹#›</a:t>
            </a:fld>
            <a:endParaRPr lang="ru-RU" altLang="uk-U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807337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9FE2-8BC5-4B29-9627-39D18A09CD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543266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3DF8F-FD64-41E4-A948-B1D08919D6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999481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6C6A8-4AF5-49F2-ADBE-A9416C15E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114996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29F3-2DFE-4679-AE11-6F5A98262E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7392842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3345A-0CD9-41C6-9916-74B87EC7DE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117626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7638-1EFD-40CF-A5CC-103796D5CC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4197585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1A25B-2989-4E48-83B8-377F738D22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082324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B6963-64F1-4B57-B79C-4F3AFB8305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0133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12"/>
          <p:cNvSpPr/>
          <p:nvPr/>
        </p:nvSpPr>
        <p:spPr>
          <a:xfrm>
            <a:off x="9043990" y="-26986"/>
            <a:ext cx="96837" cy="38163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13"/>
          <p:cNvSpPr/>
          <p:nvPr/>
        </p:nvSpPr>
        <p:spPr>
          <a:xfrm>
            <a:off x="9040813" y="3789364"/>
            <a:ext cx="100012" cy="3068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FABE1-AF73-4AC0-9214-C59BAF65F0A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686687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38581-909C-49FD-90E9-E02B2FF862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751530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43660-957E-4A28-B9AC-D5BF8DED23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209296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EC6B-6902-4D2C-A524-1ED7743627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5720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BD09-1497-4634-AE5E-456E7C1033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934518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BE71-870A-4B4A-A66F-CA60D06081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665656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7D87-8130-4D11-B1F4-477382346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746906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CA9FE2-8BC5-4B29-9627-39D18A09CD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688721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3DF8F-FD64-41E4-A948-B1D08919D6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4816146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6C6A8-4AF5-49F2-ADBE-A9416C15E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5885963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29F3-2DFE-4679-AE11-6F5A98262E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867299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3175" y="-26986"/>
            <a:ext cx="9140825" cy="381635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7"/>
          <p:cNvSpPr/>
          <p:nvPr/>
        </p:nvSpPr>
        <p:spPr>
          <a:xfrm>
            <a:off x="0" y="3789364"/>
            <a:ext cx="9144000" cy="30686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59A22-7B2D-46C7-9F10-0A47A320EE2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092133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3345A-0CD9-41C6-9916-74B87EC7DE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1865118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F7638-1EFD-40CF-A5CC-103796D5CC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5871088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1A25B-2989-4E48-83B8-377F738D22E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8068865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B6963-64F1-4B57-B79C-4F3AFB8305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3215579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38581-909C-49FD-90E9-E02B2FF862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837358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43660-957E-4A28-B9AC-D5BF8DED230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5885383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EC6B-6902-4D2C-A524-1ED7743627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79882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BD09-1497-4634-AE5E-456E7C1033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811691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ABE71-870A-4B4A-A66F-CA60D06081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656983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uk-UA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7D87-8130-4D11-B1F4-4773823466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2275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9C80433-908E-45A0-B6B9-D6023B9D1E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38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3175" y="3716338"/>
            <a:ext cx="9140825" cy="3141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19B4416-F955-4EFF-AAD8-F9986502A9E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370580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94E3F-55C3-42D8-9A0F-7615AA0972EF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0900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03AC7-571A-4A4F-BC54-C52801B1D190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44885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white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17ED-DE38-4C11-A30C-2DE793D9B37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56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9B45A-F7CF-4D68-9607-059656BEB47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33672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05298-F310-4C27-85AC-B53914EF9E2B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3158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D6F5D-2E8C-4A62-9F1E-7819846AA72A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202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6D0F5-3DB7-4A9A-932E-0005F69F9346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41395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F1796-B52C-4806-8B93-ECC3E8C63D1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0121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34675-82EF-4111-9F15-F2E8134BBB68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769231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3E372-39DE-4760-9990-B51E9791D7B4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97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Титульни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2450703"/>
          </a:xfrm>
        </p:spPr>
        <p:txBody>
          <a:bodyPr>
            <a:normAutofit/>
          </a:bodyPr>
          <a:lstStyle>
            <a:lvl1pPr algn="ctr">
              <a:defRPr sz="6600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776864" cy="913656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9FD3907-29DA-4744-A037-81C573C9252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53664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814EA-8BBA-4216-84CB-54804826E02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6408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3175" y="-26987"/>
            <a:ext cx="95250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8"/>
          <p:cNvSpPr/>
          <p:nvPr/>
        </p:nvSpPr>
        <p:spPr>
          <a:xfrm>
            <a:off x="0" y="1268413"/>
            <a:ext cx="96838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04BFF-6552-4FA7-9899-04BB02C8BBA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44956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9043990" y="-26987"/>
            <a:ext cx="96837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8"/>
          <p:cNvSpPr/>
          <p:nvPr/>
        </p:nvSpPr>
        <p:spPr>
          <a:xfrm>
            <a:off x="9040815" y="1268413"/>
            <a:ext cx="96837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55B73-CB5C-4B6F-A3CF-34E2C1A500F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20447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3175" y="-26987"/>
            <a:ext cx="9140825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C2E93-6CFF-49DF-8C60-808BDB24226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84968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59DB3-0B70-4D33-9B44-5CF27E0D2CF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33365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0" y="4437065"/>
            <a:ext cx="95250" cy="24209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7"/>
          <p:cNvSpPr/>
          <p:nvPr/>
        </p:nvSpPr>
        <p:spPr>
          <a:xfrm>
            <a:off x="-15874" y="2"/>
            <a:ext cx="111125" cy="4437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37AFA-630C-4F51-A5E7-0F6AD6697C0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3622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8"/>
          <p:cNvSpPr/>
          <p:nvPr/>
        </p:nvSpPr>
        <p:spPr>
          <a:xfrm>
            <a:off x="9067800" y="4437065"/>
            <a:ext cx="96838" cy="24209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9"/>
          <p:cNvSpPr/>
          <p:nvPr/>
        </p:nvSpPr>
        <p:spPr>
          <a:xfrm>
            <a:off x="9051927" y="2"/>
            <a:ext cx="112713" cy="4437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D694C-155E-491A-A178-F2717322725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24887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7"/>
          <p:cNvSpPr/>
          <p:nvPr/>
        </p:nvSpPr>
        <p:spPr>
          <a:xfrm>
            <a:off x="-15875" y="2"/>
            <a:ext cx="9159875" cy="44370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5" name="Прямокутник 6"/>
          <p:cNvSpPr/>
          <p:nvPr/>
        </p:nvSpPr>
        <p:spPr>
          <a:xfrm>
            <a:off x="0" y="4437065"/>
            <a:ext cx="9144000" cy="24209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D941235-C061-449D-808D-900720E898E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84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2C36700-8F6C-4858-B641-C78F92B48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989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6"/>
          <p:cNvSpPr/>
          <p:nvPr/>
        </p:nvSpPr>
        <p:spPr>
          <a:xfrm>
            <a:off x="0" y="4437065"/>
            <a:ext cx="9144000" cy="242093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296E3BC-CB5A-43C2-A5E5-47195C4578D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86822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C9392-6E79-4A41-95AB-B275833AB8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3308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7"/>
          <p:cNvSpPr/>
          <p:nvPr/>
        </p:nvSpPr>
        <p:spPr>
          <a:xfrm>
            <a:off x="3175" y="-26987"/>
            <a:ext cx="95250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6" name="Прямокутник 8"/>
          <p:cNvSpPr/>
          <p:nvPr/>
        </p:nvSpPr>
        <p:spPr>
          <a:xfrm>
            <a:off x="0" y="1268413"/>
            <a:ext cx="96838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8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67A3-CCFD-4DA7-AF62-A11FAF3F424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78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9"/>
          <p:cNvSpPr/>
          <p:nvPr/>
        </p:nvSpPr>
        <p:spPr>
          <a:xfrm>
            <a:off x="9043990" y="-26987"/>
            <a:ext cx="96837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6" name="Прямокутник 10"/>
          <p:cNvSpPr/>
          <p:nvPr/>
        </p:nvSpPr>
        <p:spPr>
          <a:xfrm>
            <a:off x="9040815" y="1268413"/>
            <a:ext cx="96837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8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8063D-2B43-4B19-9A93-F1615314391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3693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9"/>
          <p:cNvSpPr/>
          <p:nvPr/>
        </p:nvSpPr>
        <p:spPr>
          <a:xfrm>
            <a:off x="3175" y="-26987"/>
            <a:ext cx="9140825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7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FE6CD-517E-47AA-A26E-4973856FAFB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78583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988841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7" y="134076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7" y="1988841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38C7D-A657-4AE0-B530-E825DF6F231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714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9"/>
          <p:cNvSpPr/>
          <p:nvPr/>
        </p:nvSpPr>
        <p:spPr>
          <a:xfrm>
            <a:off x="3175" y="-26987"/>
            <a:ext cx="95250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Прямокутник 10"/>
          <p:cNvSpPr/>
          <p:nvPr/>
        </p:nvSpPr>
        <p:spPr>
          <a:xfrm>
            <a:off x="0" y="1268413"/>
            <a:ext cx="96838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988841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7" y="134076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7" y="1988841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9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10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8221-5424-42B0-8D04-D67E92BF4FC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41837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11"/>
          <p:cNvSpPr/>
          <p:nvPr/>
        </p:nvSpPr>
        <p:spPr>
          <a:xfrm>
            <a:off x="9043990" y="-26987"/>
            <a:ext cx="96837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8" name="Прямокутник 12"/>
          <p:cNvSpPr/>
          <p:nvPr/>
        </p:nvSpPr>
        <p:spPr>
          <a:xfrm>
            <a:off x="9040815" y="1268413"/>
            <a:ext cx="96837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988841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7" y="134076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7" y="1988841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9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10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24BB6-4B05-4E86-80E0-B064272ED91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4326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11"/>
          <p:cNvSpPr/>
          <p:nvPr/>
        </p:nvSpPr>
        <p:spPr>
          <a:xfrm>
            <a:off x="3175" y="-26987"/>
            <a:ext cx="9140825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1988841"/>
            <a:ext cx="4040188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7" y="1340768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7" y="1988841"/>
            <a:ext cx="4041775" cy="41373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8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9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EA830-4A8A-4CA1-B236-21076D09BD5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25961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AC9FA-939C-4419-8D04-3E7B24DDF4E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588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D6788CF-006A-4FF8-A587-12692DE08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099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6"/>
          <p:cNvSpPr/>
          <p:nvPr/>
        </p:nvSpPr>
        <p:spPr>
          <a:xfrm>
            <a:off x="3175" y="-26987"/>
            <a:ext cx="95250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" name="Прямокутник 8"/>
          <p:cNvSpPr/>
          <p:nvPr/>
        </p:nvSpPr>
        <p:spPr>
          <a:xfrm>
            <a:off x="0" y="1268413"/>
            <a:ext cx="96838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CD0A3-8E46-4585-B515-0CB22B996A8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68145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7"/>
          <p:cNvSpPr/>
          <p:nvPr/>
        </p:nvSpPr>
        <p:spPr>
          <a:xfrm>
            <a:off x="9043990" y="-26987"/>
            <a:ext cx="96837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" name="Прямокутник 9"/>
          <p:cNvSpPr/>
          <p:nvPr/>
        </p:nvSpPr>
        <p:spPr>
          <a:xfrm>
            <a:off x="9040815" y="1268413"/>
            <a:ext cx="96837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5B4B5-E22B-4466-8AFC-61155E99BBA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3396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5"/>
          <p:cNvSpPr/>
          <p:nvPr/>
        </p:nvSpPr>
        <p:spPr>
          <a:xfrm>
            <a:off x="3175" y="-26987"/>
            <a:ext cx="9140825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uk-UA" dirty="0"/>
          </a:p>
        </p:txBody>
      </p:sp>
      <p:sp>
        <p:nvSpPr>
          <p:cNvPr id="4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C3225-4CED-401B-BE95-2968E4B96FE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22959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7" name="Місце для вмісту 6"/>
          <p:cNvSpPr>
            <a:spLocks noGrp="1"/>
          </p:cNvSpPr>
          <p:nvPr>
            <p:ph sz="quarter" idx="13"/>
          </p:nvPr>
        </p:nvSpPr>
        <p:spPr>
          <a:xfrm>
            <a:off x="468313" y="188913"/>
            <a:ext cx="8280400" cy="540067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B4FD8-F724-47AA-A0E8-FE82B3B2FF5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661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B61F-1E3E-4D49-9858-2DC50FB9501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1951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6"/>
          <p:cNvSpPr/>
          <p:nvPr/>
        </p:nvSpPr>
        <p:spPr>
          <a:xfrm>
            <a:off x="3175" y="-26987"/>
            <a:ext cx="95250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" name="Прямокутник 8"/>
          <p:cNvSpPr/>
          <p:nvPr/>
        </p:nvSpPr>
        <p:spPr>
          <a:xfrm>
            <a:off x="0" y="1268413"/>
            <a:ext cx="96838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BBA4F-D1AC-4726-9A3E-35C47ED724E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88189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4"/>
          <p:cNvSpPr/>
          <p:nvPr/>
        </p:nvSpPr>
        <p:spPr>
          <a:xfrm>
            <a:off x="9043990" y="-26987"/>
            <a:ext cx="96837" cy="129540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3" name="Прямокутник 5"/>
          <p:cNvSpPr/>
          <p:nvPr/>
        </p:nvSpPr>
        <p:spPr>
          <a:xfrm>
            <a:off x="9040815" y="1268413"/>
            <a:ext cx="96837" cy="55895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uk-UA"/>
          </a:p>
        </p:txBody>
      </p:sp>
      <p:sp>
        <p:nvSpPr>
          <p:cNvPr id="4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3CA4A-2B89-4657-BB01-691A63BE100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80101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92B39-301B-461E-A0A4-47A6C90AAAF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766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uk-UA" noProof="0" smtClean="0"/>
              <a:t>Клацніть піктограму, щоб додати зображення</a:t>
            </a:r>
            <a:endParaRPr lang="uk-UA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E628B-A824-4E73-AEA9-A49659172DB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39512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7141-1F8C-4EF0-9EFC-DD749DD106E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26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EB203D7-2F8C-4E11-8051-7A31A3404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3015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871E7-7DD1-40AF-A7D5-51DC9DA989A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8183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65ACC-E430-4987-942F-3E4B0346B08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98455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AF911-6292-480E-B326-EB47CE1E204F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9070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B0DE8-41E1-493A-B121-BF50B3890062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8261609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E73EAA4B-D3DB-4BFD-A167-B104A887C5CA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FE4D1FE-8B44-4B40-A180-9483E2DAEB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643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FD803FDC-4F4E-4F4A-84B4-95B1B670C1FA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7830D63-CE85-489F-ACB7-A35A52B6E8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650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2ED65751-0502-4087-ACC6-9BD87705C368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74702BD-3923-4D63-9BD5-486B834E1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1645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94C557E5-A6EE-4CD7-A1C0-EFCD84392146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774D1B-AF95-4D99-8B95-DDC0C96AC6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7065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B8F8BAFB-5A08-4158-A0D1-14B75E3C7509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8B6B856-FA59-4701-B6FD-C2A513F12C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3851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1EB44C5D-C68D-4AA2-991A-5C839C6FC842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75D4946-A978-4AF6-B3A0-7BA4614B8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3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22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3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31.xml"/><Relationship Id="rId1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5.xml"/><Relationship Id="rId11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theme" Target="../theme/theme25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3" Type="http://schemas.openxmlformats.org/officeDocument/2006/relationships/slideLayout" Target="../slideLayouts/slideLayout310.xml"/><Relationship Id="rId7" Type="http://schemas.openxmlformats.org/officeDocument/2006/relationships/slideLayout" Target="../slideLayouts/slideLayout31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09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7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slideLayout" Target="../slideLayouts/slideLayout329.xml"/><Relationship Id="rId5" Type="http://schemas.openxmlformats.org/officeDocument/2006/relationships/slideLayout" Target="../slideLayouts/slideLayout323.xml"/><Relationship Id="rId10" Type="http://schemas.openxmlformats.org/officeDocument/2006/relationships/slideLayout" Target="../slideLayouts/slideLayout328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theme" Target="../theme/theme30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1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60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55.xml"/><Relationship Id="rId1" Type="http://schemas.openxmlformats.org/officeDocument/2006/relationships/slideLayout" Target="../slideLayouts/slideLayout354.xml"/><Relationship Id="rId6" Type="http://schemas.openxmlformats.org/officeDocument/2006/relationships/slideLayout" Target="../slideLayouts/slideLayout359.xml"/><Relationship Id="rId11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58.xml"/><Relationship Id="rId10" Type="http://schemas.openxmlformats.org/officeDocument/2006/relationships/slideLayout" Target="../slideLayouts/slideLayout363.xml"/><Relationship Id="rId4" Type="http://schemas.openxmlformats.org/officeDocument/2006/relationships/slideLayout" Target="../slideLayouts/slideLayout357.xml"/><Relationship Id="rId9" Type="http://schemas.openxmlformats.org/officeDocument/2006/relationships/slideLayout" Target="../slideLayouts/slideLayout36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image" Target="../media/image16.gif"/><Relationship Id="rId2" Type="http://schemas.openxmlformats.org/officeDocument/2006/relationships/slideLayout" Target="../slideLayouts/slideLayout36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374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slideLayout" Target="../slideLayouts/slideLayout390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slideLayout" Target="../slideLayouts/slideLayout389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5" Type="http://schemas.openxmlformats.org/officeDocument/2006/relationships/theme" Target="../theme/theme33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4" Type="http://schemas.openxmlformats.org/officeDocument/2006/relationships/slideLayout" Target="../slideLayouts/slideLayout39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98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93.xml"/><Relationship Id="rId1" Type="http://schemas.openxmlformats.org/officeDocument/2006/relationships/slideLayout" Target="../slideLayouts/slideLayout392.xml"/><Relationship Id="rId6" Type="http://schemas.openxmlformats.org/officeDocument/2006/relationships/slideLayout" Target="../slideLayouts/slideLayout397.xml"/><Relationship Id="rId11" Type="http://schemas.openxmlformats.org/officeDocument/2006/relationships/slideLayout" Target="../slideLayouts/slideLayout402.xml"/><Relationship Id="rId5" Type="http://schemas.openxmlformats.org/officeDocument/2006/relationships/slideLayout" Target="../slideLayouts/slideLayout396.xml"/><Relationship Id="rId10" Type="http://schemas.openxmlformats.org/officeDocument/2006/relationships/slideLayout" Target="../slideLayouts/slideLayout401.xml"/><Relationship Id="rId4" Type="http://schemas.openxmlformats.org/officeDocument/2006/relationships/slideLayout" Target="../slideLayouts/slideLayout395.xml"/><Relationship Id="rId9" Type="http://schemas.openxmlformats.org/officeDocument/2006/relationships/slideLayout" Target="../slideLayouts/slideLayout400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3" Type="http://schemas.openxmlformats.org/officeDocument/2006/relationships/slideLayout" Target="../slideLayouts/slideLayout405.xml"/><Relationship Id="rId7" Type="http://schemas.openxmlformats.org/officeDocument/2006/relationships/slideLayout" Target="../slideLayouts/slideLayout409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404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0" Type="http://schemas.openxmlformats.org/officeDocument/2006/relationships/slideLayout" Target="../slideLayouts/slideLayout412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/Relationships>
</file>

<file path=ppt/slideMasters/_rels/slideMaster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41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2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417.xml"/><Relationship Id="rId7" Type="http://schemas.openxmlformats.org/officeDocument/2006/relationships/slideLayout" Target="../slideLayouts/slideLayout421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6.xml"/><Relationship Id="rId1" Type="http://schemas.openxmlformats.org/officeDocument/2006/relationships/slideLayout" Target="../slideLayouts/slideLayout415.xml"/><Relationship Id="rId6" Type="http://schemas.openxmlformats.org/officeDocument/2006/relationships/slideLayout" Target="../slideLayouts/slideLayout420.xml"/><Relationship Id="rId11" Type="http://schemas.openxmlformats.org/officeDocument/2006/relationships/slideLayout" Target="../slideLayouts/slideLayout425.xml"/><Relationship Id="rId5" Type="http://schemas.openxmlformats.org/officeDocument/2006/relationships/slideLayout" Target="../slideLayouts/slideLayout419.xml"/><Relationship Id="rId10" Type="http://schemas.openxmlformats.org/officeDocument/2006/relationships/slideLayout" Target="../slideLayouts/slideLayout424.xml"/><Relationship Id="rId4" Type="http://schemas.openxmlformats.org/officeDocument/2006/relationships/slideLayout" Target="../slideLayouts/slideLayout418.xml"/><Relationship Id="rId9" Type="http://schemas.openxmlformats.org/officeDocument/2006/relationships/slideLayout" Target="../slideLayouts/slideLayout423.xml"/><Relationship Id="rId14" Type="http://schemas.openxmlformats.org/officeDocument/2006/relationships/hyperlink" Target="mailto:raulb" TargetMode="Externa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28.xml"/><Relationship Id="rId7" Type="http://schemas.openxmlformats.org/officeDocument/2006/relationships/slideLayout" Target="../slideLayouts/slideLayout432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11" Type="http://schemas.openxmlformats.org/officeDocument/2006/relationships/slideLayout" Target="../slideLayouts/slideLayout436.xml"/><Relationship Id="rId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35.xml"/><Relationship Id="rId4" Type="http://schemas.openxmlformats.org/officeDocument/2006/relationships/slideLayout" Target="../slideLayouts/slideLayout429.xml"/><Relationship Id="rId9" Type="http://schemas.openxmlformats.org/officeDocument/2006/relationships/slideLayout" Target="../slideLayouts/slideLayout434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13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39.xml"/><Relationship Id="rId7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8.xml"/><Relationship Id="rId2" Type="http://schemas.openxmlformats.org/officeDocument/2006/relationships/slideLayout" Target="../slideLayouts/slideLayout438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1.xml"/><Relationship Id="rId15" Type="http://schemas.openxmlformats.org/officeDocument/2006/relationships/theme" Target="../theme/theme39.xml"/><Relationship Id="rId10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Relationship Id="rId14" Type="http://schemas.openxmlformats.org/officeDocument/2006/relationships/slideLayout" Target="../slideLayouts/slideLayout4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8.xml"/><Relationship Id="rId3" Type="http://schemas.openxmlformats.org/officeDocument/2006/relationships/slideLayout" Target="../slideLayouts/slideLayout453.xml"/><Relationship Id="rId7" Type="http://schemas.openxmlformats.org/officeDocument/2006/relationships/slideLayout" Target="../slideLayouts/slideLayout457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52.xml"/><Relationship Id="rId1" Type="http://schemas.openxmlformats.org/officeDocument/2006/relationships/slideLayout" Target="../slideLayouts/slideLayout451.xml"/><Relationship Id="rId6" Type="http://schemas.openxmlformats.org/officeDocument/2006/relationships/slideLayout" Target="../slideLayouts/slideLayout456.xml"/><Relationship Id="rId11" Type="http://schemas.openxmlformats.org/officeDocument/2006/relationships/slideLayout" Target="../slideLayouts/slideLayout461.xml"/><Relationship Id="rId5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60.xml"/><Relationship Id="rId4" Type="http://schemas.openxmlformats.org/officeDocument/2006/relationships/slideLayout" Target="../slideLayouts/slideLayout454.xml"/><Relationship Id="rId9" Type="http://schemas.openxmlformats.org/officeDocument/2006/relationships/slideLayout" Target="../slideLayouts/slideLayout45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9.xml"/><Relationship Id="rId3" Type="http://schemas.openxmlformats.org/officeDocument/2006/relationships/slideLayout" Target="../slideLayouts/slideLayout464.xml"/><Relationship Id="rId7" Type="http://schemas.openxmlformats.org/officeDocument/2006/relationships/slideLayout" Target="../slideLayouts/slideLayout468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63.xml"/><Relationship Id="rId1" Type="http://schemas.openxmlformats.org/officeDocument/2006/relationships/slideLayout" Target="../slideLayouts/slideLayout462.xml"/><Relationship Id="rId6" Type="http://schemas.openxmlformats.org/officeDocument/2006/relationships/slideLayout" Target="../slideLayouts/slideLayout467.xml"/><Relationship Id="rId11" Type="http://schemas.openxmlformats.org/officeDocument/2006/relationships/slideLayout" Target="../slideLayouts/slideLayout472.xml"/><Relationship Id="rId5" Type="http://schemas.openxmlformats.org/officeDocument/2006/relationships/slideLayout" Target="../slideLayouts/slideLayout466.xml"/><Relationship Id="rId10" Type="http://schemas.openxmlformats.org/officeDocument/2006/relationships/slideLayout" Target="../slideLayouts/slideLayout471.xml"/><Relationship Id="rId4" Type="http://schemas.openxmlformats.org/officeDocument/2006/relationships/slideLayout" Target="../slideLayouts/slideLayout465.xml"/><Relationship Id="rId9" Type="http://schemas.openxmlformats.org/officeDocument/2006/relationships/slideLayout" Target="../slideLayouts/slideLayout470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475.xml"/><Relationship Id="rId7" Type="http://schemas.openxmlformats.org/officeDocument/2006/relationships/slideLayout" Target="../slideLayouts/slideLayout479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74.xml"/><Relationship Id="rId1" Type="http://schemas.openxmlformats.org/officeDocument/2006/relationships/slideLayout" Target="../slideLayouts/slideLayout473.xml"/><Relationship Id="rId6" Type="http://schemas.openxmlformats.org/officeDocument/2006/relationships/slideLayout" Target="../slideLayouts/slideLayout478.xml"/><Relationship Id="rId11" Type="http://schemas.openxmlformats.org/officeDocument/2006/relationships/slideLayout" Target="../slideLayouts/slideLayout483.xml"/><Relationship Id="rId5" Type="http://schemas.openxmlformats.org/officeDocument/2006/relationships/slideLayout" Target="../slideLayouts/slideLayout477.xml"/><Relationship Id="rId10" Type="http://schemas.openxmlformats.org/officeDocument/2006/relationships/slideLayout" Target="../slideLayouts/slideLayout482.xml"/><Relationship Id="rId4" Type="http://schemas.openxmlformats.org/officeDocument/2006/relationships/slideLayout" Target="../slideLayouts/slideLayout476.xml"/><Relationship Id="rId9" Type="http://schemas.openxmlformats.org/officeDocument/2006/relationships/slideLayout" Target="../slideLayouts/slideLayout481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1.xml"/><Relationship Id="rId3" Type="http://schemas.openxmlformats.org/officeDocument/2006/relationships/slideLayout" Target="../slideLayouts/slideLayout486.xml"/><Relationship Id="rId7" Type="http://schemas.openxmlformats.org/officeDocument/2006/relationships/slideLayout" Target="../slideLayouts/slideLayout490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85.xml"/><Relationship Id="rId1" Type="http://schemas.openxmlformats.org/officeDocument/2006/relationships/slideLayout" Target="../slideLayouts/slideLayout484.xml"/><Relationship Id="rId6" Type="http://schemas.openxmlformats.org/officeDocument/2006/relationships/slideLayout" Target="../slideLayouts/slideLayout489.xml"/><Relationship Id="rId11" Type="http://schemas.openxmlformats.org/officeDocument/2006/relationships/slideLayout" Target="../slideLayouts/slideLayout494.xml"/><Relationship Id="rId5" Type="http://schemas.openxmlformats.org/officeDocument/2006/relationships/slideLayout" Target="../slideLayouts/slideLayout488.xml"/><Relationship Id="rId10" Type="http://schemas.openxmlformats.org/officeDocument/2006/relationships/slideLayout" Target="../slideLayouts/slideLayout493.xml"/><Relationship Id="rId4" Type="http://schemas.openxmlformats.org/officeDocument/2006/relationships/slideLayout" Target="../slideLayouts/slideLayout487.xml"/><Relationship Id="rId9" Type="http://schemas.openxmlformats.org/officeDocument/2006/relationships/slideLayout" Target="../slideLayouts/slideLayout492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2.xml"/><Relationship Id="rId3" Type="http://schemas.openxmlformats.org/officeDocument/2006/relationships/slideLayout" Target="../slideLayouts/slideLayout497.xml"/><Relationship Id="rId7" Type="http://schemas.openxmlformats.org/officeDocument/2006/relationships/slideLayout" Target="../slideLayouts/slideLayout501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6.xml"/><Relationship Id="rId1" Type="http://schemas.openxmlformats.org/officeDocument/2006/relationships/slideLayout" Target="../slideLayouts/slideLayout495.xml"/><Relationship Id="rId6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505.xml"/><Relationship Id="rId5" Type="http://schemas.openxmlformats.org/officeDocument/2006/relationships/slideLayout" Target="../slideLayouts/slideLayout499.xml"/><Relationship Id="rId10" Type="http://schemas.openxmlformats.org/officeDocument/2006/relationships/slideLayout" Target="../slideLayouts/slideLayout504.xml"/><Relationship Id="rId4" Type="http://schemas.openxmlformats.org/officeDocument/2006/relationships/slideLayout" Target="../slideLayouts/slideLayout498.xml"/><Relationship Id="rId9" Type="http://schemas.openxmlformats.org/officeDocument/2006/relationships/slideLayout" Target="../slideLayouts/slideLayout503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3.xml"/><Relationship Id="rId3" Type="http://schemas.openxmlformats.org/officeDocument/2006/relationships/slideLayout" Target="../slideLayouts/slideLayout508.xml"/><Relationship Id="rId7" Type="http://schemas.openxmlformats.org/officeDocument/2006/relationships/slideLayout" Target="../slideLayouts/slideLayout512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7.xml"/><Relationship Id="rId1" Type="http://schemas.openxmlformats.org/officeDocument/2006/relationships/slideLayout" Target="../slideLayouts/slideLayout506.xml"/><Relationship Id="rId6" Type="http://schemas.openxmlformats.org/officeDocument/2006/relationships/slideLayout" Target="../slideLayouts/slideLayout511.xml"/><Relationship Id="rId11" Type="http://schemas.openxmlformats.org/officeDocument/2006/relationships/slideLayout" Target="../slideLayouts/slideLayout516.xml"/><Relationship Id="rId5" Type="http://schemas.openxmlformats.org/officeDocument/2006/relationships/slideLayout" Target="../slideLayouts/slideLayout510.xml"/><Relationship Id="rId10" Type="http://schemas.openxmlformats.org/officeDocument/2006/relationships/slideLayout" Target="../slideLayouts/slideLayout515.xml"/><Relationship Id="rId4" Type="http://schemas.openxmlformats.org/officeDocument/2006/relationships/slideLayout" Target="../slideLayouts/slideLayout509.xml"/><Relationship Id="rId9" Type="http://schemas.openxmlformats.org/officeDocument/2006/relationships/slideLayout" Target="../slideLayouts/slideLayout514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523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8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0" Type="http://schemas.openxmlformats.org/officeDocument/2006/relationships/slideLayout" Target="../slideLayouts/slideLayout526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5.xml"/><Relationship Id="rId3" Type="http://schemas.openxmlformats.org/officeDocument/2006/relationships/slideLayout" Target="../slideLayouts/slideLayout530.xml"/><Relationship Id="rId7" Type="http://schemas.openxmlformats.org/officeDocument/2006/relationships/slideLayout" Target="../slideLayouts/slideLayout534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2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1" Type="http://schemas.openxmlformats.org/officeDocument/2006/relationships/slideLayout" Target="../slideLayouts/slideLayout538.xml"/><Relationship Id="rId5" Type="http://schemas.openxmlformats.org/officeDocument/2006/relationships/slideLayout" Target="../slideLayouts/slideLayout532.xml"/><Relationship Id="rId10" Type="http://schemas.openxmlformats.org/officeDocument/2006/relationships/slideLayout" Target="../slideLayouts/slideLayout537.xml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6.xml"/><Relationship Id="rId3" Type="http://schemas.openxmlformats.org/officeDocument/2006/relationships/slideLayout" Target="../slideLayouts/slideLayout541.xml"/><Relationship Id="rId7" Type="http://schemas.openxmlformats.org/officeDocument/2006/relationships/slideLayout" Target="../slideLayouts/slideLayout545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40.xml"/><Relationship Id="rId1" Type="http://schemas.openxmlformats.org/officeDocument/2006/relationships/slideLayout" Target="../slideLayouts/slideLayout539.xml"/><Relationship Id="rId6" Type="http://schemas.openxmlformats.org/officeDocument/2006/relationships/slideLayout" Target="../slideLayouts/slideLayout544.xml"/><Relationship Id="rId11" Type="http://schemas.openxmlformats.org/officeDocument/2006/relationships/slideLayout" Target="../slideLayouts/slideLayout549.xml"/><Relationship Id="rId5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48.xml"/><Relationship Id="rId4" Type="http://schemas.openxmlformats.org/officeDocument/2006/relationships/slideLayout" Target="../slideLayouts/slideLayout542.xml"/><Relationship Id="rId9" Type="http://schemas.openxmlformats.org/officeDocument/2006/relationships/slideLayout" Target="../slideLayouts/slideLayout547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7.xml"/><Relationship Id="rId3" Type="http://schemas.openxmlformats.org/officeDocument/2006/relationships/slideLayout" Target="../slideLayouts/slideLayout552.xml"/><Relationship Id="rId7" Type="http://schemas.openxmlformats.org/officeDocument/2006/relationships/slideLayout" Target="../slideLayouts/slideLayout556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51.xml"/><Relationship Id="rId1" Type="http://schemas.openxmlformats.org/officeDocument/2006/relationships/slideLayout" Target="../slideLayouts/slideLayout550.xml"/><Relationship Id="rId6" Type="http://schemas.openxmlformats.org/officeDocument/2006/relationships/slideLayout" Target="../slideLayouts/slideLayout555.xml"/><Relationship Id="rId11" Type="http://schemas.openxmlformats.org/officeDocument/2006/relationships/slideLayout" Target="../slideLayouts/slideLayout560.xml"/><Relationship Id="rId5" Type="http://schemas.openxmlformats.org/officeDocument/2006/relationships/slideLayout" Target="../slideLayouts/slideLayout554.xml"/><Relationship Id="rId10" Type="http://schemas.openxmlformats.org/officeDocument/2006/relationships/slideLayout" Target="../slideLayouts/slideLayout559.xml"/><Relationship Id="rId4" Type="http://schemas.openxmlformats.org/officeDocument/2006/relationships/slideLayout" Target="../slideLayouts/slideLayout553.xml"/><Relationship Id="rId9" Type="http://schemas.openxmlformats.org/officeDocument/2006/relationships/slideLayout" Target="../slideLayouts/slideLayout5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8.xml"/><Relationship Id="rId3" Type="http://schemas.openxmlformats.org/officeDocument/2006/relationships/slideLayout" Target="../slideLayouts/slideLayout563.xml"/><Relationship Id="rId7" Type="http://schemas.openxmlformats.org/officeDocument/2006/relationships/slideLayout" Target="../slideLayouts/slideLayout567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62.xml"/><Relationship Id="rId1" Type="http://schemas.openxmlformats.org/officeDocument/2006/relationships/slideLayout" Target="../slideLayouts/slideLayout561.xml"/><Relationship Id="rId6" Type="http://schemas.openxmlformats.org/officeDocument/2006/relationships/slideLayout" Target="../slideLayouts/slideLayout566.xml"/><Relationship Id="rId11" Type="http://schemas.openxmlformats.org/officeDocument/2006/relationships/slideLayout" Target="../slideLayouts/slideLayout571.xml"/><Relationship Id="rId5" Type="http://schemas.openxmlformats.org/officeDocument/2006/relationships/slideLayout" Target="../slideLayouts/slideLayout565.xml"/><Relationship Id="rId10" Type="http://schemas.openxmlformats.org/officeDocument/2006/relationships/slideLayout" Target="../slideLayouts/slideLayout570.xml"/><Relationship Id="rId4" Type="http://schemas.openxmlformats.org/officeDocument/2006/relationships/slideLayout" Target="../slideLayouts/slideLayout564.xml"/><Relationship Id="rId9" Type="http://schemas.openxmlformats.org/officeDocument/2006/relationships/slideLayout" Target="../slideLayouts/slideLayout569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9.xml"/><Relationship Id="rId13" Type="http://schemas.openxmlformats.org/officeDocument/2006/relationships/slideLayout" Target="../slideLayouts/slideLayout584.xml"/><Relationship Id="rId3" Type="http://schemas.openxmlformats.org/officeDocument/2006/relationships/slideLayout" Target="../slideLayouts/slideLayout574.xml"/><Relationship Id="rId7" Type="http://schemas.openxmlformats.org/officeDocument/2006/relationships/slideLayout" Target="../slideLayouts/slideLayout578.xml"/><Relationship Id="rId12" Type="http://schemas.openxmlformats.org/officeDocument/2006/relationships/slideLayout" Target="../slideLayouts/slideLayout583.xml"/><Relationship Id="rId2" Type="http://schemas.openxmlformats.org/officeDocument/2006/relationships/slideLayout" Target="../slideLayouts/slideLayout573.xml"/><Relationship Id="rId1" Type="http://schemas.openxmlformats.org/officeDocument/2006/relationships/slideLayout" Target="../slideLayouts/slideLayout572.xml"/><Relationship Id="rId6" Type="http://schemas.openxmlformats.org/officeDocument/2006/relationships/slideLayout" Target="../slideLayouts/slideLayout577.xml"/><Relationship Id="rId11" Type="http://schemas.openxmlformats.org/officeDocument/2006/relationships/slideLayout" Target="../slideLayouts/slideLayout582.xml"/><Relationship Id="rId5" Type="http://schemas.openxmlformats.org/officeDocument/2006/relationships/slideLayout" Target="../slideLayouts/slideLayout576.xml"/><Relationship Id="rId15" Type="http://schemas.openxmlformats.org/officeDocument/2006/relationships/theme" Target="../theme/theme51.xml"/><Relationship Id="rId10" Type="http://schemas.openxmlformats.org/officeDocument/2006/relationships/slideLayout" Target="../slideLayouts/slideLayout581.xml"/><Relationship Id="rId4" Type="http://schemas.openxmlformats.org/officeDocument/2006/relationships/slideLayout" Target="../slideLayouts/slideLayout575.xml"/><Relationship Id="rId9" Type="http://schemas.openxmlformats.org/officeDocument/2006/relationships/slideLayout" Target="../slideLayouts/slideLayout580.xml"/><Relationship Id="rId14" Type="http://schemas.openxmlformats.org/officeDocument/2006/relationships/slideLayout" Target="../slideLayouts/slideLayout585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3.xml"/><Relationship Id="rId13" Type="http://schemas.openxmlformats.org/officeDocument/2006/relationships/slideLayout" Target="../slideLayouts/slideLayout598.xml"/><Relationship Id="rId3" Type="http://schemas.openxmlformats.org/officeDocument/2006/relationships/slideLayout" Target="../slideLayouts/slideLayout588.xml"/><Relationship Id="rId7" Type="http://schemas.openxmlformats.org/officeDocument/2006/relationships/slideLayout" Target="../slideLayouts/slideLayout592.xml"/><Relationship Id="rId12" Type="http://schemas.openxmlformats.org/officeDocument/2006/relationships/slideLayout" Target="../slideLayouts/slideLayout597.xml"/><Relationship Id="rId2" Type="http://schemas.openxmlformats.org/officeDocument/2006/relationships/slideLayout" Target="../slideLayouts/slideLayout587.xml"/><Relationship Id="rId1" Type="http://schemas.openxmlformats.org/officeDocument/2006/relationships/slideLayout" Target="../slideLayouts/slideLayout586.xml"/><Relationship Id="rId6" Type="http://schemas.openxmlformats.org/officeDocument/2006/relationships/slideLayout" Target="../slideLayouts/slideLayout591.xml"/><Relationship Id="rId11" Type="http://schemas.openxmlformats.org/officeDocument/2006/relationships/slideLayout" Target="../slideLayouts/slideLayout596.xml"/><Relationship Id="rId5" Type="http://schemas.openxmlformats.org/officeDocument/2006/relationships/slideLayout" Target="../slideLayouts/slideLayout590.xml"/><Relationship Id="rId15" Type="http://schemas.openxmlformats.org/officeDocument/2006/relationships/theme" Target="../theme/theme52.xml"/><Relationship Id="rId10" Type="http://schemas.openxmlformats.org/officeDocument/2006/relationships/slideLayout" Target="../slideLayouts/slideLayout595.xml"/><Relationship Id="rId4" Type="http://schemas.openxmlformats.org/officeDocument/2006/relationships/slideLayout" Target="../slideLayouts/slideLayout589.xml"/><Relationship Id="rId9" Type="http://schemas.openxmlformats.org/officeDocument/2006/relationships/slideLayout" Target="../slideLayouts/slideLayout594.xml"/><Relationship Id="rId14" Type="http://schemas.openxmlformats.org/officeDocument/2006/relationships/slideLayout" Target="../slideLayouts/slideLayout599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7.xml"/><Relationship Id="rId3" Type="http://schemas.openxmlformats.org/officeDocument/2006/relationships/slideLayout" Target="../slideLayouts/slideLayout602.xml"/><Relationship Id="rId7" Type="http://schemas.openxmlformats.org/officeDocument/2006/relationships/slideLayout" Target="../slideLayouts/slideLayout606.xml"/><Relationship Id="rId2" Type="http://schemas.openxmlformats.org/officeDocument/2006/relationships/slideLayout" Target="../slideLayouts/slideLayout601.xml"/><Relationship Id="rId1" Type="http://schemas.openxmlformats.org/officeDocument/2006/relationships/slideLayout" Target="../slideLayouts/slideLayout600.xml"/><Relationship Id="rId6" Type="http://schemas.openxmlformats.org/officeDocument/2006/relationships/slideLayout" Target="../slideLayouts/slideLayout605.xml"/><Relationship Id="rId11" Type="http://schemas.openxmlformats.org/officeDocument/2006/relationships/theme" Target="../theme/theme53.xml"/><Relationship Id="rId5" Type="http://schemas.openxmlformats.org/officeDocument/2006/relationships/slideLayout" Target="../slideLayouts/slideLayout604.xml"/><Relationship Id="rId10" Type="http://schemas.openxmlformats.org/officeDocument/2006/relationships/slideLayout" Target="../slideLayouts/slideLayout609.xml"/><Relationship Id="rId4" Type="http://schemas.openxmlformats.org/officeDocument/2006/relationships/slideLayout" Target="../slideLayouts/slideLayout603.xml"/><Relationship Id="rId9" Type="http://schemas.openxmlformats.org/officeDocument/2006/relationships/slideLayout" Target="../slideLayouts/slideLayout60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81.xml"/><Relationship Id="rId39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34" Type="http://schemas.openxmlformats.org/officeDocument/2006/relationships/slideLayout" Target="../slideLayouts/slideLayout89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33" Type="http://schemas.openxmlformats.org/officeDocument/2006/relationships/slideLayout" Target="../slideLayouts/slideLayout88.xml"/><Relationship Id="rId38" Type="http://schemas.openxmlformats.org/officeDocument/2006/relationships/slideLayout" Target="../slideLayouts/slideLayout93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29" Type="http://schemas.openxmlformats.org/officeDocument/2006/relationships/slideLayout" Target="../slideLayouts/slideLayout84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32" Type="http://schemas.openxmlformats.org/officeDocument/2006/relationships/slideLayout" Target="../slideLayouts/slideLayout87.xml"/><Relationship Id="rId37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slideLayout" Target="../slideLayouts/slideLayout83.xml"/><Relationship Id="rId36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31" Type="http://schemas.openxmlformats.org/officeDocument/2006/relationships/slideLayout" Target="../slideLayouts/slideLayout8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slideLayout" Target="../slideLayouts/slideLayout82.xml"/><Relationship Id="rId30" Type="http://schemas.openxmlformats.org/officeDocument/2006/relationships/slideLayout" Target="../slideLayouts/slideLayout85.xml"/><Relationship Id="rId35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1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64A4EF-5FFD-4A40-826B-E83636213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617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  <a:endParaRPr lang="en-US" altLang="uk-UA" smtClean="0"/>
          </a:p>
        </p:txBody>
      </p:sp>
      <p:sp>
        <p:nvSpPr>
          <p:cNvPr id="13315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1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  <a:endParaRPr lang="en-US" altLang="uk-UA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rgbClr val="000000"/>
                </a:solidFill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89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75712B-5587-4E72-9766-DFD074E5A040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251" r:id="rId1"/>
    <p:sldLayoutId id="2147516252" r:id="rId2"/>
    <p:sldLayoutId id="2147516253" r:id="rId3"/>
    <p:sldLayoutId id="2147516254" r:id="rId4"/>
    <p:sldLayoutId id="2147516255" r:id="rId5"/>
    <p:sldLayoutId id="2147516256" r:id="rId6"/>
    <p:sldLayoutId id="2147516257" r:id="rId7"/>
    <p:sldLayoutId id="2147516258" r:id="rId8"/>
    <p:sldLayoutId id="2147516259" r:id="rId9"/>
    <p:sldLayoutId id="2147516260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5368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5375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5406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7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8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9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0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1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2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3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4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5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6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7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8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19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0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1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2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3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4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5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6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27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5376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5377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8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79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0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1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2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3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4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5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6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7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8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89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0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1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2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3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4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5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6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7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8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399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0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1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2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3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4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405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663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uk-UA" smtClean="0"/>
            </a:p>
          </p:txBody>
        </p:sp>
        <p:sp>
          <p:nvSpPr>
            <p:cNvPr id="15370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5371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5372" name="Line 60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73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74" name="Arc 62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0 w 43195"/>
                  <a:gd name="T1" fmla="*/ 0 h 43200"/>
                  <a:gd name="T2" fmla="*/ 0 w 43195"/>
                  <a:gd name="T3" fmla="*/ 0 h 43200"/>
                  <a:gd name="T4" fmla="*/ 0 w 43195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lnTo>
                      <a:pt x="21114" y="5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5363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5364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3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94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907B844-AD33-496B-9AE7-924399FEB8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261" r:id="rId1"/>
    <p:sldLayoutId id="2147516165" r:id="rId2"/>
    <p:sldLayoutId id="2147516166" r:id="rId3"/>
    <p:sldLayoutId id="2147516167" r:id="rId4"/>
    <p:sldLayoutId id="2147516168" r:id="rId5"/>
    <p:sldLayoutId id="2147516169" r:id="rId6"/>
    <p:sldLayoutId id="2147516170" r:id="rId7"/>
    <p:sldLayoutId id="2147516171" r:id="rId8"/>
    <p:sldLayoutId id="2147516172" r:id="rId9"/>
    <p:sldLayoutId id="2147516173" r:id="rId10"/>
    <p:sldLayoutId id="2147516174" r:id="rId11"/>
    <p:sldLayoutId id="2147516175" r:id="rId12"/>
    <p:sldLayoutId id="2147516176" r:id="rId13"/>
    <p:sldLayoutId id="214751617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9946C7F9-4E3B-4EB2-B68D-ABF0F06FA6DE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4319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305" r:id="rId1"/>
    <p:sldLayoutId id="2147516306" r:id="rId2"/>
    <p:sldLayoutId id="2147516307" r:id="rId3"/>
    <p:sldLayoutId id="2147516308" r:id="rId4"/>
    <p:sldLayoutId id="2147516309" r:id="rId5"/>
    <p:sldLayoutId id="2147516310" r:id="rId6"/>
    <p:sldLayoutId id="2147516311" r:id="rId7"/>
    <p:sldLayoutId id="2147516312" r:id="rId8"/>
    <p:sldLayoutId id="2147516313" r:id="rId9"/>
    <p:sldLayoutId id="2147516314" r:id="rId10"/>
    <p:sldLayoutId id="214751631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B65A8D1-A6CD-49C2-B5C1-190729F54F54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40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317" r:id="rId1"/>
    <p:sldLayoutId id="2147516318" r:id="rId2"/>
    <p:sldLayoutId id="2147516319" r:id="rId3"/>
    <p:sldLayoutId id="2147516320" r:id="rId4"/>
    <p:sldLayoutId id="2147516321" r:id="rId5"/>
    <p:sldLayoutId id="2147516322" r:id="rId6"/>
    <p:sldLayoutId id="2147516323" r:id="rId7"/>
    <p:sldLayoutId id="2147516324" r:id="rId8"/>
    <p:sldLayoutId id="2147516325" r:id="rId9"/>
    <p:sldLayoutId id="2147516326" r:id="rId10"/>
    <p:sldLayoutId id="21475163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67FFF3-A9AC-41B9-A0D8-E5CCF03AB709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1857F809-1405-4C17-8C2B-3B475C0FFCB7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18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369" r:id="rId1"/>
    <p:sldLayoutId id="2147516370" r:id="rId2"/>
    <p:sldLayoutId id="2147516371" r:id="rId3"/>
    <p:sldLayoutId id="2147516372" r:id="rId4"/>
    <p:sldLayoutId id="2147516373" r:id="rId5"/>
    <p:sldLayoutId id="2147516374" r:id="rId6"/>
    <p:sldLayoutId id="2147516375" r:id="rId7"/>
    <p:sldLayoutId id="2147516376" r:id="rId8"/>
    <p:sldLayoutId id="2147516377" r:id="rId9"/>
    <p:sldLayoutId id="2147516378" r:id="rId10"/>
    <p:sldLayoutId id="214751638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fld id="{47E0A20F-698D-4EE0-9DE2-79B2F6555F48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5411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382" r:id="rId1"/>
    <p:sldLayoutId id="2147516383" r:id="rId2"/>
    <p:sldLayoutId id="2147516384" r:id="rId3"/>
    <p:sldLayoutId id="2147516385" r:id="rId4"/>
    <p:sldLayoutId id="2147516386" r:id="rId5"/>
    <p:sldLayoutId id="2147516387" r:id="rId6"/>
    <p:sldLayoutId id="2147516388" r:id="rId7"/>
    <p:sldLayoutId id="2147516389" r:id="rId8"/>
    <p:sldLayoutId id="2147516390" r:id="rId9"/>
    <p:sldLayoutId id="2147516391" r:id="rId10"/>
    <p:sldLayoutId id="2147516392" r:id="rId11"/>
    <p:sldLayoutId id="2147516393" r:id="rId12"/>
    <p:sldLayoutId id="214751639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A5E185FA-E911-4019-A922-73CB057F6A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9EF849B1-0249-4D16-9B73-B53D496877B4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20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10" r:id="rId1"/>
    <p:sldLayoutId id="2147516411" r:id="rId2"/>
    <p:sldLayoutId id="2147516412" r:id="rId3"/>
    <p:sldLayoutId id="2147516413" r:id="rId4"/>
    <p:sldLayoutId id="2147516414" r:id="rId5"/>
    <p:sldLayoutId id="2147516415" r:id="rId6"/>
    <p:sldLayoutId id="2147516416" r:id="rId7"/>
    <p:sldLayoutId id="2147516417" r:id="rId8"/>
    <p:sldLayoutId id="2147516418" r:id="rId9"/>
    <p:sldLayoutId id="2147516419" r:id="rId10"/>
    <p:sldLayoutId id="21475164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E57016-B60F-44F0-AAF8-8BF9C3B473C6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58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34" r:id="rId1"/>
    <p:sldLayoutId id="2147516435" r:id="rId2"/>
    <p:sldLayoutId id="2147516436" r:id="rId3"/>
    <p:sldLayoutId id="2147516437" r:id="rId4"/>
    <p:sldLayoutId id="2147516438" r:id="rId5"/>
    <p:sldLayoutId id="2147516439" r:id="rId6"/>
    <p:sldLayoutId id="2147516440" r:id="rId7"/>
    <p:sldLayoutId id="2147516441" r:id="rId8"/>
    <p:sldLayoutId id="2147516442" r:id="rId9"/>
    <p:sldLayoutId id="2147516443" r:id="rId10"/>
    <p:sldLayoutId id="214751644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E57016-B60F-44F0-AAF8-8BF9C3B473C6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2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58" r:id="rId1"/>
    <p:sldLayoutId id="2147516459" r:id="rId2"/>
    <p:sldLayoutId id="2147516460" r:id="rId3"/>
    <p:sldLayoutId id="2147516461" r:id="rId4"/>
    <p:sldLayoutId id="2147516462" r:id="rId5"/>
    <p:sldLayoutId id="2147516463" r:id="rId6"/>
    <p:sldLayoutId id="2147516464" r:id="rId7"/>
    <p:sldLayoutId id="2147516465" r:id="rId8"/>
    <p:sldLayoutId id="2147516466" r:id="rId9"/>
    <p:sldLayoutId id="2147516467" r:id="rId10"/>
    <p:sldLayoutId id="214751646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E57016-B60F-44F0-AAF8-8BF9C3B473C6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5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70" r:id="rId1"/>
    <p:sldLayoutId id="2147516471" r:id="rId2"/>
    <p:sldLayoutId id="2147516472" r:id="rId3"/>
    <p:sldLayoutId id="2147516473" r:id="rId4"/>
    <p:sldLayoutId id="2147516474" r:id="rId5"/>
    <p:sldLayoutId id="2147516475" r:id="rId6"/>
    <p:sldLayoutId id="2147516476" r:id="rId7"/>
    <p:sldLayoutId id="2147516477" r:id="rId8"/>
    <p:sldLayoutId id="2147516478" r:id="rId9"/>
    <p:sldLayoutId id="2147516479" r:id="rId10"/>
    <p:sldLayoutId id="21475164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97E85A-7953-4D8A-AC4E-7E88EF0A06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179" r:id="rId1"/>
    <p:sldLayoutId id="2147516180" r:id="rId2"/>
    <p:sldLayoutId id="2147516181" r:id="rId3"/>
    <p:sldLayoutId id="2147516182" r:id="rId4"/>
    <p:sldLayoutId id="2147516183" r:id="rId5"/>
    <p:sldLayoutId id="2147516184" r:id="rId6"/>
    <p:sldLayoutId id="2147516185" r:id="rId7"/>
    <p:sldLayoutId id="2147516186" r:id="rId8"/>
    <p:sldLayoutId id="2147516187" r:id="rId9"/>
    <p:sldLayoutId id="2147516188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1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82" r:id="rId1"/>
    <p:sldLayoutId id="2147516483" r:id="rId2"/>
    <p:sldLayoutId id="2147516484" r:id="rId3"/>
    <p:sldLayoutId id="2147516485" r:id="rId4"/>
    <p:sldLayoutId id="2147516486" r:id="rId5"/>
    <p:sldLayoutId id="2147516487" r:id="rId6"/>
    <p:sldLayoutId id="2147516488" r:id="rId7"/>
    <p:sldLayoutId id="2147516489" r:id="rId8"/>
    <p:sldLayoutId id="2147516490" r:id="rId9"/>
    <p:sldLayoutId id="2147516491" r:id="rId10"/>
    <p:sldLayoutId id="21475164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4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494" r:id="rId1"/>
    <p:sldLayoutId id="2147516495" r:id="rId2"/>
    <p:sldLayoutId id="2147516496" r:id="rId3"/>
    <p:sldLayoutId id="2147516497" r:id="rId4"/>
    <p:sldLayoutId id="2147516498" r:id="rId5"/>
    <p:sldLayoutId id="2147516499" r:id="rId6"/>
    <p:sldLayoutId id="2147516500" r:id="rId7"/>
    <p:sldLayoutId id="2147516501" r:id="rId8"/>
    <p:sldLayoutId id="2147516502" r:id="rId9"/>
    <p:sldLayoutId id="2147516503" r:id="rId10"/>
    <p:sldLayoutId id="21475165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1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109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12D6475-0B35-400D-8691-BDEC74F0412F}" type="slidenum">
              <a:rPr lang="ru-RU" altLang="uk-UA" smtClean="0">
                <a:solidFill>
                  <a:srgbClr val="FFFFFF"/>
                </a:solidFill>
                <a:latin typeface="Arial" pitchFamily="34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FFFFFF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5047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6506" r:id="rId1"/>
    <p:sldLayoutId id="2147516507" r:id="rId2"/>
    <p:sldLayoutId id="2147516508" r:id="rId3"/>
    <p:sldLayoutId id="2147516509" r:id="rId4"/>
    <p:sldLayoutId id="2147516510" r:id="rId5"/>
    <p:sldLayoutId id="2147516511" r:id="rId6"/>
    <p:sldLayoutId id="2147516512" r:id="rId7"/>
    <p:sldLayoutId id="2147516513" r:id="rId8"/>
    <p:sldLayoutId id="2147516514" r:id="rId9"/>
    <p:sldLayoutId id="2147516515" r:id="rId10"/>
    <p:sldLayoutId id="2147516516" r:id="rId11"/>
    <p:sldLayoutId id="2147516517" r:id="rId12"/>
    <p:sldLayoutId id="2147516518" r:id="rId13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0" grpId="0"/>
      <p:bldP spid="10957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5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5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5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5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5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5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5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5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5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57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95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1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520" r:id="rId1"/>
    <p:sldLayoutId id="2147516521" r:id="rId2"/>
    <p:sldLayoutId id="2147516522" r:id="rId3"/>
    <p:sldLayoutId id="2147516523" r:id="rId4"/>
    <p:sldLayoutId id="2147516524" r:id="rId5"/>
    <p:sldLayoutId id="2147516525" r:id="rId6"/>
    <p:sldLayoutId id="2147516526" r:id="rId7"/>
    <p:sldLayoutId id="2147516527" r:id="rId8"/>
    <p:sldLayoutId id="2147516528" r:id="rId9"/>
    <p:sldLayoutId id="2147516529" r:id="rId10"/>
    <p:sldLayoutId id="21475165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E803E6-0251-4F97-BAC9-C39275467D82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BE982A-5BE5-440B-BDEF-BD32CAA67CCD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51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532" r:id="rId1"/>
    <p:sldLayoutId id="2147516533" r:id="rId2"/>
    <p:sldLayoutId id="2147516534" r:id="rId3"/>
    <p:sldLayoutId id="2147516535" r:id="rId4"/>
    <p:sldLayoutId id="2147516536" r:id="rId5"/>
    <p:sldLayoutId id="2147516537" r:id="rId6"/>
    <p:sldLayoutId id="2147516538" r:id="rId7"/>
    <p:sldLayoutId id="2147516539" r:id="rId8"/>
    <p:sldLayoutId id="2147516540" r:id="rId9"/>
    <p:sldLayoutId id="2147516541" r:id="rId10"/>
    <p:sldLayoutId id="21475165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44E2471B-0D9D-4649-8D9B-6C1819959278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0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559" r:id="rId1"/>
    <p:sldLayoutId id="2147516560" r:id="rId2"/>
    <p:sldLayoutId id="2147516561" r:id="rId3"/>
    <p:sldLayoutId id="2147516562" r:id="rId4"/>
    <p:sldLayoutId id="2147516563" r:id="rId5"/>
    <p:sldLayoutId id="2147516564" r:id="rId6"/>
    <p:sldLayoutId id="2147516565" r:id="rId7"/>
    <p:sldLayoutId id="2147516566" r:id="rId8"/>
    <p:sldLayoutId id="2147516567" r:id="rId9"/>
    <p:sldLayoutId id="2147516568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1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0E57016-B60F-44F0-AAF8-8BF9C3B473C6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0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570" r:id="rId1"/>
    <p:sldLayoutId id="2147516571" r:id="rId2"/>
    <p:sldLayoutId id="2147516572" r:id="rId3"/>
    <p:sldLayoutId id="2147516573" r:id="rId4"/>
    <p:sldLayoutId id="2147516574" r:id="rId5"/>
    <p:sldLayoutId id="2147516575" r:id="rId6"/>
    <p:sldLayoutId id="2147516576" r:id="rId7"/>
    <p:sldLayoutId id="2147516577" r:id="rId8"/>
    <p:sldLayoutId id="2147516578" r:id="rId9"/>
    <p:sldLayoutId id="2147516579" r:id="rId10"/>
    <p:sldLayoutId id="214751658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BE3C9E22-D659-4047-8A6F-BBECED063BBD}" type="datetime1">
              <a:rPr lang="ru-RU">
                <a:cs typeface="+mn-cs"/>
              </a:rPr>
              <a:pPr eaLnBrk="1" hangingPunct="1">
                <a:defRPr/>
              </a:pPr>
              <a:t>29.03.2018</a:t>
            </a:fld>
            <a:endParaRPr lang="ru-RU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eaLnBrk="1" hangingPunct="1">
              <a:defRPr/>
            </a:pPr>
            <a:fld id="{3B94B921-7707-408A-8639-656F44EC5E14}" type="slidenum">
              <a:rPr lang="ru-RU">
                <a:cs typeface="+mn-cs"/>
              </a:rPr>
              <a:pPr eaLnBrk="1" hangingPunct="1">
                <a:defRPr/>
              </a:pPr>
              <a:t>‹#›</a:t>
            </a:fld>
            <a:endParaRPr lang="ru-RU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34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582" r:id="rId1"/>
    <p:sldLayoutId id="2147516583" r:id="rId2"/>
    <p:sldLayoutId id="2147516584" r:id="rId3"/>
    <p:sldLayoutId id="2147516585" r:id="rId4"/>
    <p:sldLayoutId id="2147516586" r:id="rId5"/>
    <p:sldLayoutId id="2147516587" r:id="rId6"/>
    <p:sldLayoutId id="2147516588" r:id="rId7"/>
    <p:sldLayoutId id="2147516589" r:id="rId8"/>
    <p:sldLayoutId id="2147516590" r:id="rId9"/>
    <p:sldLayoutId id="2147516591" r:id="rId10"/>
    <p:sldLayoutId id="214751659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ru" sz="10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" sz="10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6184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516594" r:id="rId1"/>
    <p:sldLayoutId id="2147516595" r:id="rId2"/>
    <p:sldLayoutId id="2147516596" r:id="rId3"/>
    <p:sldLayoutId id="2147516597" r:id="rId4"/>
    <p:sldLayoutId id="2147516598" r:id="rId5"/>
    <p:sldLayoutId id="2147516599" r:id="rId6"/>
    <p:sldLayoutId id="2147516600" r:id="rId7"/>
    <p:sldLayoutId id="2147516601" r:id="rId8"/>
    <p:sldLayoutId id="2147516602" r:id="rId9"/>
    <p:sldLayoutId id="2147516603" r:id="rId10"/>
    <p:sldLayoutId id="21475166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C69593E-A7DC-4664-9BA0-978B187B160F}" type="slidenum">
              <a:rPr lang="ru-RU" altLang="uk-UA" smtClean="0">
                <a:solidFill>
                  <a:srgbClr val="000000"/>
                </a:solidFill>
                <a:latin typeface="Arial" pitchFamily="34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44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06" r:id="rId1"/>
    <p:sldLayoutId id="2147516607" r:id="rId2"/>
    <p:sldLayoutId id="2147516608" r:id="rId3"/>
    <p:sldLayoutId id="2147516609" r:id="rId4"/>
    <p:sldLayoutId id="2147516610" r:id="rId5"/>
    <p:sldLayoutId id="2147516611" r:id="rId6"/>
    <p:sldLayoutId id="2147516612" r:id="rId7"/>
    <p:sldLayoutId id="2147516613" r:id="rId8"/>
    <p:sldLayoutId id="2147516614" r:id="rId9"/>
    <p:sldLayoutId id="2147516615" r:id="rId10"/>
    <p:sldLayoutId id="2147516616" r:id="rId11"/>
    <p:sldLayoutId id="2147516617" r:id="rId12"/>
    <p:sldLayoutId id="2147516618" r:id="rId13"/>
    <p:sldLayoutId id="214751661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CE86BB-7021-4EA7-BDA8-50D20F708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075" r:id="rId1"/>
    <p:sldLayoutId id="2147516076" r:id="rId2"/>
    <p:sldLayoutId id="2147516077" r:id="rId3"/>
    <p:sldLayoutId id="2147516078" r:id="rId4"/>
    <p:sldLayoutId id="2147516079" r:id="rId5"/>
    <p:sldLayoutId id="2147516080" r:id="rId6"/>
    <p:sldLayoutId id="2147516081" r:id="rId7"/>
    <p:sldLayoutId id="2147516082" r:id="rId8"/>
    <p:sldLayoutId id="2147516083" r:id="rId9"/>
    <p:sldLayoutId id="2147516084" r:id="rId10"/>
    <p:sldLayoutId id="214751608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624A4FA-DF1E-4A0B-83E9-7BD770695366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21" r:id="rId1"/>
    <p:sldLayoutId id="2147516622" r:id="rId2"/>
    <p:sldLayoutId id="2147516623" r:id="rId3"/>
    <p:sldLayoutId id="2147516624" r:id="rId4"/>
    <p:sldLayoutId id="2147516625" r:id="rId5"/>
    <p:sldLayoutId id="2147516626" r:id="rId6"/>
    <p:sldLayoutId id="2147516627" r:id="rId7"/>
    <p:sldLayoutId id="2147516628" r:id="rId8"/>
    <p:sldLayoutId id="2147516629" r:id="rId9"/>
    <p:sldLayoutId id="2147516630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585D9719-CF58-4F31-975E-1EA5CF592945}" type="datetime1">
              <a:rPr lang="ru-RU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cs typeface="Arial" charset="0"/>
              </a:rPr>
              <a:pPr>
                <a:defRPr/>
              </a:pPr>
              <a:t>29.03.2018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328D3FF1-7482-449C-91DD-7237D562D9C2}" type="slidenum">
              <a:rPr lang="ru-RU">
                <a:solidFill>
                  <a:srgbClr val="E7DEC9">
                    <a:shade val="50000"/>
                    <a:satMod val="200000"/>
                  </a:srgbClr>
                </a:solidFill>
                <a:latin typeface="Arial" charset="0"/>
                <a:cs typeface="Arial" charset="0"/>
              </a:rPr>
              <a:pPr>
                <a:defRPr/>
              </a:pPr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02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32" r:id="rId1"/>
    <p:sldLayoutId id="2147516633" r:id="rId2"/>
    <p:sldLayoutId id="2147516634" r:id="rId3"/>
    <p:sldLayoutId id="2147516635" r:id="rId4"/>
    <p:sldLayoutId id="2147516636" r:id="rId5"/>
    <p:sldLayoutId id="2147516637" r:id="rId6"/>
    <p:sldLayoutId id="2147516638" r:id="rId7"/>
    <p:sldLayoutId id="2147516639" r:id="rId8"/>
    <p:sldLayoutId id="2147516640" r:id="rId9"/>
    <p:sldLayoutId id="2147516641" r:id="rId10"/>
    <p:sldLayoutId id="214751664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white"/>
              </a:solidFill>
              <a:latin typeface="Corbel" panose="020B0503020204020204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750" y="500063"/>
            <a:ext cx="7497763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028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714500"/>
            <a:ext cx="74993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fld id="{3EDE6D0A-D0DD-4E70-BAB3-B04CE080DB62}" type="slidenum">
              <a:rPr lang="uk-UA">
                <a:solidFill>
                  <a:srgbClr val="E7DEC9">
                    <a:shade val="50000"/>
                    <a:satMod val="200000"/>
                  </a:srgbClr>
                </a:solidFill>
                <a:cs typeface="+mn-cs"/>
              </a:rPr>
              <a:pPr>
                <a:defRPr/>
              </a:pPr>
              <a:t>‹#›</a:t>
            </a:fld>
            <a:endParaRPr lang="uk-UA">
              <a:solidFill>
                <a:srgbClr val="E7DEC9">
                  <a:shade val="50000"/>
                  <a:satMod val="200000"/>
                </a:srgbClr>
              </a:solidFill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32" name="Рисунок 12" descr="logo.gi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875" y="1143000"/>
            <a:ext cx="98742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Рисунок 15" descr="уііто_3x5.gif"/>
          <p:cNvPicPr>
            <a:picLocks noChangeAspect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286000"/>
            <a:ext cx="10191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8750" y="6305550"/>
            <a:ext cx="6715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400">
                <a:solidFill>
                  <a:schemeClr val="accent5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uk-UA" dirty="0" smtClean="0">
                <a:solidFill>
                  <a:srgbClr val="964305"/>
                </a:solidFill>
              </a:rPr>
              <a:t>+38 (044) </a:t>
            </a:r>
            <a:r>
              <a:rPr lang="en-US" dirty="0" smtClean="0">
                <a:solidFill>
                  <a:srgbClr val="964305"/>
                </a:solidFill>
              </a:rPr>
              <a:t>204</a:t>
            </a:r>
            <a:r>
              <a:rPr lang="uk-UA" dirty="0" smtClean="0">
                <a:solidFill>
                  <a:srgbClr val="964305"/>
                </a:solidFill>
              </a:rPr>
              <a:t> 81 08   ipo.kpi.ua   uiite.kpi.ua</a:t>
            </a:r>
            <a:endParaRPr lang="en-US" dirty="0">
              <a:solidFill>
                <a:srgbClr val="964305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0" y="142875"/>
            <a:ext cx="701040" cy="70104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007604" y="47119"/>
            <a:ext cx="8136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Національний технічний університет України </a:t>
            </a:r>
            <a:endParaRPr lang="en-US" sz="1700" dirty="0" smtClean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  <a:p>
            <a:pPr algn="ctr" eaLnBrk="1" hangingPunct="1"/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«Київський політехнічний інститут</a:t>
            </a:r>
            <a:r>
              <a:rPr lang="en-US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7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імені Ігоря Сікорського»</a:t>
            </a:r>
          </a:p>
        </p:txBody>
      </p:sp>
    </p:spTree>
    <p:extLst>
      <p:ext uri="{BB962C8B-B14F-4D97-AF65-F5344CB8AC3E}">
        <p14:creationId xmlns:p14="http://schemas.microsoft.com/office/powerpoint/2010/main" val="812894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44" r:id="rId1"/>
    <p:sldLayoutId id="2147516645" r:id="rId2"/>
    <p:sldLayoutId id="2147516646" r:id="rId3"/>
    <p:sldLayoutId id="2147516647" r:id="rId4"/>
    <p:sldLayoutId id="2147516648" r:id="rId5"/>
    <p:sldLayoutId id="2147516649" r:id="rId6"/>
    <p:sldLayoutId id="2147516650" r:id="rId7"/>
    <p:sldLayoutId id="2147516651" r:id="rId8"/>
    <p:sldLayoutId id="2147516652" r:id="rId9"/>
    <p:sldLayoutId id="2147516653" r:id="rId10"/>
    <p:sldLayoutId id="2147516654" r:id="rId11"/>
    <p:sldLayoutId id="2147516655" r:id="rId12"/>
    <p:sldLayoutId id="2147516656" r:id="rId13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fld id="{B8014806-9174-4BAA-AB85-1C7952730889}" type="slidenum">
              <a:rPr lang="uk-UA" altLang="uk-UA" smtClean="0">
                <a:solidFill>
                  <a:srgbClr val="000000"/>
                </a:solidFill>
                <a:latin typeface="Arial Unicode MS" pitchFamily="34" charset="-128"/>
                <a:cs typeface="+mn-cs"/>
              </a:rPr>
              <a:pPr/>
              <a:t>‹#›</a:t>
            </a:fld>
            <a:endParaRPr lang="uk-UA" altLang="uk-UA" smtClean="0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7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58" r:id="rId1"/>
    <p:sldLayoutId id="2147516659" r:id="rId2"/>
    <p:sldLayoutId id="2147516660" r:id="rId3"/>
    <p:sldLayoutId id="2147516661" r:id="rId4"/>
    <p:sldLayoutId id="2147516662" r:id="rId5"/>
    <p:sldLayoutId id="2147516663" r:id="rId6"/>
    <p:sldLayoutId id="2147516664" r:id="rId7"/>
    <p:sldLayoutId id="2147516665" r:id="rId8"/>
    <p:sldLayoutId id="2147516666" r:id="rId9"/>
    <p:sldLayoutId id="2147516667" r:id="rId10"/>
    <p:sldLayoutId id="2147516668" r:id="rId11"/>
    <p:sldLayoutId id="2147516669" r:id="rId12"/>
    <p:sldLayoutId id="2147516670" r:id="rId13"/>
    <p:sldLayoutId id="214751667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 Unicode MS" pitchFamily="34" charset="-128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Unicode MS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 Unicode MS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E38A9EC-39FF-4429-AD09-A11A5D25E360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3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73" r:id="rId1"/>
    <p:sldLayoutId id="2147516674" r:id="rId2"/>
    <p:sldLayoutId id="2147516675" r:id="rId3"/>
    <p:sldLayoutId id="2147516676" r:id="rId4"/>
    <p:sldLayoutId id="2147516677" r:id="rId5"/>
    <p:sldLayoutId id="2147516678" r:id="rId6"/>
    <p:sldLayoutId id="2147516679" r:id="rId7"/>
    <p:sldLayoutId id="2147516680" r:id="rId8"/>
    <p:sldLayoutId id="2147516681" r:id="rId9"/>
    <p:sldLayoutId id="2147516682" r:id="rId10"/>
    <p:sldLayoutId id="2147516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E38A9EC-39FF-4429-AD09-A11A5D25E360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457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685" r:id="rId1"/>
    <p:sldLayoutId id="2147516686" r:id="rId2"/>
    <p:sldLayoutId id="2147516687" r:id="rId3"/>
    <p:sldLayoutId id="2147516688" r:id="rId4"/>
    <p:sldLayoutId id="2147516689" r:id="rId5"/>
    <p:sldLayoutId id="2147516690" r:id="rId6"/>
    <p:sldLayoutId id="2147516691" r:id="rId7"/>
    <p:sldLayoutId id="2147516692" r:id="rId8"/>
    <p:sldLayoutId id="2147516693" r:id="rId9"/>
    <p:sldLayoutId id="2147516694" r:id="rId10"/>
    <p:sldLayoutId id="2147516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1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64A4EF-5FFD-4A40-826B-E836362136A5}" type="slidenum">
              <a:rPr lang="ru-RU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24.02.2012</a:t>
            </a:r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484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516697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33363"/>
            <a:ext cx="8610600" cy="45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4443" rIns="90471" bIns="4444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1" name="Line 3"/>
          <p:cNvSpPr>
            <a:spLocks noChangeShapeType="1"/>
          </p:cNvSpPr>
          <p:nvPr/>
        </p:nvSpPr>
        <p:spPr bwMode="auto">
          <a:xfrm>
            <a:off x="0" y="738188"/>
            <a:ext cx="91186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7575"/>
            <a:ext cx="8610600" cy="487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4443" rIns="90471" bIns="444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 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3"/>
            <a:endParaRPr lang="en-US" altLang="ru-RU" smtClean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" y="6400800"/>
            <a:ext cx="19050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07AC844-CF20-4C1A-97F0-5F8B886609D6}" type="slidenum">
              <a:rPr lang="en-US" altLang="ru-RU">
                <a:solidFill>
                  <a:srgbClr val="FFFFFF"/>
                </a:solidFill>
                <a:cs typeface="+mn-cs"/>
              </a:rPr>
              <a:pPr>
                <a:defRPr/>
              </a:pPr>
              <a:t>‹#›</a:t>
            </a:fld>
            <a:endParaRPr lang="en-US" altLang="ru-RU">
              <a:solidFill>
                <a:srgbClr val="FFFFFF"/>
              </a:solidFill>
              <a:cs typeface="+mn-cs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152400" y="6172200"/>
            <a:ext cx="27432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2" rIns="91423" bIns="45712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4556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3700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3038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875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74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201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6591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ru-RU" sz="1200" smtClean="0">
                <a:solidFill>
                  <a:srgbClr val="FFFFFF"/>
                </a:solidFill>
                <a:latin typeface="Tahoma" pitchFamily="34" charset="0"/>
                <a:cs typeface="+mn-cs"/>
              </a:rPr>
              <a:t>Microsoft Confidential</a:t>
            </a:r>
          </a:p>
        </p:txBody>
      </p:sp>
      <p:sp>
        <p:nvSpPr>
          <p:cNvPr id="13319" name="Text Box 7"/>
          <p:cNvSpPr txBox="1">
            <a:spLocks noChangeArrowheads="1"/>
          </p:cNvSpPr>
          <p:nvPr userDrawn="1"/>
        </p:nvSpPr>
        <p:spPr bwMode="auto">
          <a:xfrm>
            <a:off x="6477000" y="6600825"/>
            <a:ext cx="23622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marL="228600" indent="-228600" defTabSz="760413">
              <a:defRPr>
                <a:solidFill>
                  <a:schemeClr val="tx1"/>
                </a:solidFill>
                <a:latin typeface="Arial" pitchFamily="34" charset="0"/>
              </a:defRPr>
            </a:lvl1pPr>
            <a:lvl2pPr defTabSz="760413">
              <a:defRPr>
                <a:solidFill>
                  <a:schemeClr val="tx1"/>
                </a:solidFill>
                <a:latin typeface="Arial" pitchFamily="34" charset="0"/>
              </a:defRPr>
            </a:lvl2pPr>
            <a:lvl3pPr defTabSz="760413">
              <a:defRPr>
                <a:solidFill>
                  <a:schemeClr val="tx1"/>
                </a:solidFill>
                <a:latin typeface="Arial" pitchFamily="34" charset="0"/>
              </a:defRPr>
            </a:lvl3pPr>
            <a:lvl4pPr defTabSz="760413">
              <a:defRPr>
                <a:solidFill>
                  <a:schemeClr val="tx1"/>
                </a:solidFill>
                <a:latin typeface="Arial" pitchFamily="34" charset="0"/>
              </a:defRPr>
            </a:lvl4pPr>
            <a:lvl5pPr defTabSz="760413">
              <a:defRPr>
                <a:solidFill>
                  <a:schemeClr val="tx1"/>
                </a:solidFill>
                <a:latin typeface="Arial" pitchFamily="34" charset="0"/>
              </a:defRPr>
            </a:lvl5pPr>
            <a:lvl6pPr defTabSz="760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defTabSz="760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defTabSz="760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defTabSz="7604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ru-RU" sz="1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Version 3 – </a:t>
            </a:r>
            <a:r>
              <a:rPr lang="en-US" altLang="ru-RU" sz="1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  <a:hlinkClick r:id="rId14"/>
              </a:rPr>
              <a:t>mailto:raulb</a:t>
            </a:r>
            <a:r>
              <a:rPr lang="en-US" altLang="ru-RU" sz="11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802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711" r:id="rId1"/>
    <p:sldLayoutId id="2147516712" r:id="rId2"/>
    <p:sldLayoutId id="2147516713" r:id="rId3"/>
    <p:sldLayoutId id="2147516714" r:id="rId4"/>
    <p:sldLayoutId id="2147516715" r:id="rId5"/>
    <p:sldLayoutId id="2147516716" r:id="rId6"/>
    <p:sldLayoutId id="2147516717" r:id="rId7"/>
    <p:sldLayoutId id="2147516718" r:id="rId8"/>
    <p:sldLayoutId id="2147516719" r:id="rId9"/>
    <p:sldLayoutId id="2147516720" r:id="rId10"/>
    <p:sldLayoutId id="2147516721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rgbClr val="090D3A"/>
          </a:solidFill>
          <a:latin typeface="Tahoma" pitchFamily="34" charset="0"/>
        </a:defRPr>
      </a:lvl9pPr>
    </p:titleStyle>
    <p:bodyStyle>
      <a:lvl1pPr marL="228600" indent="-228600" algn="l" defTabSz="760413" rtl="0" eaLnBrk="0" fontAlgn="base" hangingPunct="0">
        <a:spcBef>
          <a:spcPct val="20000"/>
        </a:spcBef>
        <a:spcAft>
          <a:spcPct val="0"/>
        </a:spcAft>
        <a:buSzPct val="95000"/>
        <a:buFont typeface="Webdings" pitchFamily="18" charset="2"/>
        <a:buChar char="4"/>
        <a:defRPr sz="1700">
          <a:solidFill>
            <a:srgbClr val="090D3A"/>
          </a:solidFill>
          <a:latin typeface="+mn-lt"/>
          <a:ea typeface="+mn-ea"/>
          <a:cs typeface="+mn-cs"/>
        </a:defRPr>
      </a:lvl1pPr>
      <a:lvl2pPr marL="687388" indent="-231775" algn="l" defTabSz="760413" rtl="0" eaLnBrk="0" fontAlgn="base" hangingPunct="0">
        <a:spcBef>
          <a:spcPct val="20000"/>
        </a:spcBef>
        <a:spcAft>
          <a:spcPct val="0"/>
        </a:spcAft>
        <a:buSzPct val="90000"/>
        <a:buFont typeface="Webdings" pitchFamily="18" charset="2"/>
        <a:buChar char="8"/>
        <a:defRPr sz="1500">
          <a:solidFill>
            <a:srgbClr val="090D3A"/>
          </a:solidFill>
          <a:latin typeface="+mn-lt"/>
        </a:defRPr>
      </a:lvl2pPr>
      <a:lvl3pPr marL="1143000" indent="-228600" algn="l" defTabSz="760413" rtl="0" eaLnBrk="0" fontAlgn="base" hangingPunct="0">
        <a:spcBef>
          <a:spcPct val="20000"/>
        </a:spcBef>
        <a:spcAft>
          <a:spcPct val="0"/>
        </a:spcAft>
        <a:buSzPct val="55000"/>
        <a:buFont typeface="Webdings" pitchFamily="18" charset="2"/>
        <a:buChar char="="/>
        <a:defRPr sz="1300">
          <a:solidFill>
            <a:srgbClr val="090D3A"/>
          </a:solidFill>
          <a:latin typeface="+mn-lt"/>
        </a:defRPr>
      </a:lvl3pPr>
      <a:lvl4pPr marL="1598613" indent="-228600" algn="l" defTabSz="760413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1100">
          <a:solidFill>
            <a:srgbClr val="090D3A"/>
          </a:solidFill>
          <a:latin typeface="+mn-lt"/>
        </a:defRPr>
      </a:lvl4pPr>
      <a:lvl5pPr marL="2413000" indent="-228600" algn="l" defTabSz="760413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500">
          <a:solidFill>
            <a:srgbClr val="090D3A"/>
          </a:solidFill>
          <a:latin typeface="Franklin Gothic Book" pitchFamily="34" charset="0"/>
        </a:defRPr>
      </a:lvl5pPr>
      <a:lvl6pPr marL="2870200" indent="-228600" algn="l" defTabSz="760413" rtl="0" fontAlgn="base">
        <a:spcBef>
          <a:spcPct val="20000"/>
        </a:spcBef>
        <a:spcAft>
          <a:spcPct val="0"/>
        </a:spcAft>
        <a:buSzPct val="100000"/>
        <a:buChar char="•"/>
        <a:defRPr sz="1500">
          <a:solidFill>
            <a:srgbClr val="090D3A"/>
          </a:solidFill>
          <a:latin typeface="Franklin Gothic Book" pitchFamily="34" charset="0"/>
        </a:defRPr>
      </a:lvl6pPr>
      <a:lvl7pPr marL="3327400" indent="-228600" algn="l" defTabSz="760413" rtl="0" fontAlgn="base">
        <a:spcBef>
          <a:spcPct val="20000"/>
        </a:spcBef>
        <a:spcAft>
          <a:spcPct val="0"/>
        </a:spcAft>
        <a:buSzPct val="100000"/>
        <a:buChar char="•"/>
        <a:defRPr sz="1500">
          <a:solidFill>
            <a:srgbClr val="090D3A"/>
          </a:solidFill>
          <a:latin typeface="Franklin Gothic Book" pitchFamily="34" charset="0"/>
        </a:defRPr>
      </a:lvl7pPr>
      <a:lvl8pPr marL="3784600" indent="-228600" algn="l" defTabSz="760413" rtl="0" fontAlgn="base">
        <a:spcBef>
          <a:spcPct val="20000"/>
        </a:spcBef>
        <a:spcAft>
          <a:spcPct val="0"/>
        </a:spcAft>
        <a:buSzPct val="100000"/>
        <a:buChar char="•"/>
        <a:defRPr sz="1500">
          <a:solidFill>
            <a:srgbClr val="090D3A"/>
          </a:solidFill>
          <a:latin typeface="Franklin Gothic Book" pitchFamily="34" charset="0"/>
        </a:defRPr>
      </a:lvl8pPr>
      <a:lvl9pPr marL="4241800" indent="-228600" algn="l" defTabSz="760413" rtl="0" fontAlgn="base">
        <a:spcBef>
          <a:spcPct val="20000"/>
        </a:spcBef>
        <a:spcAft>
          <a:spcPct val="0"/>
        </a:spcAft>
        <a:buSzPct val="100000"/>
        <a:buChar char="•"/>
        <a:defRPr sz="1500">
          <a:solidFill>
            <a:srgbClr val="090D3A"/>
          </a:solidFill>
          <a:latin typeface="Franklin Gothic Book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endParaRPr lang="ru-RU" altLang="ru-RU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eaLnBrk="1" hangingPunct="1">
              <a:defRPr/>
            </a:pPr>
            <a:fld id="{5D1E59AC-D071-45E4-9C29-6B8BB58D507D}" type="slidenum">
              <a:rPr lang="ru-RU" altLang="ru-RU">
                <a:solidFill>
                  <a:srgbClr val="000000"/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ru-RU" altLang="ru-RU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32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723" r:id="rId1"/>
    <p:sldLayoutId id="2147516724" r:id="rId2"/>
    <p:sldLayoutId id="2147516725" r:id="rId3"/>
    <p:sldLayoutId id="2147516726" r:id="rId4"/>
    <p:sldLayoutId id="2147516727" r:id="rId5"/>
    <p:sldLayoutId id="2147516728" r:id="rId6"/>
    <p:sldLayoutId id="2147516729" r:id="rId7"/>
    <p:sldLayoutId id="2147516730" r:id="rId8"/>
    <p:sldLayoutId id="2147516731" r:id="rId9"/>
    <p:sldLayoutId id="2147516732" r:id="rId10"/>
    <p:sldLayoutId id="2147516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Образец текста</a:t>
            </a:r>
          </a:p>
          <a:p>
            <a:pPr lvl="1"/>
            <a:r>
              <a:rPr lang="uk-UA" altLang="uk-UA" smtClean="0"/>
              <a:t>Второй уровень</a:t>
            </a:r>
          </a:p>
          <a:p>
            <a:pPr lvl="2"/>
            <a:r>
              <a:rPr lang="uk-UA" altLang="uk-UA" smtClean="0"/>
              <a:t>Третий уровень</a:t>
            </a:r>
          </a:p>
          <a:p>
            <a:pPr lvl="3"/>
            <a:r>
              <a:rPr lang="uk-UA" altLang="uk-UA" smtClean="0"/>
              <a:t>Четвертый уровень</a:t>
            </a:r>
          </a:p>
          <a:p>
            <a:pPr lvl="4"/>
            <a:r>
              <a:rPr lang="uk-UA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1"/>
                </a:solidFill>
              </a:defRPr>
            </a:lvl1pPr>
          </a:lstStyle>
          <a:p>
            <a:fld id="{790B5258-136C-45B9-8B57-80DEF28E8D8F}" type="slidenum">
              <a:rPr lang="uk-UA" altLang="uk-UA" smtClean="0">
                <a:solidFill>
                  <a:srgbClr val="000000"/>
                </a:solidFill>
                <a:latin typeface="Arial Unicode MS" pitchFamily="34" charset="-128"/>
                <a:cs typeface="+mn-cs"/>
              </a:rPr>
              <a:pPr/>
              <a:t>‹#›</a:t>
            </a:fld>
            <a:endParaRPr lang="uk-UA" altLang="uk-UA" smtClean="0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5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735" r:id="rId1"/>
    <p:sldLayoutId id="2147516736" r:id="rId2"/>
    <p:sldLayoutId id="2147516737" r:id="rId3"/>
    <p:sldLayoutId id="2147516738" r:id="rId4"/>
    <p:sldLayoutId id="2147516739" r:id="rId5"/>
    <p:sldLayoutId id="2147516740" r:id="rId6"/>
    <p:sldLayoutId id="2147516741" r:id="rId7"/>
    <p:sldLayoutId id="2147516742" r:id="rId8"/>
    <p:sldLayoutId id="2147516743" r:id="rId9"/>
    <p:sldLayoutId id="2147516744" r:id="rId10"/>
    <p:sldLayoutId id="2147516745" r:id="rId11"/>
    <p:sldLayoutId id="2147516746" r:id="rId12"/>
    <p:sldLayoutId id="2147516747" r:id="rId13"/>
    <p:sldLayoutId id="214751674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 Unicode MS" pitchFamily="34" charset="-128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 Unicode MS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 Unicode MS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E0458B3-98D2-4C1B-805C-3153A85894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086" r:id="rId1"/>
    <p:sldLayoutId id="2147516087" r:id="rId2"/>
    <p:sldLayoutId id="2147516088" r:id="rId3"/>
    <p:sldLayoutId id="2147516089" r:id="rId4"/>
    <p:sldLayoutId id="2147516090" r:id="rId5"/>
    <p:sldLayoutId id="2147516091" r:id="rId6"/>
    <p:sldLayoutId id="2147516092" r:id="rId7"/>
    <p:sldLayoutId id="2147516093" r:id="rId8"/>
    <p:sldLayoutId id="2147516094" r:id="rId9"/>
    <p:sldLayoutId id="2147516095" r:id="rId10"/>
    <p:sldLayoutId id="21475160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BCDF1F88-79FE-425B-9D53-A52CBA4C0210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4C10E70D-F253-4225-A68F-FEBF463D0B9B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63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762" r:id="rId1"/>
    <p:sldLayoutId id="2147516763" r:id="rId2"/>
    <p:sldLayoutId id="2147516764" r:id="rId3"/>
    <p:sldLayoutId id="2147516765" r:id="rId4"/>
    <p:sldLayoutId id="2147516766" r:id="rId5"/>
    <p:sldLayoutId id="2147516767" r:id="rId6"/>
    <p:sldLayoutId id="2147516768" r:id="rId7"/>
    <p:sldLayoutId id="2147516769" r:id="rId8"/>
    <p:sldLayoutId id="2147516770" r:id="rId9"/>
    <p:sldLayoutId id="2147516771" r:id="rId10"/>
    <p:sldLayoutId id="2147516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0A6B351-C548-47F9-A044-7EE43124E079}" type="slidenum">
              <a:rPr lang="ru-RU" altLang="uk-UA" smtClean="0">
                <a:solidFill>
                  <a:srgbClr val="000000"/>
                </a:solidFill>
                <a:latin typeface="Arial" pitchFamily="34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43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774" r:id="rId1"/>
    <p:sldLayoutId id="2147516775" r:id="rId2"/>
    <p:sldLayoutId id="2147516776" r:id="rId3"/>
    <p:sldLayoutId id="2147516777" r:id="rId4"/>
    <p:sldLayoutId id="2147516778" r:id="rId5"/>
    <p:sldLayoutId id="2147516779" r:id="rId6"/>
    <p:sldLayoutId id="2147516780" r:id="rId7"/>
    <p:sldLayoutId id="2147516781" r:id="rId8"/>
    <p:sldLayoutId id="2147516782" r:id="rId9"/>
    <p:sldLayoutId id="2147516783" r:id="rId10"/>
    <p:sldLayoutId id="2147516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271A6ED-25DE-4948-8246-3E1D1739FD4C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98AD6C5-8B52-4AF6-8164-07623AEF63D6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810" r:id="rId1"/>
    <p:sldLayoutId id="2147516811" r:id="rId2"/>
    <p:sldLayoutId id="2147516812" r:id="rId3"/>
    <p:sldLayoutId id="2147516813" r:id="rId4"/>
    <p:sldLayoutId id="2147516814" r:id="rId5"/>
    <p:sldLayoutId id="2147516815" r:id="rId6"/>
    <p:sldLayoutId id="2147516816" r:id="rId7"/>
    <p:sldLayoutId id="2147516817" r:id="rId8"/>
    <p:sldLayoutId id="2147516818" r:id="rId9"/>
    <p:sldLayoutId id="2147516819" r:id="rId10"/>
    <p:sldLayoutId id="2147516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C3B878B-FC3C-423B-B9A7-83CE4E125EEA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35F8B5A-F7D4-4FE9-BDE6-03C1C1F99477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10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834" r:id="rId1"/>
    <p:sldLayoutId id="2147516835" r:id="rId2"/>
    <p:sldLayoutId id="2147516836" r:id="rId3"/>
    <p:sldLayoutId id="2147516837" r:id="rId4"/>
    <p:sldLayoutId id="2147516838" r:id="rId5"/>
    <p:sldLayoutId id="2147516839" r:id="rId6"/>
    <p:sldLayoutId id="2147516840" r:id="rId7"/>
    <p:sldLayoutId id="2147516841" r:id="rId8"/>
    <p:sldLayoutId id="2147516842" r:id="rId9"/>
    <p:sldLayoutId id="2147516843" r:id="rId10"/>
    <p:sldLayoutId id="21475168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99EA2F6-CA4F-4586-B9E9-174C6F9877EF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45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846" r:id="rId1"/>
    <p:sldLayoutId id="2147516847" r:id="rId2"/>
    <p:sldLayoutId id="2147516848" r:id="rId3"/>
    <p:sldLayoutId id="2147516849" r:id="rId4"/>
    <p:sldLayoutId id="2147516850" r:id="rId5"/>
    <p:sldLayoutId id="2147516851" r:id="rId6"/>
    <p:sldLayoutId id="2147516852" r:id="rId7"/>
    <p:sldLayoutId id="2147516853" r:id="rId8"/>
    <p:sldLayoutId id="2147516854" r:id="rId9"/>
    <p:sldLayoutId id="2147516855" r:id="rId10"/>
    <p:sldLayoutId id="21475168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7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882" r:id="rId1"/>
    <p:sldLayoutId id="2147516883" r:id="rId2"/>
    <p:sldLayoutId id="2147516884" r:id="rId3"/>
    <p:sldLayoutId id="2147516885" r:id="rId4"/>
    <p:sldLayoutId id="2147516886" r:id="rId5"/>
    <p:sldLayoutId id="2147516887" r:id="rId6"/>
    <p:sldLayoutId id="2147516888" r:id="rId7"/>
    <p:sldLayoutId id="2147516889" r:id="rId8"/>
    <p:sldLayoutId id="2147516890" r:id="rId9"/>
    <p:sldLayoutId id="2147516891" r:id="rId10"/>
    <p:sldLayoutId id="21475168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CC3B878B-FC3C-423B-B9A7-83CE4E125EEA}" type="datetimeFigureOut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3/29/2018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35F8B5A-F7D4-4FE9-BDE6-03C1C1F99477}" type="slidenum">
              <a:rPr lang="en-US">
                <a:solidFill>
                  <a:prstClr val="black">
                    <a:tint val="75000"/>
                  </a:prstClr>
                </a:solidFill>
                <a:cs typeface="+mn-cs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1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894" r:id="rId1"/>
    <p:sldLayoutId id="2147516895" r:id="rId2"/>
    <p:sldLayoutId id="2147516896" r:id="rId3"/>
    <p:sldLayoutId id="2147516897" r:id="rId4"/>
    <p:sldLayoutId id="2147516898" r:id="rId5"/>
    <p:sldLayoutId id="2147516899" r:id="rId6"/>
    <p:sldLayoutId id="2147516900" r:id="rId7"/>
    <p:sldLayoutId id="2147516901" r:id="rId8"/>
    <p:sldLayoutId id="2147516902" r:id="rId9"/>
    <p:sldLayoutId id="2147516903" r:id="rId10"/>
    <p:sldLayoutId id="2147516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D3AC432-2836-49FB-B7DA-F866485F4B7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29.03.2018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E4CF383-5FEB-416B-8AEB-B6C34BFBD1EA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4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18" r:id="rId1"/>
    <p:sldLayoutId id="2147516919" r:id="rId2"/>
    <p:sldLayoutId id="2147516920" r:id="rId3"/>
    <p:sldLayoutId id="2147516921" r:id="rId4"/>
    <p:sldLayoutId id="2147516922" r:id="rId5"/>
    <p:sldLayoutId id="2147516923" r:id="rId6"/>
    <p:sldLayoutId id="2147516924" r:id="rId7"/>
    <p:sldLayoutId id="2147516925" r:id="rId8"/>
    <p:sldLayoutId id="2147516926" r:id="rId9"/>
    <p:sldLayoutId id="2147516927" r:id="rId10"/>
    <p:sldLayoutId id="21475169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400C25-BBB2-4BA7-AEAC-3879CEAA601F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8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30" r:id="rId1"/>
    <p:sldLayoutId id="2147516931" r:id="rId2"/>
    <p:sldLayoutId id="2147516932" r:id="rId3"/>
    <p:sldLayoutId id="2147516933" r:id="rId4"/>
    <p:sldLayoutId id="2147516934" r:id="rId5"/>
    <p:sldLayoutId id="2147516935" r:id="rId6"/>
    <p:sldLayoutId id="2147516936" r:id="rId7"/>
    <p:sldLayoutId id="2147516937" r:id="rId8"/>
    <p:sldLayoutId id="2147516938" r:id="rId9"/>
    <p:sldLayoutId id="2147516939" r:id="rId10"/>
    <p:sldLayoutId id="21475169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400C25-BBB2-4BA7-AEAC-3879CEAA601F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4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42" r:id="rId1"/>
    <p:sldLayoutId id="2147516943" r:id="rId2"/>
    <p:sldLayoutId id="2147516944" r:id="rId3"/>
    <p:sldLayoutId id="2147516945" r:id="rId4"/>
    <p:sldLayoutId id="2147516946" r:id="rId5"/>
    <p:sldLayoutId id="2147516947" r:id="rId6"/>
    <p:sldLayoutId id="2147516948" r:id="rId7"/>
    <p:sldLayoutId id="2147516949" r:id="rId8"/>
    <p:sldLayoutId id="2147516950" r:id="rId9"/>
    <p:sldLayoutId id="2147516951" r:id="rId10"/>
    <p:sldLayoutId id="21475169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1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ru-RU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>
                <a:solidFill>
                  <a:srgbClr val="000000"/>
                </a:solidFill>
                <a:latin typeface="+mn-lt"/>
                <a:cs typeface="Arial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C8A23B6-AA79-4D02-9B5D-D46FB02049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191" r:id="rId1"/>
    <p:sldLayoutId id="2147516192" r:id="rId2"/>
    <p:sldLayoutId id="2147516193" r:id="rId3"/>
    <p:sldLayoutId id="2147516194" r:id="rId4"/>
    <p:sldLayoutId id="2147516195" r:id="rId5"/>
    <p:sldLayoutId id="2147516196" r:id="rId6"/>
    <p:sldLayoutId id="2147516197" r:id="rId7"/>
    <p:sldLayoutId id="2147516198" r:id="rId8"/>
    <p:sldLayoutId id="2147516199" r:id="rId9"/>
    <p:sldLayoutId id="2147516200" r:id="rId10"/>
    <p:sldLayoutId id="2147516201" r:id="rId11"/>
  </p:sldLayoutIdLst>
  <p:transition spd="slow">
    <p:circl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rgbClr val="A1C0C3"/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uk-UA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400C25-BBB2-4BA7-AEAC-3879CEAA601F}" type="slidenum">
              <a:rPr lang="ru-RU" altLang="uk-UA" smtClean="0">
                <a:solidFill>
                  <a:srgbClr val="000000"/>
                </a:solidFill>
                <a:latin typeface="Arial" charset="0"/>
                <a:cs typeface="+mn-cs"/>
              </a:rPr>
              <a:pPr/>
              <a:t>‹#›</a:t>
            </a:fld>
            <a:endParaRPr lang="ru-RU" altLang="uk-UA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17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54" r:id="rId1"/>
    <p:sldLayoutId id="2147516955" r:id="rId2"/>
    <p:sldLayoutId id="2147516956" r:id="rId3"/>
    <p:sldLayoutId id="2147516957" r:id="rId4"/>
    <p:sldLayoutId id="2147516958" r:id="rId5"/>
    <p:sldLayoutId id="2147516959" r:id="rId6"/>
    <p:sldLayoutId id="2147516960" r:id="rId7"/>
    <p:sldLayoutId id="2147516961" r:id="rId8"/>
    <p:sldLayoutId id="2147516962" r:id="rId9"/>
    <p:sldLayoutId id="2147516963" r:id="rId10"/>
    <p:sldLayoutId id="214751696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0C8EC"/>
            </a:gs>
            <a:gs pos="13000">
              <a:srgbClr val="80C8EC"/>
            </a:gs>
            <a:gs pos="41000">
              <a:srgbClr val="00B0F0"/>
            </a:gs>
            <a:gs pos="100000">
              <a:srgbClr val="F0FB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18822F2-66C4-43B7-897D-164A284FFB44}" type="slidenum">
              <a:rPr lang="ru-RU" altLang="ru-RU">
                <a:cs typeface="+mn-cs"/>
              </a:rPr>
              <a:pPr>
                <a:defRPr/>
              </a:pPr>
              <a:t>‹#›</a:t>
            </a:fld>
            <a:endParaRPr lang="ru-RU" altLang="ru-RU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02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66" r:id="rId1"/>
    <p:sldLayoutId id="2147516967" r:id="rId2"/>
    <p:sldLayoutId id="2147516968" r:id="rId3"/>
    <p:sldLayoutId id="2147516969" r:id="rId4"/>
    <p:sldLayoutId id="2147516970" r:id="rId5"/>
    <p:sldLayoutId id="2147516971" r:id="rId6"/>
    <p:sldLayoutId id="2147516972" r:id="rId7"/>
    <p:sldLayoutId id="2147516973" r:id="rId8"/>
    <p:sldLayoutId id="2147516974" r:id="rId9"/>
    <p:sldLayoutId id="2147516975" r:id="rId10"/>
    <p:sldLayoutId id="2147516976" r:id="rId11"/>
    <p:sldLayoutId id="2147516977" r:id="rId12"/>
    <p:sldLayoutId id="2147516978" r:id="rId13"/>
    <p:sldLayoutId id="214751697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0C8EC"/>
            </a:gs>
            <a:gs pos="13000">
              <a:srgbClr val="80C8EC"/>
            </a:gs>
            <a:gs pos="41000">
              <a:srgbClr val="00B0F0"/>
            </a:gs>
            <a:gs pos="100000">
              <a:srgbClr val="F0FB8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18822F2-66C4-43B7-897D-164A284FFB44}" type="slidenum">
              <a:rPr lang="ru-RU" altLang="ru-RU">
                <a:cs typeface="+mn-cs"/>
              </a:rPr>
              <a:pPr>
                <a:defRPr/>
              </a:pPr>
              <a:t>‹#›</a:t>
            </a:fld>
            <a:endParaRPr lang="ru-RU" altLang="ru-RU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15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81" r:id="rId1"/>
    <p:sldLayoutId id="2147516982" r:id="rId2"/>
    <p:sldLayoutId id="2147516983" r:id="rId3"/>
    <p:sldLayoutId id="2147516984" r:id="rId4"/>
    <p:sldLayoutId id="2147516985" r:id="rId5"/>
    <p:sldLayoutId id="2147516986" r:id="rId6"/>
    <p:sldLayoutId id="2147516987" r:id="rId7"/>
    <p:sldLayoutId id="2147516988" r:id="rId8"/>
    <p:sldLayoutId id="2147516989" r:id="rId9"/>
    <p:sldLayoutId id="2147516990" r:id="rId10"/>
    <p:sldLayoutId id="2147516991" r:id="rId11"/>
    <p:sldLayoutId id="2147516992" r:id="rId12"/>
    <p:sldLayoutId id="2147516993" r:id="rId13"/>
    <p:sldLayoutId id="214751699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615D5424-821F-4202-92D4-5120521CED4F}" type="slidenum">
              <a:rPr lang="ru-RU" b="1">
                <a:solidFill>
                  <a:srgbClr val="F0A22E">
                    <a:shade val="75000"/>
                  </a:srgbClr>
                </a:solidFill>
                <a:latin typeface="Times New Roman" pitchFamily="18" charset="0"/>
                <a:cs typeface="+mn-cs"/>
              </a:rPr>
              <a:pPr>
                <a:defRPr/>
              </a:pPr>
              <a:t>‹#›</a:t>
            </a:fld>
            <a:endParaRPr lang="ru-RU" b="1">
              <a:solidFill>
                <a:srgbClr val="F0A22E">
                  <a:shade val="75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16996" r:id="rId1"/>
    <p:sldLayoutId id="2147516997" r:id="rId2"/>
    <p:sldLayoutId id="2147516998" r:id="rId3"/>
    <p:sldLayoutId id="2147516999" r:id="rId4"/>
    <p:sldLayoutId id="2147517000" r:id="rId5"/>
    <p:sldLayoutId id="2147517001" r:id="rId6"/>
    <p:sldLayoutId id="2147517002" r:id="rId7"/>
    <p:sldLayoutId id="2147517003" r:id="rId8"/>
    <p:sldLayoutId id="2147517004" r:id="rId9"/>
    <p:sldLayoutId id="2147517005" r:id="rId10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C4BAF95-4301-4541-A058-78911380D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202" r:id="rId1"/>
    <p:sldLayoutId id="2147516203" r:id="rId2"/>
    <p:sldLayoutId id="2147516204" r:id="rId3"/>
    <p:sldLayoutId id="2147516205" r:id="rId4"/>
    <p:sldLayoutId id="2147516206" r:id="rId5"/>
    <p:sldLayoutId id="2147516207" r:id="rId6"/>
    <p:sldLayoutId id="2147516208" r:id="rId7"/>
    <p:sldLayoutId id="2147516209" r:id="rId8"/>
    <p:sldLayoutId id="2147516210" r:id="rId9"/>
    <p:sldLayoutId id="2147516211" r:id="rId10"/>
    <p:sldLayoutId id="2147516212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4445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</a:t>
            </a:r>
            <a:r>
              <a:rPr lang="en-US" altLang="uk-UA" smtClean="0"/>
              <a:t> </a:t>
            </a:r>
            <a:r>
              <a:rPr lang="uk-UA" altLang="uk-UA" smtClean="0"/>
              <a:t>заголовка</a:t>
            </a:r>
          </a:p>
        </p:txBody>
      </p:sp>
      <p:sp>
        <p:nvSpPr>
          <p:cNvPr id="8195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341439"/>
            <a:ext cx="82296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uk-UA" smtClean="0"/>
              <a:t>Зразок тексту</a:t>
            </a:r>
          </a:p>
          <a:p>
            <a:pPr lvl="1"/>
            <a:r>
              <a:rPr lang="uk-UA" altLang="uk-UA" smtClean="0"/>
              <a:t>Другий рівень</a:t>
            </a:r>
          </a:p>
          <a:p>
            <a:pPr lvl="2"/>
            <a:r>
              <a:rPr lang="uk-UA" altLang="uk-UA" smtClean="0"/>
              <a:t>Третій рівень</a:t>
            </a:r>
          </a:p>
          <a:p>
            <a:pPr lvl="3"/>
            <a:r>
              <a:rPr lang="uk-UA" altLang="uk-UA" smtClean="0"/>
              <a:t>Четвертий рівень</a:t>
            </a:r>
          </a:p>
          <a:p>
            <a:pPr lvl="4"/>
            <a:r>
              <a:rPr lang="uk-UA" altLang="uk-UA" smtClean="0"/>
              <a:t>П'ятий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DFAB34F-02C1-4B03-A56B-8458B123DD5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108" r:id="rId1"/>
    <p:sldLayoutId id="2147516214" r:id="rId2"/>
    <p:sldLayoutId id="2147516215" r:id="rId3"/>
    <p:sldLayoutId id="2147516216" r:id="rId4"/>
    <p:sldLayoutId id="2147516217" r:id="rId5"/>
    <p:sldLayoutId id="2147516218" r:id="rId6"/>
    <p:sldLayoutId id="2147516109" r:id="rId7"/>
    <p:sldLayoutId id="2147516219" r:id="rId8"/>
    <p:sldLayoutId id="2147516220" r:id="rId9"/>
    <p:sldLayoutId id="2147516221" r:id="rId10"/>
    <p:sldLayoutId id="2147516110" r:id="rId11"/>
    <p:sldLayoutId id="2147516222" r:id="rId12"/>
    <p:sldLayoutId id="2147516223" r:id="rId13"/>
    <p:sldLayoutId id="2147516224" r:id="rId14"/>
    <p:sldLayoutId id="2147516225" r:id="rId15"/>
    <p:sldLayoutId id="2147516111" r:id="rId16"/>
    <p:sldLayoutId id="2147516226" r:id="rId17"/>
    <p:sldLayoutId id="2147516227" r:id="rId18"/>
    <p:sldLayoutId id="2147516228" r:id="rId19"/>
    <p:sldLayoutId id="2147516112" r:id="rId20"/>
    <p:sldLayoutId id="2147516229" r:id="rId21"/>
    <p:sldLayoutId id="2147516230" r:id="rId22"/>
    <p:sldLayoutId id="2147516231" r:id="rId23"/>
    <p:sldLayoutId id="2147516113" r:id="rId24"/>
    <p:sldLayoutId id="2147516232" r:id="rId25"/>
    <p:sldLayoutId id="2147516233" r:id="rId26"/>
    <p:sldLayoutId id="2147516234" r:id="rId27"/>
    <p:sldLayoutId id="2147516114" r:id="rId28"/>
    <p:sldLayoutId id="2147516115" r:id="rId29"/>
    <p:sldLayoutId id="2147516235" r:id="rId30"/>
    <p:sldLayoutId id="2147516236" r:id="rId31"/>
    <p:sldLayoutId id="2147516116" r:id="rId32"/>
    <p:sldLayoutId id="2147516117" r:id="rId33"/>
    <p:sldLayoutId id="2147516118" r:id="rId34"/>
    <p:sldLayoutId id="2147516119" r:id="rId35"/>
    <p:sldLayoutId id="2147516120" r:id="rId36"/>
    <p:sldLayoutId id="2147516121" r:id="rId37"/>
    <p:sldLayoutId id="2147516237" r:id="rId3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Segoe UI Light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BBF4C2C-2B16-4B13-AAD0-80792080EE07}" type="datetime1">
              <a:rPr lang="ru-RU"/>
              <a:pPr>
                <a:defRPr/>
              </a:pPr>
              <a:t>29.03.2018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A6B676-503D-4952-B233-054612245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6238" r:id="rId1"/>
    <p:sldLayoutId id="2147516239" r:id="rId2"/>
    <p:sldLayoutId id="2147516240" r:id="rId3"/>
    <p:sldLayoutId id="2147516241" r:id="rId4"/>
    <p:sldLayoutId id="2147516242" r:id="rId5"/>
    <p:sldLayoutId id="2147516243" r:id="rId6"/>
    <p:sldLayoutId id="2147516244" r:id="rId7"/>
    <p:sldLayoutId id="2147516245" r:id="rId8"/>
    <p:sldLayoutId id="2147516246" r:id="rId9"/>
    <p:sldLayoutId id="2147516247" r:id="rId10"/>
    <p:sldLayoutId id="214751624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49425" y="274637"/>
            <a:ext cx="72374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49425" y="1600201"/>
            <a:ext cx="72374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uk-UA" smtClean="0"/>
              <a:t>Click to edit Master text styles</a:t>
            </a:r>
          </a:p>
          <a:p>
            <a:pPr lvl="1"/>
            <a:r>
              <a:rPr lang="en-US" altLang="uk-UA" smtClean="0"/>
              <a:t>Second level</a:t>
            </a:r>
          </a:p>
          <a:p>
            <a:pPr lvl="2"/>
            <a:r>
              <a:rPr lang="en-US" altLang="uk-UA" smtClean="0"/>
              <a:t>Third level</a:t>
            </a:r>
          </a:p>
          <a:p>
            <a:pPr lvl="3"/>
            <a:r>
              <a:rPr lang="en-US" altLang="uk-UA" smtClean="0"/>
              <a:t>Fourth level</a:t>
            </a:r>
          </a:p>
          <a:p>
            <a:pPr lvl="4"/>
            <a:r>
              <a:rPr lang="en-US" altLang="uk-UA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24.02.2012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93606-107B-4352-BA3C-F896288E7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6250" r:id="rId1"/>
    <p:sldLayoutId id="2147516133" r:id="rId2"/>
    <p:sldLayoutId id="2147516134" r:id="rId3"/>
    <p:sldLayoutId id="2147516135" r:id="rId4"/>
    <p:sldLayoutId id="2147516136" r:id="rId5"/>
    <p:sldLayoutId id="2147516137" r:id="rId6"/>
    <p:sldLayoutId id="2147516138" r:id="rId7"/>
    <p:sldLayoutId id="2147516139" r:id="rId8"/>
    <p:sldLayoutId id="2147516140" r:id="rId9"/>
    <p:sldLayoutId id="2147516141" r:id="rId10"/>
    <p:sldLayoutId id="214751614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92.xml"/><Relationship Id="rId5" Type="http://schemas.openxmlformats.org/officeDocument/2006/relationships/image" Target="../media/image136.png"/><Relationship Id="rId4" Type="http://schemas.openxmlformats.org/officeDocument/2006/relationships/image" Target="../media/image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7" Type="http://schemas.openxmlformats.org/officeDocument/2006/relationships/image" Target="../media/image142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18.xml"/><Relationship Id="rId6" Type="http://schemas.openxmlformats.org/officeDocument/2006/relationships/image" Target="../media/image141.jpg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9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Relationship Id="rId4" Type="http://schemas.microsoft.com/office/2007/relationships/hdphoto" Target="../media/hdphoto4.wdp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47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9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3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_____Microsoft_Excel_97-20032.xls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21.xml"/><Relationship Id="rId6" Type="http://schemas.openxmlformats.org/officeDocument/2006/relationships/image" Target="../media/image157.jpeg"/><Relationship Id="rId5" Type="http://schemas.openxmlformats.org/officeDocument/2006/relationships/image" Target="../media/image156.jpg"/><Relationship Id="rId4" Type="http://schemas.openxmlformats.org/officeDocument/2006/relationships/image" Target="../media/image15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62.xml"/><Relationship Id="rId4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9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4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5.vml"/><Relationship Id="rId5" Type="http://schemas.openxmlformats.org/officeDocument/2006/relationships/chart" Target="../charts/chart4.xml"/><Relationship Id="rId4" Type="http://schemas.openxmlformats.org/officeDocument/2006/relationships/image" Target="../media/image3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66.xml"/><Relationship Id="rId1" Type="http://schemas.openxmlformats.org/officeDocument/2006/relationships/vmlDrawing" Target="../drawings/vmlDrawing6.vml"/><Relationship Id="rId5" Type="http://schemas.openxmlformats.org/officeDocument/2006/relationships/chart" Target="../charts/chart5.xml"/><Relationship Id="rId4" Type="http://schemas.openxmlformats.org/officeDocument/2006/relationships/image" Target="../media/image3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7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34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9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0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9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8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_____Microsoft_Excel_97-20031.xls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06.xml"/><Relationship Id="rId4" Type="http://schemas.openxmlformats.org/officeDocument/2006/relationships/image" Target="../media/image7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9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77.png"/><Relationship Id="rId21" Type="http://schemas.openxmlformats.org/officeDocument/2006/relationships/image" Target="../media/image92.png"/><Relationship Id="rId7" Type="http://schemas.openxmlformats.org/officeDocument/2006/relationships/image" Target="../media/image79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3.png"/><Relationship Id="rId15" Type="http://schemas.openxmlformats.org/officeDocument/2006/relationships/image" Target="../media/image86.png"/><Relationship Id="rId23" Type="http://schemas.openxmlformats.org/officeDocument/2006/relationships/image" Target="../media/image94.jpeg"/><Relationship Id="rId10" Type="http://schemas.openxmlformats.org/officeDocument/2006/relationships/image" Target="../media/image82.png"/><Relationship Id="rId19" Type="http://schemas.openxmlformats.org/officeDocument/2006/relationships/image" Target="../media/image90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Relationship Id="rId22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39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95.emf"/><Relationship Id="rId4" Type="http://schemas.openxmlformats.org/officeDocument/2006/relationships/oleObject" Target="../embeddings/oleObject13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8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384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7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384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8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450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9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5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8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7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8.jpeg"/><Relationship Id="rId1" Type="http://schemas.openxmlformats.org/officeDocument/2006/relationships/slideLayout" Target="../slideLayouts/slideLayout409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31.jpe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047876"/>
            <a:ext cx="9144000" cy="2665413"/>
          </a:xfrm>
        </p:spPr>
        <p:txBody>
          <a:bodyPr/>
          <a:lstStyle/>
          <a:p>
            <a:pPr eaLnBrk="1" hangingPunct="1">
              <a:defRPr/>
            </a:pPr>
            <a:r>
              <a:rPr lang="uk-UA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ПОЄДНАННЯ ФУНДАМЕНТАЛЬНОЇ</a:t>
            </a:r>
            <a:br>
              <a:rPr lang="uk-UA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</a:br>
            <a:r>
              <a:rPr lang="uk-UA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І ПРАКТИЧНОЇ ПІДГОТОВКИ – ЗАПОРУКА КОНКУРЕНТОСПРОМОЖНОСТІ ВИПУСКНИКІВ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55765" y="381002"/>
            <a:ext cx="7235825" cy="1247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uk-UA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 технічний університет України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uk-UA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Київський політехнічний інститут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uk-UA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імені Ігоря Сікорського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287339" y="6308726"/>
            <a:ext cx="6226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uk-UA" sz="2400" b="1">
                <a:solidFill>
                  <a:srgbClr val="666633"/>
                </a:solidFill>
                <a:latin typeface="Bookman Old Style" panose="02050604050505020204" pitchFamily="18" charset="0"/>
              </a:rPr>
              <a:t>http://osvita.kpi.ua</a:t>
            </a:r>
          </a:p>
        </p:txBody>
      </p:sp>
      <p:sp>
        <p:nvSpPr>
          <p:cNvPr id="104453" name="Line 5"/>
          <p:cNvSpPr>
            <a:spLocks noChangeShapeType="1"/>
          </p:cNvSpPr>
          <p:nvPr/>
        </p:nvSpPr>
        <p:spPr bwMode="auto">
          <a:xfrm>
            <a:off x="730252" y="6308725"/>
            <a:ext cx="8207375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4454" name="Picture 6" descr="1-cv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333377"/>
            <a:ext cx="1730375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966182" y="4617133"/>
            <a:ext cx="6084887" cy="134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uk-UA" sz="36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      </a:t>
            </a:r>
            <a:br>
              <a:rPr lang="uk-UA" sz="36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</a:br>
            <a:r>
              <a:rPr lang="uk-UA" sz="24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Перший</a:t>
            </a:r>
            <a:r>
              <a:rPr lang="uk-UA" sz="36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uk-UA" sz="24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проректор </a:t>
            </a:r>
          </a:p>
          <a:p>
            <a:pPr algn="r" eaLnBrk="1" hangingPunct="1">
              <a:defRPr/>
            </a:pPr>
            <a:r>
              <a:rPr lang="uk-UA" sz="24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КПІ ім. Ігоря Сікорського </a:t>
            </a:r>
            <a:br>
              <a:rPr lang="uk-UA" sz="24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</a:br>
            <a:r>
              <a:rPr lang="uk-UA" sz="24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                      Ю.І.Якименко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6"/>
          <p:cNvSpPr>
            <a:spLocks noChangeArrowheads="1"/>
          </p:cNvSpPr>
          <p:nvPr/>
        </p:nvSpPr>
        <p:spPr bwMode="auto">
          <a:xfrm>
            <a:off x="285752" y="39286"/>
            <a:ext cx="84613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uk-UA" sz="25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ЗАГАЛЬНА ХАРАКТЕРИСТИКА ПРИЙОМУ У 20</a:t>
            </a:r>
            <a:r>
              <a:rPr lang="en-US" sz="25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1</a:t>
            </a:r>
            <a:r>
              <a:rPr lang="uk-UA" sz="2500" b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7 р.</a:t>
            </a:r>
            <a:r>
              <a:rPr lang="ru-RU" sz="2500" dirty="0" smtClean="0">
                <a:solidFill>
                  <a:srgbClr val="FFFF00"/>
                </a:solidFill>
                <a:latin typeface="Calibri" pitchFamily="34" charset="0"/>
                <a:cs typeface="+mn-cs"/>
              </a:rPr>
              <a:t> </a:t>
            </a:r>
          </a:p>
        </p:txBody>
      </p:sp>
      <p:sp>
        <p:nvSpPr>
          <p:cNvPr id="154683" name="Номер слайда 3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553D20B-23AF-4E92-B226-3D7CE8BEACD2}" type="slidenum">
              <a:rPr lang="ru-RU"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  <p:graphicFrame>
        <p:nvGraphicFramePr>
          <p:cNvPr id="69749" name="Group 117"/>
          <p:cNvGraphicFramePr>
            <a:graphicFrameLocks noGrp="1"/>
          </p:cNvGraphicFramePr>
          <p:nvPr/>
        </p:nvGraphicFramePr>
        <p:xfrm>
          <a:off x="214314" y="804865"/>
          <a:ext cx="8715375" cy="5396168"/>
        </p:xfrm>
        <a:graphic>
          <a:graphicData uri="http://schemas.openxmlformats.org/drawingml/2006/table">
            <a:tbl>
              <a:tblPr/>
              <a:tblGrid>
                <a:gridCol w="3063875"/>
                <a:gridCol w="1974850"/>
                <a:gridCol w="1838325"/>
                <a:gridCol w="1838325"/>
              </a:tblGrid>
              <a:tr h="396287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Освітній ступень</a:t>
                      </a:r>
                    </a:p>
                  </a:txBody>
                  <a:tcPr marL="0" marR="0" marT="46807" marB="468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Прийнято, осіб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Всього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в тому числі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бюджетом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 контрактом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75931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Денна форма навчання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3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Бакалавр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47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36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79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(77,3%)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108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(22,7%)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23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(осв.-проф.)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2465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2101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5271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(осв.-наук. 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242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(87,6%)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(12,4%)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  <a:tr h="375931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Заочна форма навчання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5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Бакалавр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(29,0%)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(71,0%)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6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(осв.-проф.)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530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66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,5%)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5223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(осв.-наук. 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  <p:sp>
        <p:nvSpPr>
          <p:cNvPr id="5" name="Text Box 93"/>
          <p:cNvSpPr txBox="1">
            <a:spLocks noChangeArrowheads="1"/>
          </p:cNvSpPr>
          <p:nvPr/>
        </p:nvSpPr>
        <p:spPr bwMode="auto">
          <a:xfrm>
            <a:off x="0" y="6432551"/>
            <a:ext cx="889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* без</a:t>
            </a:r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  <a:r>
              <a:rPr lang="uk-UA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ІСЗЗІ та іноземців</a:t>
            </a:r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 </a:t>
            </a:r>
            <a:endParaRPr lang="ru-RU" sz="1800" i="1" dirty="0" smtClean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273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F8A329-AE01-4FA1-95EC-0BF812A45E89}" type="slidenum">
              <a:rPr lang="ru-RU" smtClean="0"/>
              <a:pPr>
                <a:defRPr/>
              </a:pPr>
              <a:t>100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83"/>
            <a:ext cx="9282368" cy="69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7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Прямоугольник 1"/>
          <p:cNvSpPr>
            <a:spLocks noChangeArrowheads="1"/>
          </p:cNvSpPr>
          <p:nvPr/>
        </p:nvSpPr>
        <p:spPr bwMode="auto">
          <a:xfrm>
            <a:off x="611188" y="115888"/>
            <a:ext cx="79932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Лабораторія компресорних машин за підтримки к</a:t>
            </a:r>
            <a:r>
              <a:rPr lang="uk-UA" alt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онцерну «</a:t>
            </a:r>
            <a:r>
              <a:rPr lang="en-US" alt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</a:rPr>
              <a:t>NICMAS»</a:t>
            </a:r>
            <a:endParaRPr lang="uk-UA" altLang="ru-RU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</a:endParaRPr>
          </a:p>
        </p:txBody>
      </p:sp>
      <p:pic>
        <p:nvPicPr>
          <p:cNvPr id="106499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376772"/>
            <a:ext cx="4627562" cy="292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860800"/>
            <a:ext cx="5075238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1086"/>
          <a:stretch>
            <a:fillRect/>
          </a:stretch>
        </p:blipFill>
        <p:spPr bwMode="auto">
          <a:xfrm>
            <a:off x="611188" y="5287963"/>
            <a:ext cx="2535237" cy="74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92125" y="1376772"/>
            <a:ext cx="3900241" cy="219461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1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2555776" y="141306"/>
            <a:ext cx="6588224" cy="794494"/>
          </a:xfrm>
        </p:spPr>
        <p:txBody>
          <a:bodyPr rtlCol="0">
            <a:noAutofit/>
          </a:bodyPr>
          <a:lstStyle/>
          <a:p>
            <a:pPr marL="342900" indent="-342900" algn="l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alt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ВІДКРИТА ЛАБОРАТОРІЯ ЕЛЕКТРОНІКИ    </a:t>
            </a:r>
            <a:r>
              <a:rPr lang="en-US" altLang="ru-RU" sz="3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LAMPA</a:t>
            </a:r>
            <a:endParaRPr lang="en-US" altLang="ru-RU" sz="3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376264" cy="190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03" y="692696"/>
            <a:ext cx="1905000" cy="1905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248472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404" y="4123071"/>
            <a:ext cx="19050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95" y="3159709"/>
            <a:ext cx="2285515" cy="2285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95" y="692696"/>
            <a:ext cx="2118500" cy="21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9930777"/>
              </p:ext>
            </p:extLst>
          </p:nvPr>
        </p:nvGraphicFramePr>
        <p:xfrm>
          <a:off x="0" y="1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224644"/>
            <a:ext cx="8676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+mj-lt"/>
                <a:cs typeface="Times New Roman" panose="02020603050405020304" pitchFamily="18" charset="0"/>
              </a:rPr>
              <a:t>Р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ru-RU" sz="2800" b="1" dirty="0" err="1">
                <a:latin typeface="+mj-lt"/>
                <a:cs typeface="Times New Roman" panose="02020603050405020304" pitchFamily="18" charset="0"/>
              </a:rPr>
              <a:t>вень</a:t>
            </a:r>
            <a:r>
              <a:rPr lang="ru-RU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+mj-lt"/>
                <a:cs typeface="Times New Roman" panose="02020603050405020304" pitchFamily="18" charset="0"/>
              </a:rPr>
              <a:t>волод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ru-RU" sz="2800" b="1" dirty="0" err="1">
                <a:latin typeface="+mj-lt"/>
                <a:cs typeface="Times New Roman" panose="02020603050405020304" pitchFamily="18" charset="0"/>
              </a:rPr>
              <a:t>ння</a:t>
            </a:r>
            <a:r>
              <a:rPr lang="ru-RU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+mj-lt"/>
                <a:cs typeface="Times New Roman" panose="02020603050405020304" pitchFamily="18" charset="0"/>
              </a:rPr>
              <a:t>випускником</a:t>
            </a:r>
            <a:endParaRPr lang="ru-RU" sz="2800" b="1" dirty="0" smtClean="0"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+mj-lt"/>
                <a:cs typeface="Times New Roman" panose="02020603050405020304" pitchFamily="18" charset="0"/>
              </a:rPr>
              <a:t>КП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uk-UA" sz="2800" b="1" dirty="0">
                <a:latin typeface="+mj-lt"/>
                <a:cs typeface="Times New Roman" panose="02020603050405020304" pitchFamily="18" charset="0"/>
              </a:rPr>
              <a:t> ім. Ігоря Сікорського</a:t>
            </a:r>
            <a:r>
              <a:rPr lang="en-US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ru-RU" sz="2800" b="1" dirty="0" err="1">
                <a:latin typeface="+mj-lt"/>
                <a:cs typeface="Times New Roman" panose="02020603050405020304" pitchFamily="18" charset="0"/>
              </a:rPr>
              <a:t>ноземною</a:t>
            </a:r>
            <a:r>
              <a:rPr lang="ru-RU" sz="28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latin typeface="+mj-lt"/>
                <a:cs typeface="Times New Roman" panose="02020603050405020304" pitchFamily="18" charset="0"/>
              </a:rPr>
              <a:t>мовою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96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6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27384"/>
            <a:ext cx="9144000" cy="864096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4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Підрозділами заявлено готовність викладати англ. мовою </a:t>
            </a:r>
            <a:r>
              <a:rPr lang="uk-UA" sz="2800" b="1" dirty="0" smtClean="0">
                <a:solidFill>
                  <a:srgbClr val="FF0000"/>
                </a:solidFill>
                <a:effectLst/>
                <a:latin typeface="+mj-lt"/>
              </a:rPr>
              <a:t>694</a:t>
            </a:r>
            <a:r>
              <a:rPr lang="uk-UA" sz="24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 навчальні дисципліни, за участю </a:t>
            </a:r>
            <a:r>
              <a:rPr lang="uk-UA" sz="2800" b="1" dirty="0" smtClean="0">
                <a:solidFill>
                  <a:srgbClr val="FF0000"/>
                </a:solidFill>
                <a:effectLst/>
                <a:latin typeface="+mj-lt"/>
              </a:rPr>
              <a:t>320</a:t>
            </a:r>
            <a:r>
              <a:rPr lang="uk-UA" sz="24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 викладачів</a:t>
            </a:r>
            <a:endParaRPr lang="uk-UA" sz="24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269398"/>
              </p:ext>
            </p:extLst>
          </p:nvPr>
        </p:nvGraphicFramePr>
        <p:xfrm>
          <a:off x="-180528" y="620688"/>
          <a:ext cx="932452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45224"/>
            <a:ext cx="91440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l" eaLnBrk="1" hangingPunct="1">
              <a:defRPr/>
            </a:pP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на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здобуття ступеня бакалавр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–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22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ОП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від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10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err="1" smtClean="0">
                <a:solidFill>
                  <a:srgbClr val="000099">
                    <a:lumMod val="75000"/>
                  </a:srgbClr>
                </a:solidFill>
                <a:effectLst/>
              </a:rPr>
              <a:t>фак-в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/ін-тів</a:t>
            </a:r>
            <a:endParaRPr lang="uk-UA" sz="2400" b="1" dirty="0">
              <a:solidFill>
                <a:srgbClr val="000099">
                  <a:lumMod val="75000"/>
                </a:srgbClr>
              </a:solidFill>
              <a:effectLst/>
            </a:endParaRPr>
          </a:p>
          <a:p>
            <a:pPr algn="l" eaLnBrk="1" hangingPunct="1">
              <a:defRPr/>
            </a:pP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на здобуття ступеня магістр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    –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40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ОП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від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12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err="1">
                <a:solidFill>
                  <a:srgbClr val="000099">
                    <a:lumMod val="75000"/>
                  </a:srgbClr>
                </a:solidFill>
                <a:effectLst/>
              </a:rPr>
              <a:t>фак-в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/ін-тів</a:t>
            </a:r>
          </a:p>
          <a:p>
            <a:pPr algn="l" eaLnBrk="1" hangingPunct="1">
              <a:defRPr/>
            </a:pP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на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здобуття ступеня </a:t>
            </a:r>
            <a:r>
              <a:rPr lang="uk-UA" sz="2400" b="1" dirty="0" err="1" smtClean="0">
                <a:solidFill>
                  <a:srgbClr val="000099">
                    <a:lumMod val="75000"/>
                  </a:srgbClr>
                </a:solidFill>
                <a:effectLst/>
              </a:rPr>
              <a:t>докт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. філ. – 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5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ОП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від </a:t>
            </a:r>
            <a:r>
              <a:rPr lang="uk-UA" sz="2800" b="1" dirty="0">
                <a:solidFill>
                  <a:srgbClr val="FF0000"/>
                </a:solidFill>
                <a:effectLst/>
              </a:rPr>
              <a:t>3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 </a:t>
            </a:r>
            <a:r>
              <a:rPr lang="uk-UA" sz="2400" b="1" dirty="0" err="1">
                <a:solidFill>
                  <a:srgbClr val="000099">
                    <a:lumMod val="75000"/>
                  </a:srgbClr>
                </a:solidFill>
                <a:effectLst/>
              </a:rPr>
              <a:t>фак-в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/ін-тів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771800" y="1700808"/>
            <a:ext cx="58326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Кількість </a:t>
            </a:r>
            <a:r>
              <a:rPr lang="uk-UA" sz="2400" b="1" dirty="0">
                <a:solidFill>
                  <a:srgbClr val="000099">
                    <a:lumMod val="75000"/>
                  </a:srgbClr>
                </a:solidFill>
                <a:effectLst/>
              </a:rPr>
              <a:t>навчальних 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дисциплін по </a:t>
            </a:r>
            <a:r>
              <a:rPr lang="uk-UA" sz="2400" b="1" dirty="0" err="1" smtClean="0">
                <a:solidFill>
                  <a:srgbClr val="000099">
                    <a:lumMod val="75000"/>
                  </a:srgbClr>
                </a:solidFill>
                <a:effectLst/>
              </a:rPr>
              <a:t>фак-тах</a:t>
            </a:r>
            <a:r>
              <a:rPr lang="uk-UA" sz="2400" b="1" dirty="0" smtClean="0">
                <a:solidFill>
                  <a:srgbClr val="000099">
                    <a:lumMod val="75000"/>
                  </a:srgbClr>
                </a:solidFill>
                <a:effectLst/>
              </a:rPr>
              <a:t>/ін-тах, які готові викладати англ. мовою</a:t>
            </a:r>
            <a:endParaRPr lang="uk-UA" sz="2400" b="1" dirty="0">
              <a:solidFill>
                <a:srgbClr val="000099">
                  <a:lumMod val="75000"/>
                </a:srgb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91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143508" y="1196752"/>
            <a:ext cx="9000492" cy="5417647"/>
          </a:xfrm>
        </p:spPr>
        <p:txBody>
          <a:bodyPr wrap="square" lIns="18000" tIns="10800" rIns="18000" bIns="10800">
            <a:spAutoFit/>
          </a:bodyPr>
          <a:lstStyle/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Німеччини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(4)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–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ФЕЛ, ІТС, ФІОТ, ЗФ, ММІ, ІФФ;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Франції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(3)</a:t>
            </a:r>
            <a:r>
              <a:rPr lang="en-US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–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ФМФ, ХТФ, ФММ, ФІОТ,</a:t>
            </a:r>
            <a:r>
              <a:rPr lang="en-US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ФТІ, 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ІПСА, ФПМ, ФЛ, ПБФ;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Польщі </a:t>
            </a:r>
            <a:r>
              <a:rPr lang="uk-UA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(1)</a:t>
            </a:r>
            <a:r>
              <a:rPr lang="uk-UA" sz="27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– </a:t>
            </a:r>
            <a:r>
              <a:rPr lang="uk-UA" sz="2700" b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ММІ;</a:t>
            </a:r>
            <a:endParaRPr lang="en-US" sz="27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Кореї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(1)</a:t>
            </a:r>
            <a:r>
              <a:rPr lang="en-US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–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ІЕЕ, ФБМІ</a:t>
            </a:r>
            <a:r>
              <a:rPr lang="uk-UA" sz="27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;</a:t>
            </a:r>
            <a:endParaRPr lang="ru-RU" sz="2700" dirty="0" smtClean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Болгарії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(1)</a:t>
            </a:r>
            <a:r>
              <a:rPr lang="en-US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–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ФІОТ;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Чехії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ФІОТ;</a:t>
            </a:r>
            <a:endParaRPr lang="en-US" sz="2700" dirty="0" smtClean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Бразилії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(1)</a:t>
            </a:r>
            <a:r>
              <a:rPr lang="en-US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– 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ЗФ;</a:t>
            </a:r>
            <a:endParaRPr lang="en-US" sz="2700" dirty="0" smtClean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Литви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(1)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;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Казахстану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ТЕФ;</a:t>
            </a:r>
          </a:p>
          <a:p>
            <a:pPr>
              <a:lnSpc>
                <a:spcPct val="90000"/>
              </a:lnSpc>
              <a:spcAft>
                <a:spcPts val="200"/>
              </a:spcAft>
              <a:buFont typeface="Wingdings" pitchFamily="2" charset="2"/>
              <a:buChar char="Ø"/>
              <a:defRPr/>
            </a:pP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Словаччини </a:t>
            </a:r>
            <a:r>
              <a:rPr lang="uk-UA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(1)</a:t>
            </a:r>
            <a:r>
              <a:rPr lang="uk-UA" sz="27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КПІ ім. Ігоря Сікорського.</a:t>
            </a:r>
          </a:p>
          <a:p>
            <a:pPr marL="0" indent="0">
              <a:lnSpc>
                <a:spcPct val="90000"/>
              </a:lnSpc>
              <a:spcAft>
                <a:spcPts val="200"/>
              </a:spcAft>
              <a:buFontTx/>
              <a:buNone/>
              <a:defRPr/>
            </a:pPr>
            <a:endParaRPr lang="uk-UA" sz="1000" dirty="0" smtClean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-15591" y="224645"/>
            <a:ext cx="91440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Програми "Подвійний диплом" з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університетами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 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10</a:t>
            </a: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-</a:t>
            </a:r>
            <a:r>
              <a:rPr lang="uk-UA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ти країн: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2096852"/>
            <a:ext cx="4536504" cy="3787981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Заголовок 1"/>
          <p:cNvSpPr>
            <a:spLocks noGrp="1"/>
          </p:cNvSpPr>
          <p:nvPr>
            <p:ph type="title"/>
          </p:nvPr>
        </p:nvSpPr>
        <p:spPr>
          <a:xfrm>
            <a:off x="457200" y="44451"/>
            <a:ext cx="4252913" cy="1143000"/>
          </a:xfrm>
        </p:spPr>
        <p:txBody>
          <a:bodyPr/>
          <a:lstStyle/>
          <a:p>
            <a:pPr eaLnBrk="1" hangingPunct="1"/>
            <a:r>
              <a:rPr lang="uk-UA" sz="3600" b="1" smtClean="0">
                <a:solidFill>
                  <a:srgbClr val="FF0000"/>
                </a:solidFill>
              </a:rPr>
              <a:t>Міжнародні навчальні проекти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96415" y="1175777"/>
            <a:ext cx="3827463" cy="34559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600" b="1" dirty="0" smtClean="0">
                <a:solidFill>
                  <a:srgbClr val="0000FF"/>
                </a:solidFill>
              </a:rPr>
              <a:t>Робота за міжнародними програмами</a:t>
            </a:r>
            <a:endParaRPr lang="en-US" sz="2600" b="1" dirty="0" smtClean="0">
              <a:solidFill>
                <a:srgbClr val="0000FF"/>
              </a:solidFill>
            </a:endParaRPr>
          </a:p>
          <a:p>
            <a:pPr marL="441325" indent="-441325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rgbClr val="0000FF"/>
                </a:solidFill>
              </a:rPr>
              <a:t>TEMPUS</a:t>
            </a:r>
            <a:endParaRPr lang="uk-UA" b="1" dirty="0">
              <a:solidFill>
                <a:srgbClr val="0000FF"/>
              </a:solidFill>
            </a:endParaRPr>
          </a:p>
          <a:p>
            <a:pPr marL="441325" indent="-441325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b="1" dirty="0">
                <a:solidFill>
                  <a:srgbClr val="0000FF"/>
                </a:solidFill>
              </a:rPr>
              <a:t>Erasmus Mundus</a:t>
            </a:r>
          </a:p>
          <a:p>
            <a:pPr marL="441325" indent="-441325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n-US" b="1" dirty="0" smtClean="0">
                <a:solidFill>
                  <a:srgbClr val="0000FF"/>
                </a:solidFill>
              </a:rPr>
              <a:t>DAAD</a:t>
            </a:r>
            <a:endParaRPr lang="uk-UA" b="1" dirty="0" smtClean="0">
              <a:solidFill>
                <a:srgbClr val="0000FF"/>
              </a:solidFill>
            </a:endParaRPr>
          </a:p>
          <a:p>
            <a:pPr marL="441325" indent="-441325" eaLnBrk="1" fontAlgn="auto" hangingPunct="1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uk-UA" b="1" dirty="0" smtClean="0">
                <a:solidFill>
                  <a:srgbClr val="0000FF"/>
                </a:solidFill>
              </a:rPr>
              <a:t>100+100+100</a:t>
            </a:r>
            <a:endParaRPr lang="uk-UA" b="1" dirty="0">
              <a:solidFill>
                <a:srgbClr val="0000FF"/>
              </a:solidFill>
            </a:endParaRPr>
          </a:p>
        </p:txBody>
      </p:sp>
      <p:sp>
        <p:nvSpPr>
          <p:cNvPr id="216068" name="Місце для вмісту 4"/>
          <p:cNvSpPr>
            <a:spLocks noGrp="1"/>
          </p:cNvSpPr>
          <p:nvPr>
            <p:ph sz="half" idx="2"/>
          </p:nvPr>
        </p:nvSpPr>
        <p:spPr>
          <a:xfrm>
            <a:off x="400370" y="4633286"/>
            <a:ext cx="3887787" cy="1379537"/>
          </a:xfrm>
        </p:spPr>
        <p:txBody>
          <a:bodyPr/>
          <a:lstStyle/>
          <a:p>
            <a:pPr marL="452438" indent="-452438" eaLnBrk="1" hangingPunct="1">
              <a:buFont typeface="Arial" pitchFamily="34" charset="0"/>
              <a:buNone/>
            </a:pPr>
            <a:r>
              <a:rPr lang="uk-UA" b="1" dirty="0" smtClean="0">
                <a:solidFill>
                  <a:srgbClr val="0070C0"/>
                </a:solidFill>
              </a:rPr>
              <a:t>+ 	реалізація локальних додаткових навчальних курсів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537"/>
          <a:stretch/>
        </p:blipFill>
        <p:spPr>
          <a:xfrm>
            <a:off x="6948490" y="69850"/>
            <a:ext cx="2090737" cy="1630363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4013" r="8591" b="5353"/>
          <a:stretch/>
        </p:blipFill>
        <p:spPr>
          <a:xfrm>
            <a:off x="4695825" y="1784349"/>
            <a:ext cx="4413250" cy="3117851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r="7683"/>
          <a:stretch/>
        </p:blipFill>
        <p:spPr>
          <a:xfrm>
            <a:off x="6902452" y="5124449"/>
            <a:ext cx="2206625" cy="1593851"/>
          </a:xfrm>
          <a:prstGeom prst="rect">
            <a:avLst/>
          </a:prstGeom>
          <a:ln w="76200">
            <a:solidFill>
              <a:schemeClr val="accent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r="6864"/>
          <a:stretch/>
        </p:blipFill>
        <p:spPr>
          <a:xfrm>
            <a:off x="4713290" y="60325"/>
            <a:ext cx="2090737" cy="1497013"/>
          </a:xfrm>
          <a:prstGeom prst="rect">
            <a:avLst/>
          </a:prstGeom>
          <a:ln w="7620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15713"/>
          <a:stretch/>
        </p:blipFill>
        <p:spPr>
          <a:xfrm>
            <a:off x="4695827" y="5084764"/>
            <a:ext cx="2055813" cy="1620837"/>
          </a:xfrm>
          <a:prstGeom prst="rect">
            <a:avLst/>
          </a:prstGeom>
          <a:ln w="76200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118457" y="4789489"/>
            <a:ext cx="3062056" cy="369332"/>
          </a:xfrm>
          <a:prstGeom prst="rect">
            <a:avLst/>
          </a:prstGeom>
          <a:solidFill>
            <a:schemeClr val="accent5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ru-RU" sz="1800" dirty="0" err="1">
                <a:solidFill>
                  <a:prstClr val="white"/>
                </a:solidFill>
              </a:rPr>
              <a:t>Лекція</a:t>
            </a:r>
            <a:r>
              <a:rPr lang="ru-RU" sz="1800" dirty="0">
                <a:solidFill>
                  <a:prstClr val="white"/>
                </a:solidFill>
              </a:rPr>
              <a:t> «</a:t>
            </a:r>
            <a:r>
              <a:rPr lang="uk-UA" sz="1800" dirty="0">
                <a:solidFill>
                  <a:prstClr val="white"/>
                </a:solidFill>
              </a:rPr>
              <a:t>Машинне навчання</a:t>
            </a:r>
            <a:r>
              <a:rPr lang="ru-RU" sz="1800" dirty="0">
                <a:solidFill>
                  <a:prstClr val="white"/>
                </a:solidFill>
              </a:rPr>
              <a:t>»</a:t>
            </a:r>
            <a:endParaRPr lang="uk-UA" sz="1800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8778" y="6369051"/>
            <a:ext cx="5761038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ru-RU" sz="1800" dirty="0" err="1">
                <a:solidFill>
                  <a:prstClr val="white"/>
                </a:solidFill>
              </a:rPr>
              <a:t>Лекція</a:t>
            </a:r>
            <a:r>
              <a:rPr lang="ru-RU" sz="1800" dirty="0">
                <a:solidFill>
                  <a:prstClr val="white"/>
                </a:solidFill>
              </a:rPr>
              <a:t> «</a:t>
            </a:r>
            <a:r>
              <a:rPr lang="ru-RU" sz="1800" dirty="0" err="1">
                <a:solidFill>
                  <a:prstClr val="white"/>
                </a:solidFill>
              </a:rPr>
              <a:t>Нейродинаміка</a:t>
            </a:r>
            <a:r>
              <a:rPr lang="ru-RU" sz="1800" dirty="0">
                <a:solidFill>
                  <a:prstClr val="white"/>
                </a:solidFill>
              </a:rPr>
              <a:t>. </a:t>
            </a:r>
            <a:r>
              <a:rPr lang="ru-RU" sz="1800" dirty="0" err="1">
                <a:solidFill>
                  <a:prstClr val="white"/>
                </a:solidFill>
              </a:rPr>
              <a:t>Механізми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  <a:r>
              <a:rPr lang="ru-RU" sz="1800" dirty="0" err="1">
                <a:solidFill>
                  <a:prstClr val="white"/>
                </a:solidFill>
              </a:rPr>
              <a:t>нейронних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  <a:r>
              <a:rPr lang="ru-RU" sz="1800" dirty="0" err="1">
                <a:solidFill>
                  <a:prstClr val="white"/>
                </a:solidFill>
              </a:rPr>
              <a:t>ритмів</a:t>
            </a:r>
            <a:r>
              <a:rPr lang="ru-RU" sz="1800" dirty="0">
                <a:solidFill>
                  <a:prstClr val="white"/>
                </a:solidFill>
              </a:rPr>
              <a:t>»</a:t>
            </a:r>
            <a:endParaRPr lang="uk-UA" sz="1800" dirty="0">
              <a:solidFill>
                <a:prstClr val="white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5794375" y="1077913"/>
            <a:ext cx="3386138" cy="923330"/>
          </a:xfrm>
          <a:prstGeom prst="rect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uk-UA" sz="1800" dirty="0">
                <a:solidFill>
                  <a:prstClr val="white"/>
                </a:solidFill>
              </a:rPr>
              <a:t>Весняний курс для аспірантів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</a:p>
          <a:p>
            <a:pPr algn="r" eaLnBrk="1" hangingPunct="1">
              <a:defRPr/>
            </a:pPr>
            <a:r>
              <a:rPr lang="ru-RU" sz="1800" dirty="0">
                <a:solidFill>
                  <a:prstClr val="white"/>
                </a:solidFill>
              </a:rPr>
              <a:t>«</a:t>
            </a:r>
            <a:r>
              <a:rPr lang="ru-RU" sz="1800" dirty="0" err="1">
                <a:solidFill>
                  <a:prstClr val="white"/>
                </a:solidFill>
              </a:rPr>
              <a:t>Інновації</a:t>
            </a:r>
            <a:r>
              <a:rPr lang="ru-RU" sz="1800" dirty="0">
                <a:solidFill>
                  <a:prstClr val="white"/>
                </a:solidFill>
              </a:rPr>
              <a:t> для </a:t>
            </a:r>
            <a:r>
              <a:rPr lang="ru-RU" sz="1800" dirty="0" err="1">
                <a:solidFill>
                  <a:prstClr val="white"/>
                </a:solidFill>
              </a:rPr>
              <a:t>сталого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  <a:r>
              <a:rPr lang="ru-RU" sz="1800" dirty="0" err="1">
                <a:solidFill>
                  <a:prstClr val="white"/>
                </a:solidFill>
              </a:rPr>
              <a:t>розвитку</a:t>
            </a:r>
            <a:r>
              <a:rPr lang="ru-RU" sz="1800" dirty="0">
                <a:solidFill>
                  <a:prstClr val="white"/>
                </a:solidFill>
              </a:rPr>
              <a:t>» (</a:t>
            </a:r>
            <a:r>
              <a:rPr lang="en-US" sz="1800" dirty="0">
                <a:solidFill>
                  <a:prstClr val="white"/>
                </a:solidFill>
              </a:rPr>
              <a:t>TEMPUS-CREDO)</a:t>
            </a:r>
            <a:endParaRPr lang="uk-UA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530" y="224644"/>
            <a:ext cx="8532948" cy="1872208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Створення </a:t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r>
              <a:rPr lang="uk-UA" dirty="0" smtClean="0">
                <a:latin typeface="Arial" pitchFamily="34" charset="0"/>
                <a:cs typeface="Arial" pitchFamily="34" charset="0"/>
              </a:rPr>
              <a:t>філії КПІ ім. Ігоря Сікорського в Арабській Республіці Єгипет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" y="2530028"/>
            <a:ext cx="4641056" cy="30940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30028"/>
            <a:ext cx="439198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26" y="1867460"/>
            <a:ext cx="8724041" cy="91284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Shape 57"/>
          <p:cNvSpPr/>
          <p:nvPr/>
        </p:nvSpPr>
        <p:spPr>
          <a:xfrm>
            <a:off x="193861" y="1867089"/>
            <a:ext cx="8734557" cy="913840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8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1" y="203200"/>
            <a:ext cx="8728311" cy="101958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/>
          <p:nvPr/>
        </p:nvSpPr>
        <p:spPr>
          <a:xfrm>
            <a:off x="185171" y="200089"/>
            <a:ext cx="8742803" cy="1020667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Shape 60"/>
          <p:cNvSpPr txBox="1"/>
          <p:nvPr/>
        </p:nvSpPr>
        <p:spPr>
          <a:xfrm>
            <a:off x="1259633" y="395989"/>
            <a:ext cx="6696744" cy="6940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PROGRAM </a:t>
            </a:r>
            <a:r>
              <a:rPr lang="uk-UA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«</a:t>
            </a:r>
            <a:r>
              <a:rPr lang="uk-UA" sz="2800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Technology</a:t>
            </a:r>
            <a:r>
              <a:rPr lang="uk-UA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</a:t>
            </a:r>
            <a:r>
              <a:rPr lang="uk-UA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sz="2800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Future</a:t>
            </a:r>
            <a:r>
              <a:rPr lang="uk-UA" sz="28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»</a:t>
            </a:r>
            <a:endParaRPr lang="uk-UA" sz="28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Shape 61"/>
          <p:cNvSpPr txBox="1"/>
          <p:nvPr/>
        </p:nvSpPr>
        <p:spPr>
          <a:xfrm>
            <a:off x="199626" y="1962033"/>
            <a:ext cx="8722546" cy="7236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</a:t>
            </a:r>
            <a:r>
              <a:rPr lang="en-US" sz="2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anada</a:t>
            </a:r>
            <a:r>
              <a:rPr lang="uk-UA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'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 </a:t>
            </a:r>
            <a:r>
              <a:rPr lang="en-US" sz="2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Mitacs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Globalink</a:t>
            </a:r>
            <a:r>
              <a:rPr lang="en-US" sz="20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Research Internship Program for Ukraine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05</a:t>
            </a:r>
            <a:r>
              <a:rPr lang="ru" sz="2000" b="1" kern="0" dirty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.0</a:t>
            </a:r>
            <a:r>
              <a:rPr lang="en-US" sz="2000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9.2017</a:t>
            </a:r>
            <a:endParaRPr sz="2000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1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418" y="2872308"/>
            <a:ext cx="5897546" cy="1888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57"/>
          <p:cNvSpPr/>
          <p:nvPr/>
        </p:nvSpPr>
        <p:spPr>
          <a:xfrm>
            <a:off x="179512" y="2872306"/>
            <a:ext cx="5904655" cy="1888842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287524" y="2888280"/>
            <a:ext cx="56495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Лекція професора, члена Національної академії інженерних наук США 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Рао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Туммала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Georgia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Institute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Technology</a:t>
            </a:r>
            <a:r>
              <a:rPr lang="uk-UA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м. Атланта, США) </a:t>
            </a: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14</a:t>
            </a:r>
            <a:r>
              <a:rPr lang="en-US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.09.2017</a:t>
            </a:r>
            <a:endParaRPr lang="en-US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340" y="4911924"/>
            <a:ext cx="5789306" cy="186544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57"/>
          <p:cNvSpPr/>
          <p:nvPr/>
        </p:nvSpPr>
        <p:spPr>
          <a:xfrm>
            <a:off x="3131839" y="4911672"/>
            <a:ext cx="5796285" cy="1865700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1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hape 61"/>
          <p:cNvSpPr txBox="1"/>
          <p:nvPr/>
        </p:nvSpPr>
        <p:spPr>
          <a:xfrm>
            <a:off x="3135191" y="4941168"/>
            <a:ext cx="5612058" cy="19168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«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Data science and tea</a:t>
            </a:r>
            <a:r>
              <a:rPr lang="uk-UA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Лекція </a:t>
            </a:r>
            <a:r>
              <a:rPr lang="ru-RU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Ph.D</a:t>
            </a:r>
            <a:r>
              <a:rPr lang="ru-RU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університету</a:t>
            </a:r>
            <a:r>
              <a:rPr lang="ru-RU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Торонто та </a:t>
            </a:r>
            <a:r>
              <a:rPr lang="ru-RU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співробітника</a:t>
            </a:r>
            <a:r>
              <a:rPr lang="ru-RU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IBM </a:t>
            </a:r>
            <a:r>
              <a:rPr lang="ru-RU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Canada</a:t>
            </a:r>
            <a:r>
              <a:rPr lang="ru-RU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ru-RU" b="1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Олександра</a:t>
            </a:r>
            <a:r>
              <a:rPr lang="ru-RU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Романко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1</a:t>
            </a: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6</a:t>
            </a:r>
            <a:r>
              <a:rPr lang="en-US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.1</a:t>
            </a: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1</a:t>
            </a:r>
            <a:r>
              <a:rPr lang="en-US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.2017</a:t>
            </a:r>
            <a:endParaRPr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79512" y="1220757"/>
            <a:ext cx="8742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kern="0" dirty="0">
                <a:solidFill>
                  <a:srgbClr val="000000"/>
                </a:solidFill>
                <a:latin typeface="Arial" pitchFamily="34" charset="0"/>
                <a:sym typeface="Arial"/>
              </a:rPr>
              <a:t>В рамках Літньої школи КПІ ім. Ігоря Сікорського «</a:t>
            </a:r>
            <a:r>
              <a:rPr lang="uk-UA" sz="1800" b="1" kern="0" dirty="0" err="1">
                <a:solidFill>
                  <a:srgbClr val="000000"/>
                </a:solidFill>
                <a:latin typeface="Arial" pitchFamily="34" charset="0"/>
                <a:sym typeface="Arial"/>
              </a:rPr>
              <a:t>Technology</a:t>
            </a:r>
            <a:r>
              <a:rPr lang="uk-UA" sz="1800" b="1" kern="0" dirty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uk-UA" sz="1800" b="1" kern="0" dirty="0" err="1">
                <a:solidFill>
                  <a:srgbClr val="000000"/>
                </a:solidFill>
                <a:latin typeface="Arial" pitchFamily="34" charset="0"/>
                <a:sym typeface="Arial"/>
              </a:rPr>
              <a:t>for</a:t>
            </a:r>
            <a:r>
              <a:rPr lang="uk-UA" sz="1800" b="1" kern="0" dirty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uk-UA" sz="1800" b="1" kern="0" dirty="0" err="1">
                <a:solidFill>
                  <a:srgbClr val="000000"/>
                </a:solidFill>
                <a:latin typeface="Arial" pitchFamily="34" charset="0"/>
                <a:sym typeface="Arial"/>
              </a:rPr>
              <a:t>Future</a:t>
            </a:r>
            <a:r>
              <a:rPr lang="uk-UA" sz="1800" b="1" kern="0" dirty="0">
                <a:solidFill>
                  <a:srgbClr val="000000"/>
                </a:solidFill>
                <a:latin typeface="Arial" pitchFamily="34" charset="0"/>
                <a:sym typeface="Arial"/>
              </a:rPr>
              <a:t>» </a:t>
            </a:r>
            <a:r>
              <a:rPr lang="uk-UA" sz="1800" b="1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та наукової співпраці було проведено ряд науково-освітніх заходів</a:t>
            </a:r>
            <a:r>
              <a:rPr lang="ru-RU" sz="1800" b="1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.</a:t>
            </a:r>
            <a:endParaRPr lang="en-US" sz="1800" b="1" kern="0" dirty="0">
              <a:solidFill>
                <a:srgbClr val="000000"/>
              </a:solidFill>
              <a:latin typeface="Arial" pitchFamily="34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27" y="2654412"/>
            <a:ext cx="1905084" cy="2106736"/>
          </a:xfrm>
          <a:prstGeom prst="rect">
            <a:avLst/>
          </a:prstGeom>
        </p:spPr>
      </p:pic>
      <p:pic>
        <p:nvPicPr>
          <p:cNvPr id="16" name="Shape 83"/>
          <p:cNvPicPr preferRelativeResize="0"/>
          <p:nvPr/>
        </p:nvPicPr>
        <p:blipFill rotWithShape="1">
          <a:blip r:embed="rId5">
            <a:alphaModFix/>
          </a:blip>
          <a:srcRect t="13919"/>
          <a:stretch/>
        </p:blipFill>
        <p:spPr>
          <a:xfrm>
            <a:off x="428474" y="4947477"/>
            <a:ext cx="2667647" cy="191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r="90508"/>
          <a:stretch/>
        </p:blipFill>
        <p:spPr>
          <a:xfrm>
            <a:off x="179512" y="60578"/>
            <a:ext cx="1203254" cy="13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210" y="201686"/>
            <a:ext cx="7332641" cy="14991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hape 59"/>
          <p:cNvSpPr/>
          <p:nvPr/>
        </p:nvSpPr>
        <p:spPr>
          <a:xfrm>
            <a:off x="827584" y="198572"/>
            <a:ext cx="7344816" cy="1500720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6787"/>
            <a:ext cx="7560840" cy="1504020"/>
          </a:xfrm>
        </p:spPr>
        <p:txBody>
          <a:bodyPr/>
          <a:lstStyle/>
          <a:p>
            <a:r>
              <a:rPr lang="uk-UA" sz="3000" b="1" dirty="0" err="1"/>
              <a:t>Сanada's</a:t>
            </a:r>
            <a:r>
              <a:rPr lang="uk-UA" sz="3000" b="1" dirty="0"/>
              <a:t> </a:t>
            </a:r>
            <a:r>
              <a:rPr lang="uk-UA" sz="3000" b="1" dirty="0" err="1"/>
              <a:t>Mitacs</a:t>
            </a:r>
            <a:r>
              <a:rPr lang="uk-UA" sz="3000" b="1" dirty="0"/>
              <a:t> </a:t>
            </a:r>
            <a:r>
              <a:rPr lang="uk-UA" sz="3000" b="1" dirty="0" err="1"/>
              <a:t>Globalink</a:t>
            </a:r>
            <a:r>
              <a:rPr lang="uk-UA" sz="3000" b="1" dirty="0"/>
              <a:t> </a:t>
            </a:r>
            <a:r>
              <a:rPr lang="uk-UA" sz="3000" b="1" dirty="0" err="1"/>
              <a:t>Research</a:t>
            </a:r>
            <a:r>
              <a:rPr lang="uk-UA" sz="3000" b="1" dirty="0"/>
              <a:t> </a:t>
            </a:r>
            <a:r>
              <a:rPr lang="uk-UA" sz="3000" b="1" dirty="0" err="1"/>
              <a:t>Internship</a:t>
            </a:r>
            <a:r>
              <a:rPr lang="uk-UA" sz="3000" b="1" dirty="0"/>
              <a:t> </a:t>
            </a:r>
            <a:r>
              <a:rPr lang="uk-UA" sz="3000" b="1" dirty="0" err="1"/>
              <a:t>Program</a:t>
            </a:r>
            <a:r>
              <a:rPr lang="uk-UA" sz="3000" b="1" dirty="0"/>
              <a:t> </a:t>
            </a:r>
            <a:r>
              <a:rPr lang="uk-UA" sz="3000" b="1" dirty="0" err="1"/>
              <a:t>for</a:t>
            </a:r>
            <a:r>
              <a:rPr lang="uk-UA" sz="3000" b="1" dirty="0"/>
              <a:t> </a:t>
            </a:r>
            <a:r>
              <a:rPr lang="uk-UA" sz="3000" b="1" dirty="0" err="1"/>
              <a:t>Ukraine</a:t>
            </a:r>
            <a:endParaRPr lang="en-US" sz="3000" b="1" dirty="0"/>
          </a:p>
        </p:txBody>
      </p:sp>
      <p:pic>
        <p:nvPicPr>
          <p:cNvPr id="5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7710" y="2192035"/>
            <a:ext cx="3016247" cy="12468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59"/>
          <p:cNvSpPr/>
          <p:nvPr/>
        </p:nvSpPr>
        <p:spPr>
          <a:xfrm>
            <a:off x="259621" y="2188923"/>
            <a:ext cx="3021255" cy="1248139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2585" y="3566829"/>
            <a:ext cx="3032527" cy="173398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59"/>
          <p:cNvSpPr/>
          <p:nvPr/>
        </p:nvSpPr>
        <p:spPr>
          <a:xfrm>
            <a:off x="254484" y="3563380"/>
            <a:ext cx="3037563" cy="1735836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4472" y="5333096"/>
            <a:ext cx="3016247" cy="1246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59"/>
          <p:cNvSpPr/>
          <p:nvPr/>
        </p:nvSpPr>
        <p:spPr>
          <a:xfrm>
            <a:off x="246383" y="5329984"/>
            <a:ext cx="3021255" cy="1248139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Shape 60"/>
          <p:cNvSpPr txBox="1"/>
          <p:nvPr/>
        </p:nvSpPr>
        <p:spPr>
          <a:xfrm>
            <a:off x="455461" y="2258846"/>
            <a:ext cx="2593399" cy="11791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Подано заявок:</a:t>
            </a:r>
            <a:endParaRPr lang="uk-UA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1,5 тис.</a:t>
            </a: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студенів</a:t>
            </a:r>
            <a:endParaRPr lang="en-US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Shape 60"/>
          <p:cNvSpPr txBox="1"/>
          <p:nvPr/>
        </p:nvSpPr>
        <p:spPr>
          <a:xfrm>
            <a:off x="259621" y="3563381"/>
            <a:ext cx="2961247" cy="16398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Виділено фінансування:</a:t>
            </a:r>
            <a:endParaRPr lang="uk-UA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49</a:t>
            </a: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студентів</a:t>
            </a:r>
            <a:endParaRPr lang="en-US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Shape 60"/>
          <p:cNvSpPr txBox="1"/>
          <p:nvPr/>
        </p:nvSpPr>
        <p:spPr>
          <a:xfrm>
            <a:off x="390399" y="5400799"/>
            <a:ext cx="2806342" cy="117910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Студентів з КПІ:</a:t>
            </a:r>
            <a:endParaRPr lang="uk-UA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7 студентів</a:t>
            </a:r>
            <a:endParaRPr lang="en-US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Прямокутник 13"/>
          <p:cNvSpPr/>
          <p:nvPr/>
        </p:nvSpPr>
        <p:spPr>
          <a:xfrm>
            <a:off x="3869035" y="2258846"/>
            <a:ext cx="48600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Програма </a:t>
            </a:r>
            <a:r>
              <a:rPr lang="en-US" sz="2000" b="1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Mitacs</a:t>
            </a:r>
            <a:r>
              <a:rPr lang="en-US" sz="2000" b="1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Globalink</a:t>
            </a:r>
            <a:r>
              <a:rPr lang="en-US" sz="2000" b="1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Research Internship</a:t>
            </a:r>
            <a:r>
              <a:rPr lang="uk-UA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– це міжнародна ініціатива для </a:t>
            </a:r>
            <a:r>
              <a:rPr lang="uk-UA" sz="2000" kern="0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студентів долучитися до </a:t>
            </a:r>
            <a:r>
              <a:rPr lang="uk-UA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дослідницького стажування в Канаді. 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З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травня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по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вересень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кожного року,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учасники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,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що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пройшли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відбір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,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беруть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участь в 12-тижневому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дослідницькому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стажуванні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під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керівництвом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канадських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викладачів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університетів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з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різних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наукових</a:t>
            </a:r>
            <a:r>
              <a:rPr lang="ru-RU" sz="2000" kern="0" dirty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 </a:t>
            </a:r>
            <a:r>
              <a:rPr lang="ru-RU" sz="2000" kern="0" dirty="0" err="1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дисциплін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ea typeface="Times New Roman" panose="02020603050405020304" pitchFamily="18" charset="0"/>
                <a:sym typeface="Arial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Для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Украіни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виділено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фінансування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для 49-ти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студентів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.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Від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КПІ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ім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.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Ігоря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Сікорського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було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відібрано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 7 </a:t>
            </a:r>
            <a:r>
              <a:rPr lang="ru-RU" sz="2000" kern="0" dirty="0" err="1" smtClean="0">
                <a:solidFill>
                  <a:srgbClr val="000000"/>
                </a:solidFill>
                <a:latin typeface="Arial" pitchFamily="34" charset="0"/>
                <a:sym typeface="Arial"/>
              </a:rPr>
              <a:t>студентів</a:t>
            </a:r>
            <a:r>
              <a:rPr lang="ru-RU" sz="2000" kern="0" dirty="0" smtClean="0">
                <a:solidFill>
                  <a:srgbClr val="000000"/>
                </a:solidFill>
                <a:latin typeface="Arial" pitchFamily="34" charset="0"/>
                <a:sym typeface="Arial"/>
              </a:rPr>
              <a:t>.</a:t>
            </a:r>
            <a:endParaRPr lang="en-US" sz="2000" kern="0" dirty="0">
              <a:solidFill>
                <a:srgbClr val="000000"/>
              </a:solidFill>
              <a:latin typeface="Arial" pitchFamily="34" charset="0"/>
              <a:sym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3" y="0"/>
            <a:ext cx="8834659" cy="198173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68244" y="1340768"/>
            <a:ext cx="1960822" cy="504056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3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fld id="{BDB6D468-B5A1-4C5E-8D0A-FC57B6A8345D}" type="slidenum">
              <a:rPr lang="ru-RU" sz="1400" b="0" smtClean="0">
                <a:solidFill>
                  <a:srgbClr val="FBEEC9"/>
                </a:solidFill>
                <a:cs typeface="+mn-cs"/>
              </a:rPr>
              <a:pPr algn="r">
                <a:spcBef>
                  <a:spcPct val="50000"/>
                </a:spcBef>
              </a:pPr>
              <a:t>11</a:t>
            </a:fld>
            <a:endParaRPr lang="ru-RU" sz="1400" b="0" smtClean="0">
              <a:solidFill>
                <a:srgbClr val="FBEEC9"/>
              </a:solidFill>
              <a:cs typeface="+mn-cs"/>
            </a:endParaRPr>
          </a:p>
        </p:txBody>
      </p:sp>
      <p:sp>
        <p:nvSpPr>
          <p:cNvPr id="50179" name="Rectangle 6"/>
          <p:cNvSpPr>
            <a:spLocks noChangeArrowheads="1"/>
          </p:cNvSpPr>
          <p:nvPr/>
        </p:nvSpPr>
        <p:spPr bwMode="auto">
          <a:xfrm>
            <a:off x="4479636" y="855020"/>
            <a:ext cx="18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en-US" b="1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50180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695508"/>
              </p:ext>
            </p:extLst>
          </p:nvPr>
        </p:nvGraphicFramePr>
        <p:xfrm>
          <a:off x="100075" y="1"/>
          <a:ext cx="9001000" cy="6777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538" name="Лист" r:id="rId4" imgW="8543899" imgH="3495640" progId="Excel.Sheet.8">
                  <p:embed/>
                </p:oleObj>
              </mc:Choice>
              <mc:Fallback>
                <p:oleObj name="Лист" r:id="rId4" imgW="8543899" imgH="34956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75" y="1"/>
                        <a:ext cx="9001000" cy="6777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1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3" y="4121479"/>
            <a:ext cx="4250435" cy="227986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Shape 98"/>
          <p:cNvSpPr/>
          <p:nvPr/>
        </p:nvSpPr>
        <p:spPr>
          <a:xfrm>
            <a:off x="188325" y="4123207"/>
            <a:ext cx="4256100" cy="2282125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3" y="1696885"/>
            <a:ext cx="4250435" cy="2113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56" y="1696885"/>
            <a:ext cx="4250435" cy="211378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00"/>
          <p:cNvSpPr/>
          <p:nvPr/>
        </p:nvSpPr>
        <p:spPr>
          <a:xfrm>
            <a:off x="4716016" y="1698783"/>
            <a:ext cx="4256100" cy="2115879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188325" y="1698783"/>
            <a:ext cx="4256100" cy="2115879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/>
        </p:nvSpPr>
        <p:spPr>
          <a:xfrm>
            <a:off x="398475" y="1556792"/>
            <a:ext cx="3835800" cy="24096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Презентація </a:t>
            </a:r>
            <a:endParaRPr lang="ru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освітніх </a:t>
            </a:r>
            <a:r>
              <a:rPr lang="ru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та стипендіальних </a:t>
            </a:r>
            <a:endParaRPr lang="ru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</a:t>
            </a:r>
            <a:r>
              <a:rPr lang="ru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рограм універси-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тетів Естонії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ru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19.10.2017</a:t>
            </a:r>
            <a:endParaRPr lang="ru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4" name="Shape 104"/>
          <p:cNvSpPr txBox="1"/>
          <p:nvPr/>
        </p:nvSpPr>
        <p:spPr>
          <a:xfrm>
            <a:off x="4860162" y="1707741"/>
            <a:ext cx="3960313" cy="24893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МК з написання </a:t>
            </a: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мотиваційних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листів для </a:t>
            </a:r>
            <a:r>
              <a:rPr lang="uk-UA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міжна-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родних</a:t>
            </a: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проектів 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Квітень 2018</a:t>
            </a:r>
            <a:endParaRPr lang="ru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56" y="4121479"/>
            <a:ext cx="4250435" cy="227986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98"/>
          <p:cNvSpPr/>
          <p:nvPr/>
        </p:nvSpPr>
        <p:spPr>
          <a:xfrm>
            <a:off x="4716016" y="4123207"/>
            <a:ext cx="4256100" cy="2282125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Shape 105"/>
          <p:cNvSpPr txBox="1"/>
          <p:nvPr/>
        </p:nvSpPr>
        <p:spPr>
          <a:xfrm>
            <a:off x="4737038" y="4197087"/>
            <a:ext cx="4016100" cy="2278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Курс лекцій та 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воркшопів</a:t>
            </a: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для 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студентів </a:t>
            </a: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від 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провідних компаній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Березень 2018</a:t>
            </a:r>
            <a:endParaRPr lang="ru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13425" y="4389107"/>
            <a:ext cx="4387800" cy="172819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Тренінги з працевлаштування </a:t>
            </a:r>
            <a:endParaRPr lang="uk-UA" kern="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" b="1" kern="0" dirty="0" smtClean="0">
                <a:solidFill>
                  <a:srgbClr val="9900FF"/>
                </a:solidFill>
                <a:latin typeface="Arial"/>
                <a:cs typeface="Arial"/>
                <a:sym typeface="Arial"/>
              </a:rPr>
              <a:t>Грудень 2017</a:t>
            </a:r>
            <a:endParaRPr lang="ru"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" name="Shape 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861" y="203200"/>
            <a:ext cx="8728311" cy="101958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hape 59"/>
          <p:cNvSpPr/>
          <p:nvPr/>
        </p:nvSpPr>
        <p:spPr>
          <a:xfrm>
            <a:off x="185171" y="200089"/>
            <a:ext cx="8742803" cy="1020667"/>
          </a:xfrm>
          <a:prstGeom prst="rect">
            <a:avLst/>
          </a:prstGeom>
          <a:solidFill>
            <a:srgbClr val="FFFDFD">
              <a:alpha val="86920"/>
            </a:srgbClr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Shape 60"/>
          <p:cNvSpPr txBox="1"/>
          <p:nvPr/>
        </p:nvSpPr>
        <p:spPr>
          <a:xfrm>
            <a:off x="2051720" y="395989"/>
            <a:ext cx="5940660" cy="6940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Воркшопи</a:t>
            </a:r>
            <a:r>
              <a:rPr lang="uk-UA" sz="28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та майстер класи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b="1" kern="0" dirty="0">
              <a:solidFill>
                <a:srgbClr val="9900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/>
          <a:srcRect r="90508"/>
          <a:stretch/>
        </p:blipFill>
        <p:spPr>
          <a:xfrm>
            <a:off x="179512" y="60578"/>
            <a:ext cx="1203254" cy="1304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66" y="1448549"/>
            <a:ext cx="2688607" cy="2362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6" y="4178914"/>
            <a:ext cx="2858957" cy="21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4850" r="6616" b="12253"/>
          <a:stretch/>
        </p:blipFill>
        <p:spPr bwMode="auto">
          <a:xfrm>
            <a:off x="35496" y="0"/>
            <a:ext cx="5688607" cy="681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Картинки по запросу карта україн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058" y="3602512"/>
            <a:ext cx="4283968" cy="2850824"/>
          </a:xfrm>
          <a:prstGeom prst="rect">
            <a:avLst/>
          </a:prstGeom>
          <a:noFill/>
          <a:extLst/>
        </p:spPr>
      </p:pic>
      <p:pic>
        <p:nvPicPr>
          <p:cNvPr id="490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03" y="0"/>
            <a:ext cx="3348397" cy="344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841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t="12856" r="12750" b="4288"/>
          <a:stretch>
            <a:fillRect/>
          </a:stretch>
        </p:blipFill>
        <p:spPr bwMode="auto">
          <a:xfrm>
            <a:off x="179512" y="1151936"/>
            <a:ext cx="8487780" cy="5237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20" name="Rectangle 5"/>
          <p:cNvSpPr>
            <a:spLocks noChangeArrowheads="1"/>
          </p:cNvSpPr>
          <p:nvPr/>
        </p:nvSpPr>
        <p:spPr bwMode="auto">
          <a:xfrm>
            <a:off x="192093" y="6394922"/>
            <a:ext cx="37417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http://www.enaee.eu</a:t>
            </a:r>
            <a:r>
              <a:rPr lang="ru-RU" dirty="0"/>
              <a:t>/</a:t>
            </a:r>
          </a:p>
        </p:txBody>
      </p:sp>
      <p:sp>
        <p:nvSpPr>
          <p:cNvPr id="188421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sz="3600" b="1" dirty="0">
                <a:solidFill>
                  <a:schemeClr val="bg1"/>
                </a:solidFill>
              </a:rPr>
              <a:t>Європейська мережа з акредитації </a:t>
            </a:r>
            <a:r>
              <a:rPr lang="uk-UA" sz="3600" b="1" dirty="0"/>
              <a:t> </a:t>
            </a:r>
            <a:r>
              <a:rPr lang="uk-UA" sz="3600" b="1" dirty="0">
                <a:solidFill>
                  <a:schemeClr val="bg1"/>
                </a:solidFill>
              </a:rPr>
              <a:t>інженерної освіти </a:t>
            </a:r>
            <a:r>
              <a:rPr lang="en-US" sz="3600" b="1" dirty="0">
                <a:solidFill>
                  <a:schemeClr val="bg1"/>
                </a:solidFill>
              </a:rPr>
              <a:t>(ENAEE)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4644"/>
            <a:ext cx="9144000" cy="1008112"/>
          </a:xfrm>
        </p:spPr>
        <p:txBody>
          <a:bodyPr/>
          <a:lstStyle/>
          <a:p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ПРОЕКТ РІШЕННЯ ВЧЕНОЇ РАДИ</a:t>
            </a:r>
            <a:b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КПІ ім. Ігоря 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Сікорського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від 12 березня 2018 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532440" cy="5076564"/>
          </a:xfrm>
        </p:spPr>
        <p:txBody>
          <a:bodyPr/>
          <a:lstStyle/>
          <a:p>
            <a:pPr marL="0" indent="0">
              <a:buNone/>
            </a:pPr>
            <a:r>
              <a:rPr lang="uk-UA" sz="2800" b="1" dirty="0"/>
              <a:t>Заслухавши звіт першого проректора </a:t>
            </a:r>
            <a:r>
              <a:rPr lang="en-US" sz="2800" b="1" dirty="0" smtClean="0"/>
              <a:t>      </a:t>
            </a:r>
            <a:r>
              <a:rPr lang="uk-UA" sz="2800" b="1" dirty="0" err="1" smtClean="0"/>
              <a:t>Якименка</a:t>
            </a:r>
            <a:r>
              <a:rPr lang="uk-UA" sz="2800" b="1" dirty="0" smtClean="0"/>
              <a:t> </a:t>
            </a:r>
            <a:r>
              <a:rPr lang="uk-UA" sz="2800" b="1" dirty="0"/>
              <a:t>Ю.І., Вчена рада ухвалює:</a:t>
            </a:r>
          </a:p>
          <a:p>
            <a:pPr marL="0" indent="0">
              <a:buNone/>
            </a:pPr>
            <a:r>
              <a:rPr lang="uk-UA" sz="2800" b="1" dirty="0"/>
              <a:t>1.	Звіт першого проректора </a:t>
            </a:r>
            <a:r>
              <a:rPr lang="uk-UA" sz="2800" b="1" dirty="0" err="1"/>
              <a:t>Якименка</a:t>
            </a:r>
            <a:r>
              <a:rPr lang="uk-UA" sz="2800" b="1" dirty="0"/>
              <a:t> Ю.І. затвердити.</a:t>
            </a:r>
          </a:p>
          <a:p>
            <a:pPr marL="0" indent="0">
              <a:buNone/>
            </a:pPr>
            <a:r>
              <a:rPr lang="uk-UA" sz="2800" b="1" dirty="0"/>
              <a:t>2.	Пріоритетним завданням університету в сьогоднішніх умовах є забезпечення якісної конкурентоздатної освіти на всіх її рівнях з поєднанням фундаментальної освіти і практичної підготовки на основах визначальної інноваційної складової та сучасних форм і технологій навчання.</a:t>
            </a:r>
          </a:p>
          <a:p>
            <a:pPr marL="0" indent="0">
              <a:buNone/>
            </a:pPr>
            <a:endParaRPr lang="uk-UA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6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80628"/>
            <a:ext cx="8892988" cy="6588732"/>
          </a:xfrm>
        </p:spPr>
        <p:txBody>
          <a:bodyPr/>
          <a:lstStyle/>
          <a:p>
            <a:pPr marL="0" indent="0">
              <a:buNone/>
            </a:pPr>
            <a:r>
              <a:rPr lang="uk-UA" sz="2600" b="1" dirty="0"/>
              <a:t>3.	Визначити основними завданнями забезпечення якості АБІТУРІЄНТІВ:</a:t>
            </a:r>
          </a:p>
          <a:p>
            <a:pPr marL="0" indent="0">
              <a:buNone/>
            </a:pPr>
            <a:r>
              <a:rPr lang="uk-UA" sz="2600" b="1" dirty="0"/>
              <a:t>•	залучення усіх факультетів/інститутів і кафедр до профорієнтаційної роботи у середніх навчальних закладах всіх типів і регіонів з представленням переваг інноваційної освіти;</a:t>
            </a:r>
          </a:p>
          <a:p>
            <a:pPr marL="0" indent="0">
              <a:buNone/>
            </a:pPr>
            <a:r>
              <a:rPr lang="uk-UA" sz="2600" b="1" dirty="0"/>
              <a:t>•	широке використання в профорієнтаційній роботі інформаційних технологій, постійне оновлення і надання на сайтах кафедр актуальної для вступників інформації;</a:t>
            </a:r>
          </a:p>
          <a:p>
            <a:pPr marL="0" indent="0">
              <a:buNone/>
            </a:pPr>
            <a:r>
              <a:rPr lang="uk-UA" sz="2600" b="1" dirty="0"/>
              <a:t>•	розширення системи довузівської підготовки, включивши до неї всі факультети/інститути.</a:t>
            </a:r>
          </a:p>
          <a:p>
            <a:pPr marL="0" indent="0">
              <a:buNone/>
            </a:pPr>
            <a:r>
              <a:rPr lang="uk-UA" sz="2600" b="1" dirty="0"/>
              <a:t>•	посилення співпраці з МАН, організація олімпіад, виставок, творчих конкурсів, центрів науково-технічної творчості, зокрема в рамках Програми «Майбутнє України</a:t>
            </a:r>
            <a:r>
              <a:rPr lang="uk-UA" sz="2600" b="1" dirty="0" smtClean="0"/>
              <a:t>».</a:t>
            </a: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10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80628"/>
            <a:ext cx="8892988" cy="6588732"/>
          </a:xfrm>
        </p:spPr>
        <p:txBody>
          <a:bodyPr/>
          <a:lstStyle/>
          <a:p>
            <a:pPr marL="0" indent="0">
              <a:buNone/>
            </a:pPr>
            <a:r>
              <a:rPr lang="uk-UA" sz="2600" b="1" dirty="0"/>
              <a:t>4.	</a:t>
            </a:r>
            <a:r>
              <a:rPr lang="uk-UA" sz="2400" b="1" dirty="0"/>
              <a:t>Визначити основними завданнями забезпечення якості освіти на рівні БАКАЛАВР:</a:t>
            </a:r>
          </a:p>
          <a:p>
            <a:pPr marL="0" indent="0">
              <a:buNone/>
            </a:pPr>
            <a:r>
              <a:rPr lang="uk-UA" sz="2400" b="1" dirty="0"/>
              <a:t>•	вдосконалення системи вхідного тестування з математики, фізики, хімії та іноземної мови як елементу об’єктивного оцінювання рівня першокурсників;</a:t>
            </a:r>
          </a:p>
          <a:p>
            <a:pPr marL="0" indent="0">
              <a:buNone/>
            </a:pPr>
            <a:r>
              <a:rPr lang="uk-UA" sz="2400" b="1" dirty="0"/>
              <a:t>•	забезпечення достатнього рівня фундаментальної підготовки бакалаврів, зокрема, з використанням диференційованої підготовки за результатами вхідного тестування, продовжити і розвивати систему адаптаційних курсів;</a:t>
            </a:r>
          </a:p>
          <a:p>
            <a:pPr marL="0" indent="0">
              <a:buNone/>
            </a:pPr>
            <a:r>
              <a:rPr lang="uk-UA" sz="2400" b="1" dirty="0"/>
              <a:t>•	вдосконалення системи вибіркових дисциплін та формування траєкторій професійної підготовки, враховуючи побажання студенів;</a:t>
            </a:r>
          </a:p>
          <a:p>
            <a:pPr marL="0" indent="0">
              <a:buNone/>
            </a:pPr>
            <a:r>
              <a:rPr lang="uk-UA" sz="2400" b="1" dirty="0"/>
              <a:t>•	вважати підготовку рівня «бакалавр» першим етапом інноваційної підготовки, на якому студент запрошується до науково-інноваційної діяльності та наукових розробок кафедри</a:t>
            </a:r>
            <a:r>
              <a:rPr lang="uk-UA" sz="2400" b="1" dirty="0" smtClean="0"/>
              <a:t>.</a:t>
            </a:r>
            <a:endParaRPr lang="uk-UA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8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8620"/>
            <a:ext cx="8892988" cy="6588732"/>
          </a:xfrm>
        </p:spPr>
        <p:txBody>
          <a:bodyPr/>
          <a:lstStyle/>
          <a:p>
            <a:pPr marL="0" indent="0">
              <a:buNone/>
            </a:pPr>
            <a:r>
              <a:rPr lang="uk-UA" sz="2300" b="1" dirty="0"/>
              <a:t>5.	Визначити основними завданнями розвитку освітнього рівня МАГІСТР:</a:t>
            </a:r>
          </a:p>
          <a:p>
            <a:pPr marL="0" indent="0">
              <a:buNone/>
            </a:pPr>
            <a:r>
              <a:rPr lang="uk-UA" sz="2300" b="1" dirty="0"/>
              <a:t>•	забезпечення вимогливого конкурсного відбору до магістратури;</a:t>
            </a:r>
          </a:p>
          <a:p>
            <a:pPr marL="0" indent="0">
              <a:buNone/>
            </a:pPr>
            <a:r>
              <a:rPr lang="uk-UA" sz="2300" b="1" dirty="0"/>
              <a:t>•	вважати підготовку рівня «магістр» другим етапом інноваційної підготовки, на якому для студента науково-інноваційна діяльність та виконання наукових розробок кафедри є обов’язковою;</a:t>
            </a:r>
          </a:p>
          <a:p>
            <a:pPr marL="0" indent="0">
              <a:buNone/>
            </a:pPr>
            <a:r>
              <a:rPr lang="uk-UA" sz="2300" b="1" dirty="0"/>
              <a:t>•	запровадження підготовки магістрів за </a:t>
            </a:r>
            <a:r>
              <a:rPr lang="uk-UA" sz="2300" b="1" dirty="0" err="1"/>
              <a:t>освітньо-науковими</a:t>
            </a:r>
            <a:r>
              <a:rPr lang="uk-UA" sz="2300" b="1" dirty="0"/>
              <a:t> програмами на основі інтегрованих навчальних планів </a:t>
            </a:r>
            <a:r>
              <a:rPr lang="uk-UA" sz="2300" b="1" dirty="0" err="1"/>
              <a:t>магістр-</a:t>
            </a:r>
            <a:r>
              <a:rPr lang="en-US" sz="2300" b="1" dirty="0"/>
              <a:t>PhD;</a:t>
            </a:r>
          </a:p>
          <a:p>
            <a:pPr marL="0" indent="0">
              <a:buNone/>
            </a:pPr>
            <a:r>
              <a:rPr lang="en-US" sz="2300" b="1" dirty="0"/>
              <a:t>•	</a:t>
            </a:r>
            <a:r>
              <a:rPr lang="uk-UA" sz="2300" b="1" dirty="0"/>
              <a:t>при розробці освітніх програм запроваджувати:</a:t>
            </a:r>
          </a:p>
          <a:p>
            <a:pPr marL="0" indent="0">
              <a:buNone/>
            </a:pPr>
            <a:r>
              <a:rPr lang="uk-UA" sz="2300" b="1" dirty="0"/>
              <a:t>-	</a:t>
            </a:r>
            <a:r>
              <a:rPr lang="uk-UA" sz="2300" b="1" dirty="0" err="1"/>
              <a:t>системоутворюючі</a:t>
            </a:r>
            <a:r>
              <a:rPr lang="uk-UA" sz="2300" b="1" dirty="0"/>
              <a:t> курси за спеціальностями і вибіркові траєкторії циклів професійних дисциплін;</a:t>
            </a:r>
          </a:p>
          <a:p>
            <a:pPr marL="0" indent="0">
              <a:buNone/>
            </a:pPr>
            <a:r>
              <a:rPr lang="uk-UA" sz="2300" b="1" dirty="0"/>
              <a:t>-	науково-практичну роботу з зануренням в інноваційне середовище (наукові семінари, презентації, </a:t>
            </a:r>
            <a:r>
              <a:rPr lang="uk-UA" sz="2300" b="1" dirty="0" err="1"/>
              <a:t>стартап-проекти</a:t>
            </a:r>
            <a:r>
              <a:rPr lang="uk-UA" sz="2300" b="1" dirty="0"/>
              <a:t> тощо, з поєднанням наукової, професійної та бізнес складових).</a:t>
            </a:r>
          </a:p>
          <a:p>
            <a:pPr marL="0" indent="0">
              <a:buNone/>
            </a:pPr>
            <a:endParaRPr lang="uk-UA" sz="2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368660"/>
            <a:ext cx="8892988" cy="6192688"/>
          </a:xfrm>
        </p:spPr>
        <p:txBody>
          <a:bodyPr/>
          <a:lstStyle/>
          <a:p>
            <a:pPr marL="0" indent="0">
              <a:buNone/>
            </a:pPr>
            <a:r>
              <a:rPr lang="uk-UA" sz="2600" b="1" dirty="0"/>
              <a:t>6.	Визначити основними завданнями розвитку </a:t>
            </a:r>
            <a:r>
              <a:rPr lang="uk-UA" sz="2600" b="1" dirty="0" err="1"/>
              <a:t>освітньо-наукового</a:t>
            </a:r>
            <a:r>
              <a:rPr lang="uk-UA" sz="2600" b="1" dirty="0"/>
              <a:t> рівня </a:t>
            </a:r>
            <a:r>
              <a:rPr lang="en-US" sz="2600" b="1" dirty="0"/>
              <a:t>PhD:</a:t>
            </a:r>
          </a:p>
          <a:p>
            <a:pPr marL="0" indent="0">
              <a:buNone/>
            </a:pPr>
            <a:r>
              <a:rPr lang="en-US" sz="2600" b="1" dirty="0"/>
              <a:t>•	</a:t>
            </a:r>
            <a:r>
              <a:rPr lang="uk-UA" sz="2600" b="1" dirty="0"/>
              <a:t>впровадження </a:t>
            </a:r>
            <a:r>
              <a:rPr lang="uk-UA" sz="2600" b="1" dirty="0" err="1"/>
              <a:t>системоутворюючих</a:t>
            </a:r>
            <a:r>
              <a:rPr lang="uk-UA" sz="2600" b="1" dirty="0"/>
              <a:t> курсів вищого рівня;</a:t>
            </a:r>
          </a:p>
          <a:p>
            <a:pPr marL="0" indent="0">
              <a:buNone/>
            </a:pPr>
            <a:r>
              <a:rPr lang="uk-UA" sz="2600" b="1" dirty="0"/>
              <a:t>•	запровадження підготовки </a:t>
            </a:r>
            <a:r>
              <a:rPr lang="en-US" sz="2600" b="1" dirty="0"/>
              <a:t>PhD </a:t>
            </a:r>
            <a:r>
              <a:rPr lang="uk-UA" sz="2600" b="1" dirty="0"/>
              <a:t>на основі інтегрованих навчальних планів;</a:t>
            </a:r>
          </a:p>
          <a:p>
            <a:pPr marL="0" indent="0">
              <a:buNone/>
            </a:pPr>
            <a:r>
              <a:rPr lang="uk-UA" sz="2600" b="1" dirty="0"/>
              <a:t>•	забезпечення виконання самостійної науково-інноваційної роботи та виконання реальних розробок;</a:t>
            </a:r>
          </a:p>
          <a:p>
            <a:pPr marL="0" indent="0">
              <a:buNone/>
            </a:pPr>
            <a:r>
              <a:rPr lang="uk-UA" sz="2600" b="1" dirty="0"/>
              <a:t>•	представлення наукових результатів на міжнародних конференціях і </a:t>
            </a:r>
            <a:r>
              <a:rPr lang="uk-UA" sz="2600" b="1" dirty="0" err="1"/>
              <a:t>наукометричних</a:t>
            </a:r>
            <a:r>
              <a:rPr lang="uk-UA" sz="2600" b="1" dirty="0"/>
              <a:t> виданнях, в тому числі іноземною мовою, сприяння розвитку наукової школи кафедри</a:t>
            </a:r>
            <a:r>
              <a:rPr lang="uk-UA" sz="2600" b="1" dirty="0" smtClean="0"/>
              <a:t>.</a:t>
            </a: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5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188640"/>
            <a:ext cx="8892988" cy="6192688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/>
              <a:t>7.	Продовжити вдосконалення форм і технологій організації освітнього процесу в поєднанні з науково-інноваційною діяльністю і практичною підготовкою:</a:t>
            </a:r>
          </a:p>
          <a:p>
            <a:pPr marL="0" indent="0">
              <a:buNone/>
            </a:pPr>
            <a:r>
              <a:rPr lang="uk-UA" sz="2400" b="1" dirty="0"/>
              <a:t>•	розвиток гнучких сучасних форм навчання: змішане навчання, дистанційні курси, дуальна освіта, тренінги, практикуми, а також з англомовним забезпеченням як методичною документацією, так і викладанням;</a:t>
            </a:r>
          </a:p>
          <a:p>
            <a:pPr marL="0" indent="0">
              <a:buNone/>
            </a:pPr>
            <a:r>
              <a:rPr lang="uk-UA" sz="2400" b="1" dirty="0"/>
              <a:t>•	розвиток ефективних форм практичної підготовки студентів: дуальної освіти, виробничих практик на робочих місцях підприємств-партнерів, виконання реальних </a:t>
            </a:r>
            <a:r>
              <a:rPr lang="uk-UA" sz="2400" b="1" dirty="0" err="1"/>
              <a:t>стартап-проектів</a:t>
            </a:r>
            <a:r>
              <a:rPr lang="uk-UA" sz="2400" b="1" dirty="0"/>
              <a:t>;</a:t>
            </a:r>
          </a:p>
          <a:p>
            <a:pPr marL="0" indent="0">
              <a:buNone/>
            </a:pPr>
            <a:r>
              <a:rPr lang="uk-UA" sz="2400" b="1" dirty="0"/>
              <a:t>•	використання гнучкої системи зарахування кредитів за результати творчої роботи – наукових публікацій і конференцій, конкурсу </a:t>
            </a:r>
            <a:r>
              <a:rPr lang="en-US" sz="2400" b="1" dirty="0"/>
              <a:t>Sikorsky Challenge, </a:t>
            </a:r>
            <a:r>
              <a:rPr lang="uk-UA" sz="2400" b="1" dirty="0"/>
              <a:t>літніх шкіл, статей у «</a:t>
            </a:r>
            <a:r>
              <a:rPr lang="uk-UA" sz="2400" b="1" dirty="0" err="1"/>
              <a:t>Вікіпедії</a:t>
            </a:r>
            <a:r>
              <a:rPr lang="uk-UA" sz="2400" b="1" dirty="0"/>
              <a:t>» і «</a:t>
            </a:r>
            <a:r>
              <a:rPr lang="uk-UA" sz="2400" b="1" dirty="0" err="1"/>
              <a:t>Наука-інформ</a:t>
            </a:r>
            <a:r>
              <a:rPr lang="uk-UA" sz="2400" b="1" dirty="0"/>
              <a:t>», результатів ректорського контролю тощо.</a:t>
            </a:r>
          </a:p>
          <a:p>
            <a:pPr marL="0" indent="0">
              <a:buNone/>
            </a:pP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368660"/>
            <a:ext cx="8892988" cy="6192688"/>
          </a:xfrm>
        </p:spPr>
        <p:txBody>
          <a:bodyPr/>
          <a:lstStyle/>
          <a:p>
            <a:pPr marL="514350" indent="-514350">
              <a:buAutoNum type="arabicPeriod" startAt="8"/>
            </a:pPr>
            <a:r>
              <a:rPr lang="uk-UA" sz="2600" b="1" dirty="0" smtClean="0"/>
              <a:t>Розвиток </a:t>
            </a:r>
            <a:r>
              <a:rPr lang="uk-UA" sz="2600" b="1" dirty="0"/>
              <a:t>інноваційного середовища шляхом створення мережі спільних навчально-наукових центрів, науково-технічних гуртків і лабораторій за участю міжнародних і вітчизняних підприємств та організацій, зокрема, в структурі Наукового парка</a:t>
            </a:r>
            <a:r>
              <a:rPr lang="uk-UA" sz="2600" b="1" dirty="0" smtClean="0"/>
              <a:t>.</a:t>
            </a:r>
            <a:endParaRPr lang="en-US" sz="2600" b="1" dirty="0" smtClean="0"/>
          </a:p>
          <a:p>
            <a:pPr marL="0" indent="0">
              <a:buNone/>
            </a:pPr>
            <a:r>
              <a:rPr lang="uk-UA" sz="2600" b="1" dirty="0"/>
              <a:t>9.	Дотримуватись завдань щодо забезпечення якості НПП, а саме:</a:t>
            </a:r>
          </a:p>
          <a:p>
            <a:pPr marL="0" indent="0">
              <a:buNone/>
            </a:pPr>
            <a:r>
              <a:rPr lang="uk-UA" sz="2600" b="1" dirty="0"/>
              <a:t>•	застосування виключно конкурсного обрання з </a:t>
            </a:r>
            <a:r>
              <a:rPr lang="uk-UA" sz="2600" b="1" dirty="0" err="1"/>
              <a:t>заключенням</a:t>
            </a:r>
            <a:r>
              <a:rPr lang="uk-UA" sz="2600" b="1" dirty="0"/>
              <a:t> короткострокових контрактів з подовженням за результатами звітів з урахуванням відповідності ліцензійним вимогам та рейтингу;</a:t>
            </a:r>
          </a:p>
          <a:p>
            <a:pPr marL="0" indent="0">
              <a:buNone/>
            </a:pPr>
            <a:r>
              <a:rPr lang="uk-UA" sz="2600" b="1" dirty="0"/>
              <a:t>•	забезпечення представлення рейтингів викладачів з обов’язковим розглядом і затвердженням їх кафедрою;</a:t>
            </a:r>
          </a:p>
          <a:p>
            <a:pPr marL="0" indent="0">
              <a:buNone/>
            </a:pP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50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7092280" y="4869160"/>
            <a:ext cx="1863824" cy="864096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03648" y="4869160"/>
            <a:ext cx="5544616" cy="86409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srgbClr val="FFFF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64700"/>
            <a:ext cx="8784976" cy="208394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79512" y="620688"/>
            <a:ext cx="8748972" cy="1927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Система </a:t>
            </a:r>
            <a:r>
              <a:rPr lang="uk-UA" sz="14800" b="1" dirty="0" err="1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доуніверситетської</a:t>
            </a:r>
            <a:r>
              <a:rPr lang="uk-UA" sz="1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підготовки КПІ</a:t>
            </a:r>
            <a:r>
              <a:rPr lang="en-US" sz="1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</a:t>
            </a:r>
            <a:r>
              <a:rPr lang="uk-UA" sz="148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ім. Ігоря Сікорського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(</a:t>
            </a: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основні показники станом на 03.03.2018 р.</a:t>
            </a:r>
            <a:r>
              <a:rPr lang="en-US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)</a:t>
            </a: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</a:br>
            <a:endParaRPr lang="uk-UA" sz="4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395536" y="332656"/>
            <a:ext cx="8072494" cy="59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+mn-cs"/>
              </a:rPr>
              <a:t>20</a:t>
            </a:r>
            <a:r>
              <a:rPr lang="en-US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+mn-cs"/>
              </a:rPr>
              <a:t>1</a:t>
            </a:r>
            <a:r>
              <a:rPr lang="uk-UA" sz="31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  <a:cs typeface="+mn-cs"/>
              </a:rPr>
              <a:t>7- 2018 навчальний рік</a:t>
            </a:r>
            <a:endParaRPr lang="uk-UA" sz="31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47564" y="2420653"/>
            <a:ext cx="6300700" cy="15124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03648" y="4005064"/>
            <a:ext cx="5544616" cy="72008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14" name="Заголовок 1"/>
          <p:cNvSpPr txBox="1">
            <a:spLocks noGrp="1"/>
          </p:cNvSpPr>
          <p:nvPr>
            <p:ph idx="1"/>
          </p:nvPr>
        </p:nvSpPr>
        <p:spPr>
          <a:xfrm>
            <a:off x="1403648" y="4221088"/>
            <a:ext cx="554461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000" b="1" u="none" strike="noStrike" kern="1200" normalizeH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mbria" pitchFamily="18" charset="0"/>
                <a:ea typeface="+mj-ea"/>
                <a:cs typeface="+mj-cs"/>
              </a:rPr>
              <a:t>Провідні ліцеї міста Києва</a:t>
            </a:r>
            <a:endParaRPr lang="uk-UA" sz="10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  <a:t/>
            </a:r>
            <a:b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ea typeface="+mj-ea"/>
                <a:cs typeface="+mj-cs"/>
              </a:rPr>
            </a:br>
            <a:endParaRPr lang="uk-UA" sz="4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ea typeface="+mj-ea"/>
              <a:cs typeface="+mj-cs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647564" y="2744924"/>
            <a:ext cx="630070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Підготовчі курси 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ІМЯО КПІ</a:t>
            </a:r>
            <a:r>
              <a:rPr lang="uk-UA" sz="100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</a:t>
            </a: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ім. Ігоря  Сікорського 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на базі університету</a:t>
            </a:r>
          </a:p>
          <a:p>
            <a:pPr algn="ctr" eaLnBrk="1" fontAlgn="auto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defRPr/>
            </a:pPr>
            <a:r>
              <a:rPr lang="uk-UA" sz="72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Форми навчання: вечірня, очно-заочна</a:t>
            </a:r>
            <a: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</a:br>
            <a:endParaRPr lang="uk-UA" sz="4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403648" y="4869160"/>
            <a:ext cx="554461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Провідні ліцеї та гімназії 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10000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в регіонах України</a:t>
            </a:r>
            <a:endParaRPr lang="uk-UA" sz="4000" b="1" dirty="0" smtClean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92280" y="4005064"/>
            <a:ext cx="1863824" cy="720080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092280" y="2492896"/>
            <a:ext cx="1863824" cy="1368152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7164288" y="2996952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N</a:t>
            </a:r>
            <a:r>
              <a:rPr lang="en-US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1</a:t>
            </a: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=1</a:t>
            </a:r>
            <a:r>
              <a:rPr lang="uk-UA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287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</a:br>
            <a:endParaRPr lang="uk-UA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7164288" y="4221088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N</a:t>
            </a:r>
            <a:r>
              <a:rPr lang="en-US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2</a:t>
            </a: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=</a:t>
            </a:r>
            <a:r>
              <a:rPr lang="uk-UA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377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</a:br>
            <a:endParaRPr lang="uk-UA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7164288" y="5157192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N</a:t>
            </a:r>
            <a:r>
              <a:rPr lang="en-US" sz="7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3</a:t>
            </a:r>
            <a:r>
              <a:rPr lang="en-US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=</a:t>
            </a:r>
            <a:r>
              <a:rPr lang="uk-UA" sz="112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406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</a:br>
            <a:endParaRPr lang="uk-UA" sz="40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71800" y="5841268"/>
            <a:ext cx="4240088" cy="648072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2843808" y="6273317"/>
            <a:ext cx="4176464" cy="584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23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Загальна кількість слухачів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23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/>
            </a:r>
            <a:br>
              <a:rPr lang="uk-UA" sz="23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</a:br>
            <a:endParaRPr lang="uk-UA" sz="2300" b="1" dirty="0" smtClean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092280" y="5841268"/>
            <a:ext cx="1863824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7128284" y="5985284"/>
            <a:ext cx="1728192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el-GR" sz="1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+mn-cs"/>
              </a:rPr>
              <a:t>Σ</a:t>
            </a:r>
            <a:r>
              <a:rPr lang="en-US" sz="1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+mn-cs"/>
              </a:rPr>
              <a:t>=</a:t>
            </a:r>
            <a:r>
              <a:rPr lang="uk-UA" sz="1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+mn-cs"/>
              </a:rPr>
              <a:t>2070</a:t>
            </a:r>
          </a:p>
          <a:p>
            <a:pPr algn="ctr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uk-UA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+mn-cs"/>
              </a:rPr>
              <a:t/>
            </a:r>
            <a:br>
              <a:rPr lang="uk-UA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  <a:cs typeface="+mn-cs"/>
              </a:rPr>
            </a:br>
            <a:endParaRPr lang="uk-UA" sz="4000" b="1" dirty="0" smtClean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  <a:cs typeface="+mn-cs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47564" y="4005064"/>
            <a:ext cx="648072" cy="1728192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500" dirty="0">
              <a:solidFill>
                <a:prstClr val="white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43508" y="2492896"/>
            <a:ext cx="396552" cy="3240360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3300" dirty="0">
              <a:solidFill>
                <a:prstClr val="white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83568" y="4005065"/>
            <a:ext cx="648072" cy="1764196"/>
          </a:xfrm>
          <a:prstGeom prst="rect">
            <a:avLst/>
          </a:prstGeom>
        </p:spPr>
        <p:txBody>
          <a:bodyPr vert="vert270" lIns="91440" tIns="45720" rIns="91440" bIns="45720" rtlCol="0" anchor="ctr">
            <a:normAutofit fontScale="400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31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ВІДДІЛЕННЯ ЛІЦЕЙНИХ КЛАСІВ</a:t>
            </a:r>
            <a:endParaRPr lang="uk-UA" sz="31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107504" y="2456892"/>
            <a:ext cx="396044" cy="3312368"/>
          </a:xfrm>
          <a:prstGeom prst="rect">
            <a:avLst/>
          </a:prstGeom>
        </p:spPr>
        <p:txBody>
          <a:bodyPr vert="vert270" lIns="91440" tIns="45720" rIns="91440" bIns="45720" rtlCol="0"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5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mbria" pitchFamily="18" charset="0"/>
                <a:cs typeface="+mn-cs"/>
              </a:rPr>
              <a:t>ПІДРОЗДІЛИ</a:t>
            </a:r>
            <a:endParaRPr lang="uk-UA" sz="25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ambria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4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379" y="116632"/>
            <a:ext cx="8892988" cy="6624736"/>
          </a:xfrm>
        </p:spPr>
        <p:txBody>
          <a:bodyPr/>
          <a:lstStyle/>
          <a:p>
            <a:pPr marL="0" indent="0">
              <a:buNone/>
            </a:pPr>
            <a:r>
              <a:rPr lang="uk-UA" sz="2600" b="1" dirty="0"/>
              <a:t>•	</a:t>
            </a:r>
            <a:r>
              <a:rPr lang="uk-UA" sz="2400" b="1" dirty="0"/>
              <a:t>впровадження цільового підвищення кваліфікації і стажування викладачів з обов’язковою звітністю;</a:t>
            </a:r>
          </a:p>
          <a:p>
            <a:pPr marL="0" indent="0">
              <a:buNone/>
            </a:pPr>
            <a:r>
              <a:rPr lang="uk-UA" sz="2400" b="1" dirty="0"/>
              <a:t>•	організація систематичного контролю кафедрою якості проведення занять з урахуванням опитування студентів;</a:t>
            </a:r>
          </a:p>
          <a:p>
            <a:pPr marL="0" indent="0">
              <a:buNone/>
            </a:pPr>
            <a:r>
              <a:rPr lang="uk-UA" sz="2400" b="1" dirty="0"/>
              <a:t>•	запровадження постійно діючої системи формування кадрового резерву широко залучаючи випускників аспірантури і магістратури до викладацької роботи;</a:t>
            </a:r>
          </a:p>
          <a:p>
            <a:pPr marL="0" indent="0">
              <a:buNone/>
            </a:pPr>
            <a:r>
              <a:rPr lang="uk-UA" sz="2400" b="1" dirty="0"/>
              <a:t>•	залучення до освітнього процесу провідних науковців, промисловців та представників бізнесу.</a:t>
            </a:r>
          </a:p>
          <a:p>
            <a:pPr marL="0" indent="0">
              <a:buNone/>
            </a:pPr>
            <a:r>
              <a:rPr lang="uk-UA" sz="2400" b="1" dirty="0"/>
              <a:t>10.	Вважати одним з визначальних показників роботи кафедр їх участь у системі післядипломної освіти університету для реалізації принципу «навчання протягом життя» («друга освіта») та підвищення кваліфікації, зокрема, шляхом укладення прямих договорів з підприємствами.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368660"/>
            <a:ext cx="8892988" cy="6192688"/>
          </a:xfrm>
        </p:spPr>
        <p:txBody>
          <a:bodyPr/>
          <a:lstStyle/>
          <a:p>
            <a:pPr marL="0" indent="0">
              <a:buNone/>
            </a:pPr>
            <a:r>
              <a:rPr lang="uk-UA" sz="2500" b="1" dirty="0"/>
              <a:t>11.	З метою створення умов для інтеграції до Європейського освітнього простору та удосконалення підготовки студентів з іноземних мов:</a:t>
            </a:r>
          </a:p>
          <a:p>
            <a:pPr marL="0" indent="0">
              <a:buNone/>
            </a:pPr>
            <a:r>
              <a:rPr lang="uk-UA" sz="2500" b="1" dirty="0"/>
              <a:t>•	 здійснення з 2018-2019 навчального року на підготовчому відділенні для іноземців на усіх факультетах/інститутах англомовного навчання іноземних студентів;</a:t>
            </a:r>
          </a:p>
          <a:p>
            <a:pPr marL="0" indent="0">
              <a:buNone/>
            </a:pPr>
            <a:r>
              <a:rPr lang="uk-UA" sz="2500" b="1" dirty="0"/>
              <a:t>•	впровадження англомовних курсів та освітніх програм на всіх кафедрах університету та системи стимулювання викладачів;</a:t>
            </a:r>
          </a:p>
          <a:p>
            <a:pPr marL="0" indent="0">
              <a:buNone/>
            </a:pPr>
            <a:r>
              <a:rPr lang="uk-UA" sz="2500" b="1" dirty="0"/>
              <a:t>•	сприяння викладачам у вдосконаленні мовної підготовки і викладанні англомовних курсів;</a:t>
            </a:r>
          </a:p>
          <a:p>
            <a:pPr marL="0" indent="0">
              <a:buNone/>
            </a:pPr>
            <a:r>
              <a:rPr lang="uk-UA" sz="2500" b="1" dirty="0"/>
              <a:t>•	продовжити практику проведення літніх шкіл за програмою «</a:t>
            </a:r>
            <a:r>
              <a:rPr lang="en-US" sz="2500" b="1" dirty="0"/>
              <a:t>Technology for Future» </a:t>
            </a:r>
            <a:r>
              <a:rPr lang="uk-UA" sz="2500" b="1" dirty="0"/>
              <a:t>з широкою участю іноземних учасників.</a:t>
            </a:r>
          </a:p>
          <a:p>
            <a:pPr marL="0" indent="0">
              <a:buNone/>
            </a:pP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08" y="368660"/>
            <a:ext cx="8892988" cy="6192688"/>
          </a:xfrm>
        </p:spPr>
        <p:txBody>
          <a:bodyPr/>
          <a:lstStyle/>
          <a:p>
            <a:pPr marL="0" indent="0">
              <a:buNone/>
            </a:pPr>
            <a:r>
              <a:rPr lang="uk-UA" sz="2600" b="1" dirty="0"/>
              <a:t>12.	Удосконалювати роботу з впровадження цілісної інформаційної системи освітнього процесу та управління університетом:</a:t>
            </a:r>
          </a:p>
          <a:p>
            <a:pPr marL="0" indent="0">
              <a:buNone/>
            </a:pPr>
            <a:r>
              <a:rPr lang="uk-UA" sz="2600" b="1" dirty="0"/>
              <a:t>•	забезпечити подальший розвиток і функціонування системи ЕК та інформаційних сайтів кафедр, включаючи англомовні ресурси кафедр, інститутів і факультетів відповідно до визначених вимог, в тому числі і методичного забезпечення англомовних освітніх програм.</a:t>
            </a:r>
          </a:p>
          <a:p>
            <a:pPr marL="0" indent="0">
              <a:buNone/>
            </a:pPr>
            <a:endParaRPr lang="en-US" sz="2600" b="1" dirty="0" smtClean="0"/>
          </a:p>
          <a:p>
            <a:pPr marL="0" indent="0">
              <a:buNone/>
            </a:pPr>
            <a:r>
              <a:rPr lang="uk-UA" sz="2600" b="1" dirty="0" smtClean="0"/>
              <a:t>13</a:t>
            </a:r>
            <a:r>
              <a:rPr lang="uk-UA" sz="2600" b="1" dirty="0"/>
              <a:t>.	Активізувати діяльність у напрямку МІЖНАРОДНОЇ акредитації та продовження діяльності університету у статусі ДОСЛІДНИЦЬКОГО.</a:t>
            </a:r>
          </a:p>
          <a:p>
            <a:pPr marL="0" indent="0">
              <a:buNone/>
            </a:pPr>
            <a:endParaRPr lang="uk-UA" sz="26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53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12875"/>
            <a:ext cx="7772400" cy="2592388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54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Дякую за увагу!</a:t>
            </a:r>
          </a:p>
        </p:txBody>
      </p:sp>
      <p:pic>
        <p:nvPicPr>
          <p:cNvPr id="268292" name="Picture 3" descr="kart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40" y="3033713"/>
            <a:ext cx="2916237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3" name="Прямоугольник 4"/>
          <p:cNvSpPr>
            <a:spLocks noChangeArrowheads="1"/>
          </p:cNvSpPr>
          <p:nvPr/>
        </p:nvSpPr>
        <p:spPr bwMode="auto">
          <a:xfrm>
            <a:off x="2916244" y="5697538"/>
            <a:ext cx="341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uk-UA" sz="2400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http://osvita.kpi.ua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611560" y="116632"/>
            <a:ext cx="8028892" cy="224260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style>
          <a:lnRef idx="0">
            <a:schemeClr val="accent6"/>
          </a:lnRef>
          <a:fillRef idx="1003">
            <a:schemeClr val="dk2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ct val="20000"/>
              </a:spcBef>
              <a:spcAft>
                <a:spcPts val="0"/>
              </a:spcAft>
            </a:pPr>
            <a:endParaRPr lang="ru-RU" sz="2700" b="1" dirty="0" smtClean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103272"/>
            <a:ext cx="80288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Розподіл чисельності слухачів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підготовчих курсів ІМЯО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КПІ ім. Ігоря Сікорського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на факультетах та в інститутах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(201</a:t>
            </a:r>
            <a:r>
              <a:rPr lang="en-US" sz="2800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7</a:t>
            </a:r>
            <a:r>
              <a:rPr lang="uk-UA" sz="2800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– 201</a:t>
            </a:r>
            <a:r>
              <a:rPr lang="en-US" sz="2800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8</a:t>
            </a:r>
            <a:r>
              <a:rPr lang="uk-UA" sz="2800" dirty="0" smtClean="0">
                <a:ln w="11430">
                  <a:solidFill>
                    <a:srgbClr val="92D050"/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  <a:cs typeface="+mn-cs"/>
              </a:rPr>
              <a:t> навчальний рік)</a:t>
            </a:r>
            <a:endParaRPr lang="ru-RU" sz="2800" dirty="0" smtClean="0">
              <a:ln w="11430">
                <a:solidFill>
                  <a:srgbClr val="92D050"/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mbria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800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libri"/>
              <a:cs typeface="+mn-cs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57306184"/>
              </p:ext>
            </p:extLst>
          </p:nvPr>
        </p:nvGraphicFramePr>
        <p:xfrm>
          <a:off x="323528" y="2276872"/>
          <a:ext cx="85689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16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96953"/>
            <a:ext cx="3207269" cy="347159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688632"/>
          </a:xfrm>
        </p:spPr>
        <p:txBody>
          <a:bodyPr/>
          <a:lstStyle/>
          <a:p>
            <a:pPr marL="0" indent="0" algn="r">
              <a:buNone/>
            </a:pPr>
            <a:r>
              <a:rPr lang="uk-UA" sz="2800" dirty="0" smtClean="0"/>
              <a:t>ВСЕУКРАЇНСЬКІ ОЛІМПІАДИ</a:t>
            </a:r>
          </a:p>
          <a:p>
            <a:pPr marL="0" indent="0" algn="r">
              <a:buNone/>
            </a:pPr>
            <a:r>
              <a:rPr lang="uk-UA" sz="2800" dirty="0" smtClean="0"/>
              <a:t>КПІ ІМ. ІГОРЯ СІКОРСЬКОГО З</a:t>
            </a:r>
          </a:p>
          <a:p>
            <a:pPr marL="0" indent="0" algn="r">
              <a:buNone/>
            </a:pPr>
            <a:r>
              <a:rPr lang="uk-UA" sz="2800" dirty="0" smtClean="0"/>
              <a:t> </a:t>
            </a:r>
            <a:r>
              <a:rPr lang="uk-UA" sz="2800" b="1" dirty="0" smtClean="0"/>
              <a:t>МАТЕМАТИКИ, ФІЗИКИ,</a:t>
            </a:r>
          </a:p>
          <a:p>
            <a:pPr marL="0" indent="0" algn="r">
              <a:buNone/>
            </a:pPr>
            <a:r>
              <a:rPr lang="uk-UA" sz="2800" b="1" dirty="0" smtClean="0"/>
              <a:t>ХІМІЇ ТА БІОЛОГІЇ</a:t>
            </a:r>
          </a:p>
          <a:p>
            <a:pPr marL="0" indent="0" algn="r">
              <a:buNone/>
            </a:pPr>
            <a:endParaRPr lang="uk-UA" sz="2800" dirty="0" smtClean="0"/>
          </a:p>
          <a:p>
            <a:pPr marL="0" indent="0" algn="r">
              <a:buNone/>
            </a:pPr>
            <a:r>
              <a:rPr lang="uk-UA" sz="2800" dirty="0" smtClean="0"/>
              <a:t>Переможцям - до </a:t>
            </a:r>
            <a:r>
              <a:rPr lang="uk-UA" sz="5400" b="1" dirty="0" smtClean="0">
                <a:solidFill>
                  <a:srgbClr val="FF0000"/>
                </a:solidFill>
              </a:rPr>
              <a:t>20</a:t>
            </a:r>
            <a:r>
              <a:rPr lang="uk-UA" sz="2800" dirty="0" smtClean="0"/>
              <a:t> додаткових балів </a:t>
            </a:r>
          </a:p>
          <a:p>
            <a:pPr marL="0" indent="0" algn="r">
              <a:buNone/>
            </a:pPr>
            <a:r>
              <a:rPr lang="uk-UA" sz="2800" dirty="0" smtClean="0"/>
              <a:t>до відповідного сертифіката ЗНО</a:t>
            </a:r>
          </a:p>
          <a:p>
            <a:pPr marL="0" indent="0" algn="r">
              <a:buNone/>
            </a:pPr>
            <a:r>
              <a:rPr lang="uk-UA" sz="2800" dirty="0" smtClean="0"/>
              <a:t> (для вступників на основі ПЗСО</a:t>
            </a:r>
          </a:p>
          <a:p>
            <a:pPr marL="0" indent="0" algn="r">
              <a:buNone/>
            </a:pPr>
            <a:r>
              <a:rPr lang="uk-UA" sz="2800" dirty="0" smtClean="0"/>
              <a:t> на спеціальності, зазначені</a:t>
            </a:r>
          </a:p>
          <a:p>
            <a:pPr marL="0" indent="0" algn="r">
              <a:buNone/>
            </a:pPr>
            <a:r>
              <a:rPr lang="uk-UA" sz="2800" dirty="0" smtClean="0"/>
              <a:t> у додатку 2 до Умов прийому)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75568"/>
            <a:ext cx="9001000" cy="77809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0000FF"/>
                </a:solidFill>
              </a:rPr>
              <a:t>ПРИВАБЛИВІСТЬ ДЛЯ ВСТУПНИКІВ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5"/>
            <a:ext cx="3001516" cy="200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9"/>
          <a:stretch/>
        </p:blipFill>
        <p:spPr>
          <a:xfrm>
            <a:off x="4031940" y="2777817"/>
            <a:ext cx="4888251" cy="4093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3872" r="4974" b="9155"/>
          <a:stretch/>
        </p:blipFill>
        <p:spPr>
          <a:xfrm>
            <a:off x="2807804" y="1342271"/>
            <a:ext cx="3272092" cy="22021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7030A0"/>
                </a:solidFill>
              </a:rPr>
              <a:t>ЗАГАЛЬНОУНІВЕРСИТЕТСЬКІ ДНІ ВІДКРИТИХ ДВЕРЕЙ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07"/>
          <a:stretch/>
        </p:blipFill>
        <p:spPr>
          <a:xfrm>
            <a:off x="24388" y="1867261"/>
            <a:ext cx="2783417" cy="1871516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2095" y="3544393"/>
            <a:ext cx="4165355" cy="2858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dirty="0" smtClean="0">
                <a:solidFill>
                  <a:srgbClr val="0000FF"/>
                </a:solidFill>
              </a:rPr>
              <a:t>16 грудня 2017 р.</a:t>
            </a:r>
          </a:p>
          <a:p>
            <a:r>
              <a:rPr lang="uk-UA" sz="3600" b="1" dirty="0" smtClean="0">
                <a:solidFill>
                  <a:srgbClr val="0000FF"/>
                </a:solidFill>
              </a:rPr>
              <a:t>та</a:t>
            </a:r>
          </a:p>
          <a:p>
            <a:r>
              <a:rPr lang="uk-UA" sz="3600" b="1" dirty="0" smtClean="0">
                <a:solidFill>
                  <a:srgbClr val="0000FF"/>
                </a:solidFill>
              </a:rPr>
              <a:t>10 лютого 2018 р.</a:t>
            </a:r>
            <a:endParaRPr lang="ru-RU" sz="3600" b="1" dirty="0">
              <a:solidFill>
                <a:srgbClr val="0000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0413" b="5142"/>
          <a:stretch/>
        </p:blipFill>
        <p:spPr>
          <a:xfrm>
            <a:off x="6079898" y="1232757"/>
            <a:ext cx="2897481" cy="26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Box 2"/>
          <p:cNvSpPr txBox="1">
            <a:spLocks noChangeArrowheads="1"/>
          </p:cNvSpPr>
          <p:nvPr/>
        </p:nvSpPr>
        <p:spPr bwMode="auto">
          <a:xfrm>
            <a:off x="165498" y="6349"/>
            <a:ext cx="8964488" cy="648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3000" b="1" dirty="0">
                <a:solidFill>
                  <a:srgbClr val="FF0000"/>
                </a:solidFill>
                <a:latin typeface="Tahoma" panose="020B0604030504040204" pitchFamily="34" charset="0"/>
              </a:rPr>
              <a:t>Основні завдання забезпечення якості     АБІТУРІЄНТІВ:</a:t>
            </a:r>
            <a:endParaRPr lang="uk-UA" altLang="uk-UA" sz="1000" b="1" dirty="0">
              <a:solidFill>
                <a:srgbClr val="0000FF"/>
              </a:solidFill>
            </a:endParaRPr>
          </a:p>
          <a:p>
            <a:r>
              <a:rPr lang="uk-UA" altLang="uk-UA" sz="2400" b="1" dirty="0" smtClean="0">
                <a:solidFill>
                  <a:srgbClr val="0000FF"/>
                </a:solidFill>
              </a:rPr>
              <a:t>   Залучити всі факультети/інститути </a:t>
            </a:r>
            <a:r>
              <a:rPr lang="uk-UA" altLang="uk-UA" sz="2400" b="1" dirty="0">
                <a:solidFill>
                  <a:srgbClr val="0000FF"/>
                </a:solidFill>
              </a:rPr>
              <a:t>і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кафедри </a:t>
            </a:r>
            <a:r>
              <a:rPr lang="uk-UA" altLang="uk-UA" sz="2400" b="1" dirty="0">
                <a:solidFill>
                  <a:srgbClr val="0000FF"/>
                </a:solidFill>
              </a:rPr>
              <a:t>до профорієнтаційної роботи у середніх навчальних закладах всіх типів і регіонів з представленням переваг якісної інноваційної освіти та конкурентоспроможності випускників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університету.</a:t>
            </a:r>
            <a:endParaRPr lang="uk-UA" altLang="uk-UA" sz="2400" b="1" dirty="0">
              <a:solidFill>
                <a:srgbClr val="0000FF"/>
              </a:solidFill>
            </a:endParaRPr>
          </a:p>
          <a:p>
            <a:r>
              <a:rPr lang="uk-UA" altLang="uk-UA" sz="2400" b="1" dirty="0" smtClean="0">
                <a:solidFill>
                  <a:srgbClr val="0000FF"/>
                </a:solidFill>
              </a:rPr>
              <a:t>   Розширити </a:t>
            </a:r>
            <a:r>
              <a:rPr lang="uk-UA" altLang="uk-UA" sz="2400" b="1" dirty="0">
                <a:solidFill>
                  <a:srgbClr val="0000FF"/>
                </a:solidFill>
              </a:rPr>
              <a:t>систему довузівської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підготовки, включивши до неї всі факультети/інститути.</a:t>
            </a:r>
          </a:p>
          <a:p>
            <a:r>
              <a:rPr lang="uk-UA" altLang="uk-UA" sz="2400" b="1" dirty="0" smtClean="0">
                <a:solidFill>
                  <a:srgbClr val="0000FF"/>
                </a:solidFill>
              </a:rPr>
              <a:t>   Посилити </a:t>
            </a:r>
            <a:r>
              <a:rPr lang="uk-UA" altLang="uk-UA" sz="2400" b="1" dirty="0">
                <a:solidFill>
                  <a:srgbClr val="0000FF"/>
                </a:solidFill>
              </a:rPr>
              <a:t>співпрацю з МАН,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організовувати </a:t>
            </a:r>
            <a:r>
              <a:rPr lang="uk-UA" altLang="uk-UA" sz="2400" b="1" dirty="0">
                <a:solidFill>
                  <a:srgbClr val="0000FF"/>
                </a:solidFill>
              </a:rPr>
              <a:t>олімпіади, виставки, творчі конкурси, центри науково-технічної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творчості, зокрема в рамках Програми «Майбутнє України». </a:t>
            </a:r>
          </a:p>
          <a:p>
            <a:r>
              <a:rPr lang="uk-UA" altLang="uk-UA" sz="2400" b="1" dirty="0" smtClean="0">
                <a:solidFill>
                  <a:srgbClr val="0000FF"/>
                </a:solidFill>
              </a:rPr>
              <a:t>   Створити </a:t>
            </a:r>
            <a:r>
              <a:rPr lang="uk-UA" altLang="uk-UA" sz="2400" b="1" dirty="0">
                <a:solidFill>
                  <a:srgbClr val="0000FF"/>
                </a:solidFill>
              </a:rPr>
              <a:t>базу даних школярів-учасників для індивідуальної роботи з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ними </a:t>
            </a:r>
            <a:r>
              <a:rPr lang="uk-UA" altLang="uk-UA" sz="2400" b="1" dirty="0">
                <a:solidFill>
                  <a:srgbClr val="0000FF"/>
                </a:solidFill>
              </a:rPr>
              <a:t>та залучення до заходів </a:t>
            </a:r>
            <a:r>
              <a:rPr lang="uk-UA" altLang="uk-UA" sz="2400" b="1" dirty="0" smtClean="0">
                <a:solidFill>
                  <a:srgbClr val="0000FF"/>
                </a:solidFill>
              </a:rPr>
              <a:t>кафедр/факультетів/інститутів університету.</a:t>
            </a:r>
            <a:endParaRPr lang="uk-UA" altLang="uk-UA" sz="24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A19350F-C078-48CA-99F8-F54554CB7D62}"/>
              </a:ext>
            </a:extLst>
          </p:cNvPr>
          <p:cNvSpPr/>
          <p:nvPr/>
        </p:nvSpPr>
        <p:spPr>
          <a:xfrm>
            <a:off x="251520" y="1556792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Математика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B0CCF86B-6BA3-4975-83B5-90E349BAAF8A}"/>
              </a:ext>
            </a:extLst>
          </p:cNvPr>
          <p:cNvSpPr/>
          <p:nvPr/>
        </p:nvSpPr>
        <p:spPr>
          <a:xfrm>
            <a:off x="3203848" y="1556792"/>
            <a:ext cx="280800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Фізика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8A48B9F-2012-4B89-95D0-528DB669A42F}"/>
              </a:ext>
            </a:extLst>
          </p:cNvPr>
          <p:cNvSpPr/>
          <p:nvPr/>
        </p:nvSpPr>
        <p:spPr>
          <a:xfrm>
            <a:off x="2627784" y="4014066"/>
            <a:ext cx="3888432" cy="25384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5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7834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3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роботи РК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5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itchFamily="18" charset="0"/>
                <a:ea typeface="Cambria Math" pitchFamily="18" charset="0"/>
              </a:rPr>
              <a:t>197 груп респондентів</a:t>
            </a:r>
            <a:endParaRPr lang="ru-RU" sz="25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20" name="Выгнутая влево стрелка 19">
            <a:extLst>
              <a:ext uri="{FF2B5EF4-FFF2-40B4-BE49-F238E27FC236}">
                <a16:creationId xmlns:a16="http://schemas.microsoft.com/office/drawing/2014/main" xmlns="" id="{61763912-19B7-45FD-BD43-6AE37C1589D8}"/>
              </a:ext>
            </a:extLst>
          </p:cNvPr>
          <p:cNvSpPr/>
          <p:nvPr/>
        </p:nvSpPr>
        <p:spPr>
          <a:xfrm rot="19049363">
            <a:off x="2236788" y="3292477"/>
            <a:ext cx="787400" cy="2130425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1" name="Выгнутая влево стрелка 20">
            <a:extLst>
              <a:ext uri="{FF2B5EF4-FFF2-40B4-BE49-F238E27FC236}">
                <a16:creationId xmlns:a16="http://schemas.microsoft.com/office/drawing/2014/main" xmlns="" id="{C6ECB36E-272B-4855-987D-CB06B8818C45}"/>
              </a:ext>
            </a:extLst>
          </p:cNvPr>
          <p:cNvSpPr/>
          <p:nvPr/>
        </p:nvSpPr>
        <p:spPr>
          <a:xfrm rot="2264919" flipH="1">
            <a:off x="6445252" y="3581402"/>
            <a:ext cx="836613" cy="1755775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0CA2E78-32AE-4B80-B105-4E52227543FE}"/>
              </a:ext>
            </a:extLst>
          </p:cNvPr>
          <p:cNvSpPr/>
          <p:nvPr/>
        </p:nvSpPr>
        <p:spPr>
          <a:xfrm>
            <a:off x="6156488" y="1556792"/>
            <a:ext cx="280800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хімія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2" name="Блок-схема: решение 11">
            <a:extLst>
              <a:ext uri="{FF2B5EF4-FFF2-40B4-BE49-F238E27FC236}">
                <a16:creationId xmlns:a16="http://schemas.microsoft.com/office/drawing/2014/main" xmlns="" id="{AFA632A8-3845-4433-AD48-113A02E7F598}"/>
              </a:ext>
            </a:extLst>
          </p:cNvPr>
          <p:cNvSpPr/>
          <p:nvPr/>
        </p:nvSpPr>
        <p:spPr>
          <a:xfrm>
            <a:off x="6156488" y="2393885"/>
            <a:ext cx="2808000" cy="14400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209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7" name="Блок-схема: решение 6">
            <a:extLst>
              <a:ext uri="{FF2B5EF4-FFF2-40B4-BE49-F238E27FC236}">
                <a16:creationId xmlns:a16="http://schemas.microsoft.com/office/drawing/2014/main" xmlns="" id="{63972BA9-5652-4835-96C5-B229062634CE}"/>
              </a:ext>
            </a:extLst>
          </p:cNvPr>
          <p:cNvSpPr/>
          <p:nvPr/>
        </p:nvSpPr>
        <p:spPr>
          <a:xfrm>
            <a:off x="251520" y="2393885"/>
            <a:ext cx="2808312" cy="144016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4086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Выгнутая влево стрелка 12">
            <a:extLst>
              <a:ext uri="{FF2B5EF4-FFF2-40B4-BE49-F238E27FC236}">
                <a16:creationId xmlns:a16="http://schemas.microsoft.com/office/drawing/2014/main" xmlns="" id="{02C4A8FD-CF33-4BFC-AB9E-3F0AA7A23349}"/>
              </a:ext>
            </a:extLst>
          </p:cNvPr>
          <p:cNvSpPr/>
          <p:nvPr/>
        </p:nvSpPr>
        <p:spPr>
          <a:xfrm rot="21434555" flipH="1">
            <a:off x="5559427" y="3303589"/>
            <a:ext cx="644525" cy="1449387"/>
          </a:xfrm>
          <a:prstGeom prst="curvedRightArrow">
            <a:avLst>
              <a:gd name="adj1" fmla="val 14552"/>
              <a:gd name="adj2" fmla="val 39566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Блок-схема: решение 7">
            <a:extLst>
              <a:ext uri="{FF2B5EF4-FFF2-40B4-BE49-F238E27FC236}">
                <a16:creationId xmlns:a16="http://schemas.microsoft.com/office/drawing/2014/main" xmlns="" id="{4AF3813E-89C5-4B37-A25D-3546BC93D879}"/>
              </a:ext>
            </a:extLst>
          </p:cNvPr>
          <p:cNvSpPr/>
          <p:nvPr/>
        </p:nvSpPr>
        <p:spPr>
          <a:xfrm>
            <a:off x="3059832" y="2393885"/>
            <a:ext cx="3096656" cy="14400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3530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4DC4298-1D37-45C8-A786-1606922775CE}"/>
              </a:ext>
            </a:extLst>
          </p:cNvPr>
          <p:cNvSpPr/>
          <p:nvPr/>
        </p:nvSpPr>
        <p:spPr bwMode="auto">
          <a:xfrm>
            <a:off x="171450" y="98630"/>
            <a:ext cx="8756650" cy="135015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185A87B5-839B-46A3-BD28-4814A743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939"/>
            <a:ext cx="8712200" cy="13843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FFFF00"/>
                </a:solidFill>
                <a:latin typeface="Cambria" pitchFamily="18" charset="0"/>
              </a:rPr>
              <a:t>Вхідним ректорським </a:t>
            </a:r>
            <a:r>
              <a:rPr lang="uk-UA" b="1" dirty="0">
                <a:solidFill>
                  <a:srgbClr val="FFFF00"/>
                </a:solidFill>
                <a:latin typeface="Cambria" pitchFamily="18" charset="0"/>
              </a:rPr>
              <a:t>контролем</a:t>
            </a:r>
            <a:r>
              <a:rPr lang="uk-UA" sz="3800" b="1" dirty="0">
                <a:solidFill>
                  <a:srgbClr val="FFFF00"/>
                </a:solidFill>
                <a:latin typeface="Cambria" pitchFamily="18" charset="0"/>
              </a:rPr>
              <a:t/>
            </a:r>
            <a:br>
              <a:rPr lang="uk-UA" sz="3800" b="1" dirty="0">
                <a:solidFill>
                  <a:srgbClr val="FFFF00"/>
                </a:solidFill>
                <a:latin typeface="Cambria" pitchFamily="18" charset="0"/>
              </a:rPr>
            </a:br>
            <a:r>
              <a:rPr lang="uk-UA" sz="3500" b="1" dirty="0">
                <a:solidFill>
                  <a:srgbClr val="FFFF00"/>
                </a:solidFill>
                <a:latin typeface="Cambria" pitchFamily="18" charset="0"/>
              </a:rPr>
              <a:t>було охоплено:</a:t>
            </a:r>
            <a:endParaRPr lang="ru-RU" sz="35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43D73243-CA89-422C-8431-4CED063FF93F}"/>
              </a:ext>
            </a:extLst>
          </p:cNvPr>
          <p:cNvSpPr/>
          <p:nvPr/>
        </p:nvSpPr>
        <p:spPr>
          <a:xfrm>
            <a:off x="6289723" y="5997919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Українська </a:t>
            </a:r>
            <a:r>
              <a:rPr lang="uk-UA" sz="2100" b="1" cap="all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мова</a:t>
            </a:r>
            <a:endParaRPr lang="ru-RU" sz="2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5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(Студенти іноземці)</a:t>
            </a:r>
            <a:endParaRPr lang="ru-RU" sz="15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2" name="Выгнутая влево стрелка 21">
            <a:extLst>
              <a:ext uri="{FF2B5EF4-FFF2-40B4-BE49-F238E27FC236}">
                <a16:creationId xmlns:a16="http://schemas.microsoft.com/office/drawing/2014/main" xmlns="" id="{37EBBC38-590D-4C61-9CE2-157C47C20883}"/>
              </a:ext>
            </a:extLst>
          </p:cNvPr>
          <p:cNvSpPr/>
          <p:nvPr/>
        </p:nvSpPr>
        <p:spPr>
          <a:xfrm rot="4403119" flipH="1">
            <a:off x="5975351" y="5219701"/>
            <a:ext cx="773112" cy="814387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23" name="Блок-схема: решение 22">
            <a:extLst>
              <a:ext uri="{FF2B5EF4-FFF2-40B4-BE49-F238E27FC236}">
                <a16:creationId xmlns:a16="http://schemas.microsoft.com/office/drawing/2014/main" xmlns="" id="{905A98B1-D3DA-4315-960C-6C94C4C42743}"/>
              </a:ext>
            </a:extLst>
          </p:cNvPr>
          <p:cNvSpPr/>
          <p:nvPr/>
        </p:nvSpPr>
        <p:spPr>
          <a:xfrm>
            <a:off x="6335688" y="4549159"/>
            <a:ext cx="2808312" cy="1440160"/>
          </a:xfrm>
          <a:prstGeom prst="flowChartDecisi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21</a:t>
            </a:r>
            <a:endParaRPr lang="uk-UA" sz="33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37AEBA1E-BDFE-4608-8C5A-2D0161F6FFF1}"/>
              </a:ext>
            </a:extLst>
          </p:cNvPr>
          <p:cNvSpPr/>
          <p:nvPr/>
        </p:nvSpPr>
        <p:spPr>
          <a:xfrm>
            <a:off x="7715307" y="4357828"/>
            <a:ext cx="1377044" cy="5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300" b="1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Пілотний проект</a:t>
            </a:r>
            <a:endParaRPr lang="ru-RU" sz="1300" b="1" cap="all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9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996700"/>
              </p:ext>
            </p:extLst>
          </p:nvPr>
        </p:nvGraphicFramePr>
        <p:xfrm>
          <a:off x="467544" y="2332037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95536" y="188640"/>
            <a:ext cx="8424936" cy="194421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Якість залишкових шкільних знань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з </a:t>
            </a:r>
            <a:r>
              <a:rPr lang="uk-UA" sz="3300" b="1" cap="all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математики,</a:t>
            </a: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3300" b="1" cap="all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фізики </a:t>
            </a: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та ХІМІЇ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 2017</a:t>
            </a:r>
            <a:r>
              <a:rPr lang="en-US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року вступу (1 курс)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(усереднено по університету)</a:t>
            </a:r>
            <a:endParaRPr lang="ru-RU" sz="27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971600" y="6237312"/>
            <a:ext cx="77768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043608" y="2276872"/>
            <a:ext cx="8384" cy="4112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07531" y="2124075"/>
          <a:ext cx="1592263" cy="69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554" name="Equation" r:id="rId4" imgW="583920" imgH="253800" progId="Equation.DSMT4">
                  <p:embed/>
                </p:oleObj>
              </mc:Choice>
              <mc:Fallback>
                <p:oleObj name="Equation" r:id="rId4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7531" y="2124075"/>
                        <a:ext cx="1592263" cy="692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2771920" y="4365104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771920" y="4107567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7864" y="4350237"/>
            <a:ext cx="64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i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  <a:cs typeface="+mn-cs"/>
              </a:rPr>
              <a:t>2014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58158" y="4041941"/>
            <a:ext cx="64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i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  <a:cs typeface="+mn-cs"/>
              </a:rPr>
              <a:t>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0032" y="3681901"/>
            <a:ext cx="64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i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  <a:cs typeface="+mn-cs"/>
              </a:rPr>
              <a:t>2014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0032" y="4113949"/>
            <a:ext cx="64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i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  <a:cs typeface="+mn-cs"/>
              </a:rPr>
              <a:t>2015</a:t>
            </a:r>
          </a:p>
        </p:txBody>
      </p:sp>
      <p:sp>
        <p:nvSpPr>
          <p:cNvPr id="33" name="Стрелка вверх 32"/>
          <p:cNvSpPr/>
          <p:nvPr/>
        </p:nvSpPr>
        <p:spPr>
          <a:xfrm>
            <a:off x="5077192" y="4524410"/>
            <a:ext cx="144016" cy="416759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771800" y="4005064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92080" y="4653136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740352" y="3948345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Стрелка вверх 23"/>
          <p:cNvSpPr/>
          <p:nvPr/>
        </p:nvSpPr>
        <p:spPr>
          <a:xfrm>
            <a:off x="2612956" y="3933057"/>
            <a:ext cx="144016" cy="416759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7582986" y="3645025"/>
            <a:ext cx="144016" cy="416759"/>
          </a:xfrm>
          <a:prstGeom prst="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 стрелкой 6"/>
          <p:cNvCxnSpPr/>
          <p:nvPr/>
        </p:nvCxnSpPr>
        <p:spPr>
          <a:xfrm>
            <a:off x="1142926" y="4005064"/>
            <a:ext cx="763331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71160" y="4221088"/>
            <a:ext cx="7605076" cy="0"/>
          </a:xfrm>
          <a:prstGeom prst="straightConnector1">
            <a:avLst/>
          </a:prstGeom>
          <a:ln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 стрелкой 6"/>
          <p:cNvCxnSpPr/>
          <p:nvPr/>
        </p:nvCxnSpPr>
        <p:spPr>
          <a:xfrm>
            <a:off x="999372" y="3789040"/>
            <a:ext cx="777686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074958" y="3861048"/>
            <a:ext cx="7701278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494854" y="65205"/>
            <a:ext cx="8424936" cy="18448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Якість залишкових шкільних знань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з </a:t>
            </a:r>
            <a:r>
              <a:rPr lang="uk-UA" sz="4400" b="1" cap="all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математики </a:t>
            </a:r>
            <a: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по інститутам та факультетам КПІ</a:t>
            </a:r>
            <a:r>
              <a:rPr lang="en-US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ім. Ігоря Сікорського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827584" y="6165304"/>
            <a:ext cx="81204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08077" y="1855366"/>
          <a:ext cx="1592263" cy="69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596" name="Equation" r:id="rId3" imgW="583920" imgH="253800" progId="Equation.DSMT4">
                  <p:embed/>
                </p:oleObj>
              </mc:Choice>
              <mc:Fallback>
                <p:oleObj name="Equation" r:id="rId3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7" y="1855366"/>
                        <a:ext cx="1592263" cy="692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0"/>
          <p:cNvSpPr txBox="1"/>
          <p:nvPr/>
        </p:nvSpPr>
        <p:spPr>
          <a:xfrm>
            <a:off x="755576" y="6165305"/>
            <a:ext cx="7200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КПІ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963216" y="2071389"/>
            <a:ext cx="8384" cy="4112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275373"/>
              </p:ext>
            </p:extLst>
          </p:nvPr>
        </p:nvGraphicFramePr>
        <p:xfrm>
          <a:off x="395536" y="221540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кутник 19"/>
          <p:cNvSpPr/>
          <p:nvPr/>
        </p:nvSpPr>
        <p:spPr>
          <a:xfrm>
            <a:off x="8558222" y="3724959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2016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Прямокутник 20"/>
          <p:cNvSpPr/>
          <p:nvPr/>
        </p:nvSpPr>
        <p:spPr>
          <a:xfrm>
            <a:off x="8558222" y="3894967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2015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2" name="Прямокутник 21"/>
          <p:cNvSpPr/>
          <p:nvPr/>
        </p:nvSpPr>
        <p:spPr>
          <a:xfrm>
            <a:off x="8558221" y="4141049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2014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8496874" y="3423189"/>
            <a:ext cx="61427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2017</a:t>
            </a:r>
            <a:endParaRPr lang="uk-UA" sz="23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1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Объект 2"/>
          <p:cNvSpPr>
            <a:spLocks noGrp="1"/>
          </p:cNvSpPr>
          <p:nvPr>
            <p:ph sz="half" idx="1"/>
          </p:nvPr>
        </p:nvSpPr>
        <p:spPr>
          <a:xfrm>
            <a:off x="467544" y="549275"/>
            <a:ext cx="8290695" cy="61198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Пріоритетним завданням в сьогоднішніх умовах є забезпечення якісної конкурентоздатної освіти на всіх її рівнях </a:t>
            </a:r>
            <a:r>
              <a:rPr lang="uk-UA" altLang="uk-UA" sz="3600" b="1" u="sng" dirty="0" smtClean="0">
                <a:solidFill>
                  <a:srgbClr val="FF0000"/>
                </a:solidFill>
                <a:latin typeface="Tahoma" panose="020B0604030504040204" pitchFamily="34" charset="0"/>
              </a:rPr>
              <a:t>з поєднанням фундаментальної освіти і практичної підготовки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на основах визначальної </a:t>
            </a:r>
            <a:r>
              <a:rPr lang="uk-UA" altLang="uk-UA" sz="3600" b="1" u="sng" dirty="0" smtClean="0">
                <a:solidFill>
                  <a:srgbClr val="FF0000"/>
                </a:solidFill>
                <a:latin typeface="Tahoma" panose="020B0604030504040204" pitchFamily="34" charset="0"/>
              </a:rPr>
              <a:t>інноваційної складової 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та  </a:t>
            </a:r>
            <a:r>
              <a:rPr lang="uk-UA" altLang="uk-UA" sz="3600" b="1" u="sng" dirty="0" smtClean="0">
                <a:solidFill>
                  <a:srgbClr val="FF0000"/>
                </a:solidFill>
                <a:latin typeface="Tahoma" panose="020B0604030504040204" pitchFamily="34" charset="0"/>
              </a:rPr>
              <a:t>сучасних форм і технологій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навчання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 стрелкой 12"/>
          <p:cNvCxnSpPr/>
          <p:nvPr/>
        </p:nvCxnSpPr>
        <p:spPr>
          <a:xfrm>
            <a:off x="1035224" y="4437112"/>
            <a:ext cx="79128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115616" y="4221088"/>
            <a:ext cx="777686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1187624" y="3789040"/>
            <a:ext cx="7776864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395536" y="82549"/>
            <a:ext cx="8424936" cy="1844824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7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Якість залишкових шкільних знань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з </a:t>
            </a:r>
            <a:r>
              <a:rPr lang="uk-UA" sz="4400" b="1" cap="all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фізики </a:t>
            </a:r>
            <a: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по інститутам та факультетам </a:t>
            </a:r>
            <a:b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</a:br>
            <a: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КПІ</a:t>
            </a:r>
            <a:r>
              <a:rPr lang="en-US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</a:t>
            </a:r>
            <a:r>
              <a:rPr lang="uk-UA" sz="3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ім. Ігоря Сікорського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1108077" y="1855366"/>
          <a:ext cx="1592263" cy="69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620" name="Equation" r:id="rId3" imgW="583920" imgH="253800" progId="Equation.DSMT4">
                  <p:embed/>
                </p:oleObj>
              </mc:Choice>
              <mc:Fallback>
                <p:oleObj name="Equation" r:id="rId3" imgW="5839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077" y="1855366"/>
                        <a:ext cx="1592263" cy="6921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 стрелкой 12"/>
          <p:cNvCxnSpPr/>
          <p:nvPr/>
        </p:nvCxnSpPr>
        <p:spPr>
          <a:xfrm>
            <a:off x="1035224" y="4509120"/>
            <a:ext cx="79128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0"/>
          <p:cNvSpPr txBox="1"/>
          <p:nvPr/>
        </p:nvSpPr>
        <p:spPr>
          <a:xfrm>
            <a:off x="652602" y="6165305"/>
            <a:ext cx="10390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500" b="1" dirty="0">
                <a:solidFill>
                  <a:prstClr val="black"/>
                </a:solidFill>
                <a:latin typeface="Cambria Math" pitchFamily="18" charset="0"/>
                <a:ea typeface="Cambria Math" pitchFamily="18" charset="0"/>
              </a:rPr>
              <a:t>КПІ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827584" y="6165304"/>
            <a:ext cx="81204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963216" y="2071389"/>
            <a:ext cx="8384" cy="4112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333100"/>
              </p:ext>
            </p:extLst>
          </p:nvPr>
        </p:nvGraphicFramePr>
        <p:xfrm>
          <a:off x="395536" y="2215405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кутник 15"/>
          <p:cNvSpPr/>
          <p:nvPr/>
        </p:nvSpPr>
        <p:spPr>
          <a:xfrm>
            <a:off x="8506586" y="4402031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2016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Прямокутник 16"/>
          <p:cNvSpPr/>
          <p:nvPr/>
        </p:nvSpPr>
        <p:spPr>
          <a:xfrm>
            <a:off x="8496559" y="3515144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2014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8" name="Прямокутник 17"/>
          <p:cNvSpPr/>
          <p:nvPr/>
        </p:nvSpPr>
        <p:spPr>
          <a:xfrm>
            <a:off x="8451674" y="4123716"/>
            <a:ext cx="614271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2017</a:t>
            </a:r>
            <a:endParaRPr lang="uk-UA" sz="23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Прямокутник 18"/>
          <p:cNvSpPr/>
          <p:nvPr/>
        </p:nvSpPr>
        <p:spPr>
          <a:xfrm>
            <a:off x="8475338" y="3939050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French Script MT" panose="03020402040607040605" pitchFamily="66" charset="0"/>
                <a:cs typeface="+mn-cs"/>
              </a:rPr>
              <a:t>2015</a:t>
            </a:r>
            <a:endParaRPr lang="uk-UA" sz="1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67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8A48B9F-2012-4B89-95D0-528DB669A42F}"/>
              </a:ext>
            </a:extLst>
          </p:cNvPr>
          <p:cNvSpPr/>
          <p:nvPr/>
        </p:nvSpPr>
        <p:spPr>
          <a:xfrm>
            <a:off x="899592" y="4293096"/>
            <a:ext cx="7416824" cy="256490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5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137</a:t>
            </a:r>
            <a:endParaRPr lang="uk-UA" sz="5500" b="1" dirty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Cambria" pitchFamily="18" charset="0"/>
              <a:ea typeface="Cambria Math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3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СЕРТИФІКАТІВ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3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з додатковими балами</a:t>
            </a:r>
            <a:endParaRPr lang="uk-UA" sz="3300" b="1" dirty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25" name="Выгнутая влево стрелка 12">
            <a:extLst>
              <a:ext uri="{FF2B5EF4-FFF2-40B4-BE49-F238E27FC236}">
                <a16:creationId xmlns:a16="http://schemas.microsoft.com/office/drawing/2014/main" xmlns="" id="{02C4A8FD-CF33-4BFC-AB9E-3F0AA7A23349}"/>
              </a:ext>
            </a:extLst>
          </p:cNvPr>
          <p:cNvSpPr/>
          <p:nvPr/>
        </p:nvSpPr>
        <p:spPr>
          <a:xfrm rot="165445">
            <a:off x="2546060" y="3166244"/>
            <a:ext cx="644525" cy="1449387"/>
          </a:xfrm>
          <a:prstGeom prst="curvedRightArrow">
            <a:avLst>
              <a:gd name="adj1" fmla="val 14552"/>
              <a:gd name="adj2" fmla="val 39566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FA19350F-C078-48CA-99F8-F54554CB7D62}"/>
              </a:ext>
            </a:extLst>
          </p:cNvPr>
          <p:cNvSpPr/>
          <p:nvPr/>
        </p:nvSpPr>
        <p:spPr>
          <a:xfrm>
            <a:off x="1619672" y="1556792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Математика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B0CCF86B-6BA3-4975-83B5-90E349BAAF8A}"/>
              </a:ext>
            </a:extLst>
          </p:cNvPr>
          <p:cNvSpPr/>
          <p:nvPr/>
        </p:nvSpPr>
        <p:spPr>
          <a:xfrm>
            <a:off x="4572000" y="1556792"/>
            <a:ext cx="280800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Фізика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7" name="Блок-схема: решение 6">
            <a:extLst>
              <a:ext uri="{FF2B5EF4-FFF2-40B4-BE49-F238E27FC236}">
                <a16:creationId xmlns:a16="http://schemas.microsoft.com/office/drawing/2014/main" xmlns="" id="{63972BA9-5652-4835-96C5-B229062634CE}"/>
              </a:ext>
            </a:extLst>
          </p:cNvPr>
          <p:cNvSpPr/>
          <p:nvPr/>
        </p:nvSpPr>
        <p:spPr>
          <a:xfrm>
            <a:off x="1619672" y="2431499"/>
            <a:ext cx="2808312" cy="144016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240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1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Выгнутая влево стрелка 12">
            <a:extLst>
              <a:ext uri="{FF2B5EF4-FFF2-40B4-BE49-F238E27FC236}">
                <a16:creationId xmlns:a16="http://schemas.microsoft.com/office/drawing/2014/main" xmlns="" id="{02C4A8FD-CF33-4BFC-AB9E-3F0AA7A23349}"/>
              </a:ext>
            </a:extLst>
          </p:cNvPr>
          <p:cNvSpPr/>
          <p:nvPr/>
        </p:nvSpPr>
        <p:spPr>
          <a:xfrm rot="21434555" flipH="1">
            <a:off x="5902636" y="3155853"/>
            <a:ext cx="644525" cy="1449387"/>
          </a:xfrm>
          <a:prstGeom prst="curvedRightArrow">
            <a:avLst>
              <a:gd name="adj1" fmla="val 14552"/>
              <a:gd name="adj2" fmla="val 39566"/>
              <a:gd name="adj3" fmla="val 48649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prstClr val="black"/>
              </a:solidFill>
            </a:endParaRPr>
          </a:p>
        </p:txBody>
      </p:sp>
      <p:sp>
        <p:nvSpPr>
          <p:cNvPr id="8" name="Блок-схема: решение 7">
            <a:extLst>
              <a:ext uri="{FF2B5EF4-FFF2-40B4-BE49-F238E27FC236}">
                <a16:creationId xmlns:a16="http://schemas.microsoft.com/office/drawing/2014/main" xmlns="" id="{4AF3813E-89C5-4B37-A25D-3546BC93D879}"/>
              </a:ext>
            </a:extLst>
          </p:cNvPr>
          <p:cNvSpPr/>
          <p:nvPr/>
        </p:nvSpPr>
        <p:spPr>
          <a:xfrm>
            <a:off x="4509937" y="2432692"/>
            <a:ext cx="3096656" cy="1440000"/>
          </a:xfrm>
          <a:prstGeom prst="flowChartDecision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4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355</a:t>
            </a:r>
            <a:endParaRPr lang="uk-UA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4DC4298-1D37-45C8-A786-1606922775CE}"/>
              </a:ext>
            </a:extLst>
          </p:cNvPr>
          <p:cNvSpPr/>
          <p:nvPr/>
        </p:nvSpPr>
        <p:spPr bwMode="auto">
          <a:xfrm>
            <a:off x="171450" y="98630"/>
            <a:ext cx="8756650" cy="135015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185A87B5-839B-46A3-BD28-4814A743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7939"/>
            <a:ext cx="8712200" cy="13843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5500" b="1" dirty="0" smtClean="0">
                <a:solidFill>
                  <a:srgbClr val="FFFF00"/>
                </a:solidFill>
                <a:latin typeface="Cambria" pitchFamily="18" charset="0"/>
              </a:rPr>
              <a:t>Адаптаційними курсами</a:t>
            </a:r>
            <a:r>
              <a:rPr lang="uk-UA" sz="3800" b="1" dirty="0">
                <a:solidFill>
                  <a:srgbClr val="FFFF00"/>
                </a:solidFill>
                <a:latin typeface="Cambria" pitchFamily="18" charset="0"/>
              </a:rPr>
              <a:t/>
            </a:r>
            <a:br>
              <a:rPr lang="uk-UA" sz="3800" b="1" dirty="0">
                <a:solidFill>
                  <a:srgbClr val="FFFF00"/>
                </a:solidFill>
                <a:latin typeface="Cambria" pitchFamily="18" charset="0"/>
              </a:rPr>
            </a:br>
            <a:r>
              <a:rPr lang="uk-UA" sz="3500" b="1" dirty="0">
                <a:solidFill>
                  <a:srgbClr val="FFFF00"/>
                </a:solidFill>
                <a:latin typeface="Cambria" pitchFamily="18" charset="0"/>
              </a:rPr>
              <a:t>було охоплено:</a:t>
            </a:r>
            <a:endParaRPr lang="ru-RU" sz="35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18" name="Скругленный прямоугольник 4">
            <a:extLst>
              <a:ext uri="{FF2B5EF4-FFF2-40B4-BE49-F238E27FC236}">
                <a16:creationId xmlns:a16="http://schemas.microsoft.com/office/drawing/2014/main" xmlns="" id="{FA19350F-C078-48CA-99F8-F54554CB7D62}"/>
              </a:ext>
            </a:extLst>
          </p:cNvPr>
          <p:cNvSpPr/>
          <p:nvPr/>
        </p:nvSpPr>
        <p:spPr>
          <a:xfrm>
            <a:off x="3125628" y="3761191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100" b="1" cap="all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Атестація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" name="Стрілка вниз 1"/>
          <p:cNvSpPr/>
          <p:nvPr/>
        </p:nvSpPr>
        <p:spPr>
          <a:xfrm>
            <a:off x="3305497" y="4553279"/>
            <a:ext cx="288032" cy="6478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0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823431"/>
              </p:ext>
            </p:extLst>
          </p:nvPr>
        </p:nvGraphicFramePr>
        <p:xfrm>
          <a:off x="374518" y="2110140"/>
          <a:ext cx="8229600" cy="478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Скругленный прямоугольник 3"/>
          <p:cNvSpPr/>
          <p:nvPr/>
        </p:nvSpPr>
        <p:spPr>
          <a:xfrm>
            <a:off x="369876" y="44624"/>
            <a:ext cx="8424936" cy="194421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Порівняння (якість%)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навчальних досягнень першокурсників, які прослухали Адаптаційний курс</a:t>
            </a:r>
            <a:endParaRPr lang="uk-UA" sz="33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з </a:t>
            </a:r>
            <a:r>
              <a:rPr lang="uk-UA" sz="3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     </a:t>
            </a:r>
            <a:r>
              <a:rPr lang="uk-UA" sz="3300" b="1" cap="all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математики     </a:t>
            </a:r>
            <a:r>
              <a:rPr lang="uk-UA" sz="33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та     </a:t>
            </a:r>
            <a:r>
              <a:rPr lang="uk-UA" sz="3300" b="1" cap="all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фізики</a:t>
            </a:r>
            <a:endParaRPr lang="ru-RU" sz="27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017948" y="5949280"/>
            <a:ext cx="77768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107232" y="2060848"/>
            <a:ext cx="8384" cy="3960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14"/>
          <p:cNvCxnSpPr/>
          <p:nvPr/>
        </p:nvCxnSpPr>
        <p:spPr>
          <a:xfrm>
            <a:off x="3419872" y="3700663"/>
            <a:ext cx="4230000" cy="0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14"/>
          <p:cNvCxnSpPr/>
          <p:nvPr/>
        </p:nvCxnSpPr>
        <p:spPr>
          <a:xfrm>
            <a:off x="3275856" y="3700663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Прямая со стрелкой 14"/>
          <p:cNvCxnSpPr/>
          <p:nvPr/>
        </p:nvCxnSpPr>
        <p:spPr>
          <a:xfrm>
            <a:off x="7020272" y="3573016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Стрелка вверх 23"/>
          <p:cNvSpPr/>
          <p:nvPr/>
        </p:nvSpPr>
        <p:spPr>
          <a:xfrm>
            <a:off x="6804248" y="3537461"/>
            <a:ext cx="144016" cy="179572"/>
          </a:xfrm>
          <a:prstGeom prst="upArrow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  <p:cxnSp>
        <p:nvCxnSpPr>
          <p:cNvPr id="31" name="Прямая со стрелкой 14"/>
          <p:cNvCxnSpPr/>
          <p:nvPr/>
        </p:nvCxnSpPr>
        <p:spPr>
          <a:xfrm>
            <a:off x="4139952" y="4941168"/>
            <a:ext cx="4230000" cy="0"/>
          </a:xfrm>
          <a:prstGeom prst="straightConnector1">
            <a:avLst/>
          </a:prstGeom>
          <a:ln w="127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Прямая со стрелкой 14"/>
          <p:cNvCxnSpPr/>
          <p:nvPr/>
        </p:nvCxnSpPr>
        <p:spPr>
          <a:xfrm>
            <a:off x="3852000" y="4941168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2" name="Прямая со стрелкой 14"/>
          <p:cNvCxnSpPr/>
          <p:nvPr/>
        </p:nvCxnSpPr>
        <p:spPr>
          <a:xfrm>
            <a:off x="7524328" y="3700663"/>
            <a:ext cx="720000" cy="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" name="Стрелка вверх 23"/>
          <p:cNvSpPr/>
          <p:nvPr/>
        </p:nvSpPr>
        <p:spPr>
          <a:xfrm>
            <a:off x="8367270" y="3717032"/>
            <a:ext cx="143936" cy="1224136"/>
          </a:xfrm>
          <a:prstGeom prst="upArrow">
            <a:avLst/>
          </a:prstGeom>
          <a:solidFill>
            <a:srgbClr val="FF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  <p:sp>
        <p:nvSpPr>
          <p:cNvPr id="35" name="Скругленный прямоугольник 3"/>
          <p:cNvSpPr/>
          <p:nvPr/>
        </p:nvSpPr>
        <p:spPr>
          <a:xfrm>
            <a:off x="2005372" y="1545219"/>
            <a:ext cx="2952328" cy="564921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cap="all" dirty="0" smtClean="0">
                <a:ln>
                  <a:solidFill>
                    <a:srgbClr val="FFFF00"/>
                  </a:solidFill>
                </a:ln>
                <a:solidFill>
                  <a:srgbClr val="0070C0"/>
                </a:solidFill>
                <a:latin typeface="Cambria Math" pitchFamily="18" charset="0"/>
                <a:ea typeface="Cambria Math" pitchFamily="18" charset="0"/>
              </a:rPr>
              <a:t>математики</a:t>
            </a:r>
            <a:endParaRPr lang="ru-RU" sz="2700" b="1" dirty="0">
              <a:ln>
                <a:solidFill>
                  <a:srgbClr val="FFFF00"/>
                </a:solidFill>
              </a:ln>
              <a:solidFill>
                <a:srgbClr val="0070C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6" name="Скругленный прямоугольник 3"/>
          <p:cNvSpPr/>
          <p:nvPr/>
        </p:nvSpPr>
        <p:spPr>
          <a:xfrm>
            <a:off x="5844970" y="1545219"/>
            <a:ext cx="2062572" cy="564921"/>
          </a:xfrm>
          <a:prstGeom prst="roundRect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cap="all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фізики</a:t>
            </a:r>
            <a:endParaRPr lang="ru-RU" sz="27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13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628774"/>
            <a:ext cx="8713788" cy="497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Box 3"/>
          <p:cNvSpPr txBox="1">
            <a:spLocks noChangeArrowheads="1"/>
          </p:cNvSpPr>
          <p:nvPr/>
        </p:nvSpPr>
        <p:spPr bwMode="auto">
          <a:xfrm>
            <a:off x="15875" y="80963"/>
            <a:ext cx="9128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800" b="1">
                <a:solidFill>
                  <a:srgbClr val="0000FF"/>
                </a:solidFill>
                <a:latin typeface="Tahoma" panose="020B0604030504040204" pitchFamily="34" charset="0"/>
              </a:rPr>
              <a:t>СХЕМА ЗАБЕЗПЕЧЕННЯ ЯКОСТІ АБІТУРІЄНТІВ І ФОРМУВАННЯ СТУДЕНТСЬКОГО КОНТИНГЕНТУ РІВНЯ «БАКАЛАВР»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21458" y="4416098"/>
            <a:ext cx="243056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(математика, фізика, ін. мова)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Box 2"/>
          <p:cNvSpPr txBox="1">
            <a:spLocks noChangeArrowheads="1"/>
          </p:cNvSpPr>
          <p:nvPr/>
        </p:nvSpPr>
        <p:spPr bwMode="auto">
          <a:xfrm>
            <a:off x="1" y="12400"/>
            <a:ext cx="9144000" cy="675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79388">
              <a:spcBef>
                <a:spcPct val="0"/>
              </a:spcBef>
              <a:buFontTx/>
              <a:buNone/>
            </a:pPr>
            <a:r>
              <a:rPr lang="uk-UA" altLang="uk-UA" sz="3000" b="1" dirty="0">
                <a:solidFill>
                  <a:srgbClr val="FF0000"/>
                </a:solidFill>
                <a:latin typeface="Tahoma" panose="020B0604030504040204" pitchFamily="34" charset="0"/>
              </a:rPr>
              <a:t>Основні завдання забезпечення якості фундаментальної підготовки на рівні «БАКАЛАВР</a:t>
            </a:r>
            <a:r>
              <a:rPr lang="uk-UA" altLang="uk-UA" sz="30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»:</a:t>
            </a:r>
          </a:p>
          <a:p>
            <a:pPr marL="179388">
              <a:spcBef>
                <a:spcPct val="0"/>
              </a:spcBef>
              <a:buFontTx/>
              <a:buNone/>
            </a:pPr>
            <a:endParaRPr lang="uk-UA" altLang="uk-UA" sz="1000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179388"/>
            <a:r>
              <a:rPr lang="uk-UA" altLang="uk-UA" sz="2200" b="1" dirty="0" smtClean="0">
                <a:solidFill>
                  <a:srgbClr val="0000FF"/>
                </a:solidFill>
              </a:rPr>
              <a:t>   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Удосконалити </a:t>
            </a:r>
            <a:r>
              <a:rPr lang="uk-UA" altLang="uk-UA" sz="2600" b="1" dirty="0">
                <a:solidFill>
                  <a:srgbClr val="0000FF"/>
                </a:solidFill>
              </a:rPr>
              <a:t>систему вхідного тестування з математики, фізики, хімії та іноземної мови як елементу об’єктивного оцінювання рівня 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першокурсників.</a:t>
            </a:r>
            <a:endParaRPr lang="uk-UA" altLang="uk-UA" sz="2600" b="1" dirty="0">
              <a:solidFill>
                <a:srgbClr val="0000FF"/>
              </a:solidFill>
            </a:endParaRPr>
          </a:p>
          <a:p>
            <a:pPr marL="179388"/>
            <a:r>
              <a:rPr lang="uk-UA" altLang="uk-UA" sz="2600" b="1" dirty="0" smtClean="0">
                <a:solidFill>
                  <a:srgbClr val="0000FF"/>
                </a:solidFill>
              </a:rPr>
              <a:t>   Забезпечити </a:t>
            </a:r>
            <a:r>
              <a:rPr lang="uk-UA" altLang="uk-UA" sz="2600" b="1" dirty="0">
                <a:solidFill>
                  <a:srgbClr val="0000FF"/>
                </a:solidFill>
              </a:rPr>
              <a:t>достатній рівень фундаментальної підготовки бакалаврів, 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зокрема з використанням </a:t>
            </a:r>
            <a:r>
              <a:rPr lang="uk-UA" altLang="uk-UA" sz="2600" b="1" dirty="0">
                <a:solidFill>
                  <a:srgbClr val="0000FF"/>
                </a:solidFill>
              </a:rPr>
              <a:t>адаптаційних курсів з фізики/математики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.</a:t>
            </a:r>
            <a:endParaRPr lang="uk-UA" altLang="uk-UA" sz="2600" b="1" dirty="0">
              <a:solidFill>
                <a:srgbClr val="0000FF"/>
              </a:solidFill>
            </a:endParaRPr>
          </a:p>
          <a:p>
            <a:pPr marL="179388"/>
            <a:r>
              <a:rPr lang="uk-UA" altLang="uk-UA" sz="2600" b="1" dirty="0" smtClean="0">
                <a:solidFill>
                  <a:srgbClr val="0000FF"/>
                </a:solidFill>
              </a:rPr>
              <a:t>   Впроваджувати </a:t>
            </a:r>
            <a:r>
              <a:rPr lang="uk-UA" altLang="uk-UA" sz="2600" b="1" dirty="0">
                <a:solidFill>
                  <a:srgbClr val="0000FF"/>
                </a:solidFill>
              </a:rPr>
              <a:t>систему формування траєкторій професійної підготовки, що враховує побажання студенів, і виходить на індивідуальну (інноваційну) програму 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підготовки.</a:t>
            </a:r>
          </a:p>
          <a:p>
            <a:pPr marL="179388"/>
            <a:r>
              <a:rPr lang="uk-UA" altLang="uk-UA" sz="2600" b="1" dirty="0" smtClean="0">
                <a:solidFill>
                  <a:srgbClr val="0000FF"/>
                </a:solidFill>
              </a:rPr>
              <a:t>   Мовна підготовка </a:t>
            </a:r>
            <a:r>
              <a:rPr lang="uk-UA" altLang="uk-UA" sz="2600" b="1" dirty="0">
                <a:solidFill>
                  <a:srgbClr val="0000FF"/>
                </a:solidFill>
              </a:rPr>
              <a:t>з виходом на </a:t>
            </a:r>
            <a:r>
              <a:rPr lang="uk-UA" altLang="uk-UA" sz="2600" b="1" dirty="0" smtClean="0">
                <a:solidFill>
                  <a:srgbClr val="0000FF"/>
                </a:solidFill>
              </a:rPr>
              <a:t>В1.</a:t>
            </a:r>
            <a:endParaRPr lang="uk-UA" altLang="uk-UA" sz="2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3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1556792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Математика</a:t>
            </a:r>
            <a:endParaRPr lang="ru-RU" sz="3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03848" y="1556792"/>
            <a:ext cx="280800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7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Фізика/хімія/економіка</a:t>
            </a:r>
            <a:endParaRPr lang="ru-RU" sz="27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27784" y="4014066"/>
            <a:ext cx="3888432" cy="253848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55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10053</a:t>
            </a:r>
          </a:p>
          <a:p>
            <a:pPr algn="ctr">
              <a:defRPr/>
            </a:pPr>
            <a:r>
              <a:rPr lang="uk-UA" sz="33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Cambria" pitchFamily="18" charset="0"/>
                <a:ea typeface="Cambria Math" pitchFamily="18" charset="0"/>
              </a:rPr>
              <a:t>робіт РК</a:t>
            </a:r>
          </a:p>
          <a:p>
            <a:pPr algn="ctr">
              <a:defRPr/>
            </a:pPr>
            <a:r>
              <a:rPr lang="uk-UA" sz="2500" b="1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itchFamily="18" charset="0"/>
                <a:ea typeface="Cambria Math" pitchFamily="18" charset="0"/>
              </a:rPr>
              <a:t>251 група </a:t>
            </a:r>
            <a:r>
              <a:rPr lang="uk-UA" sz="2500" b="1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itchFamily="18" charset="0"/>
                <a:ea typeface="Cambria Math" pitchFamily="18" charset="0"/>
              </a:rPr>
              <a:t>респондентів</a:t>
            </a:r>
            <a:endParaRPr lang="ru-RU" sz="2500" b="1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" pitchFamily="18" charset="0"/>
              <a:ea typeface="Cambria Math" pitchFamily="18" charset="0"/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 rot="19049363">
            <a:off x="2236788" y="3292477"/>
            <a:ext cx="787400" cy="2130425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solidFill>
            <a:srgbClr val="FFFF00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1" name="Выгнутая влево стрелка 20"/>
          <p:cNvSpPr/>
          <p:nvPr/>
        </p:nvSpPr>
        <p:spPr>
          <a:xfrm rot="2264919" flipH="1">
            <a:off x="6445252" y="3581402"/>
            <a:ext cx="836613" cy="1755775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solidFill>
            <a:srgbClr val="FFFF00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56488" y="1556792"/>
            <a:ext cx="280800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7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Іноземна мова</a:t>
            </a:r>
            <a:endParaRPr lang="ru-RU" sz="27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2" name="Блок-схема: решение 11"/>
          <p:cNvSpPr/>
          <p:nvPr/>
        </p:nvSpPr>
        <p:spPr>
          <a:xfrm>
            <a:off x="6156488" y="2393885"/>
            <a:ext cx="2808000" cy="1440000"/>
          </a:xfrm>
          <a:prstGeom prst="flowChartDecisi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3350</a:t>
            </a:r>
          </a:p>
          <a:p>
            <a:pPr algn="ctr"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  <a:endParaRPr lang="ru-RU" sz="2100" dirty="0">
              <a:solidFill>
                <a:srgbClr val="FFFFFF"/>
              </a:solidFill>
            </a:endParaRP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251520" y="2393885"/>
            <a:ext cx="2808312" cy="1440160"/>
          </a:xfrm>
          <a:prstGeom prst="flowChartDecisi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3125</a:t>
            </a:r>
          </a:p>
          <a:p>
            <a:pPr algn="ctr"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 rot="21434555" flipH="1">
            <a:off x="5559427" y="3303589"/>
            <a:ext cx="644525" cy="1449387"/>
          </a:xfrm>
          <a:prstGeom prst="curvedRightArrow">
            <a:avLst>
              <a:gd name="adj1" fmla="val 14552"/>
              <a:gd name="adj2" fmla="val 39566"/>
              <a:gd name="adj3" fmla="val 48649"/>
            </a:avLst>
          </a:prstGeom>
          <a:solidFill>
            <a:srgbClr val="FFFF00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8" name="Блок-схема: решение 7"/>
          <p:cNvSpPr/>
          <p:nvPr/>
        </p:nvSpPr>
        <p:spPr>
          <a:xfrm>
            <a:off x="3059832" y="2393885"/>
            <a:ext cx="3096656" cy="1440000"/>
          </a:xfrm>
          <a:prstGeom prst="flowChartDecisi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5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2782/172/193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171450" y="98630"/>
            <a:ext cx="8756650" cy="135015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ru-RU" sz="1800" dirty="0">
              <a:solidFill>
                <a:srgbClr val="FFFFFF"/>
              </a:solidFill>
            </a:endParaRPr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50825" y="7939"/>
            <a:ext cx="8712200" cy="1384300"/>
          </a:xfrm>
        </p:spPr>
        <p:txBody>
          <a:bodyPr/>
          <a:lstStyle/>
          <a:p>
            <a:pPr algn="ctr">
              <a:defRPr/>
            </a:pPr>
            <a:r>
              <a:rPr lang="uk-UA" sz="5500" b="1" dirty="0" smtClean="0">
                <a:solidFill>
                  <a:srgbClr val="FFFF00"/>
                </a:solidFill>
                <a:latin typeface="Cambria" pitchFamily="18" charset="0"/>
              </a:rPr>
              <a:t>Ректорським контролем</a:t>
            </a:r>
            <a:r>
              <a:rPr lang="uk-UA" sz="3800" b="1" dirty="0" smtClean="0">
                <a:solidFill>
                  <a:srgbClr val="FFFF00"/>
                </a:solidFill>
                <a:latin typeface="Cambria" pitchFamily="18" charset="0"/>
              </a:rPr>
              <a:t/>
            </a:r>
            <a:br>
              <a:rPr lang="uk-UA" sz="3800" b="1" dirty="0" smtClean="0">
                <a:solidFill>
                  <a:srgbClr val="FFFF00"/>
                </a:solidFill>
                <a:latin typeface="Cambria" pitchFamily="18" charset="0"/>
              </a:rPr>
            </a:br>
            <a:r>
              <a:rPr lang="uk-UA" sz="3500" b="1" dirty="0" smtClean="0">
                <a:solidFill>
                  <a:srgbClr val="FFFF00"/>
                </a:solidFill>
                <a:latin typeface="Cambria" pitchFamily="18" charset="0"/>
              </a:rPr>
              <a:t>було охоплено:</a:t>
            </a:r>
            <a:endParaRPr lang="ru-RU" sz="3500" b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498" y="5997919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Гуманітарний напрямок</a:t>
            </a:r>
            <a:endParaRPr lang="ru-RU" sz="2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8" name="Выгнутая влево стрелка 17"/>
          <p:cNvSpPr/>
          <p:nvPr/>
        </p:nvSpPr>
        <p:spPr>
          <a:xfrm rot="18843762">
            <a:off x="2155826" y="5273676"/>
            <a:ext cx="644525" cy="641350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solidFill>
            <a:srgbClr val="FFFF00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7" name="Блок-схема: решение 16"/>
          <p:cNvSpPr/>
          <p:nvPr/>
        </p:nvSpPr>
        <p:spPr>
          <a:xfrm>
            <a:off x="116505" y="4509120"/>
            <a:ext cx="2808312" cy="1440160"/>
          </a:xfrm>
          <a:prstGeom prst="flowChartDecisi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225</a:t>
            </a:r>
          </a:p>
          <a:p>
            <a:pPr algn="ctr"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студентів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89723" y="5997919"/>
            <a:ext cx="2808312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2100" b="1" cap="all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Студенти іноземці</a:t>
            </a:r>
            <a:endParaRPr lang="ru-RU" sz="2100" b="1" cap="all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2" name="Выгнутая влево стрелка 21"/>
          <p:cNvSpPr/>
          <p:nvPr/>
        </p:nvSpPr>
        <p:spPr>
          <a:xfrm rot="4403119" flipH="1">
            <a:off x="5975351" y="5219701"/>
            <a:ext cx="773112" cy="814387"/>
          </a:xfrm>
          <a:prstGeom prst="curvedRightArrow">
            <a:avLst>
              <a:gd name="adj1" fmla="val 14552"/>
              <a:gd name="adj2" fmla="val 36171"/>
              <a:gd name="adj3" fmla="val 48649"/>
            </a:avLst>
          </a:prstGeom>
          <a:solidFill>
            <a:srgbClr val="FFFF00"/>
          </a:solidFill>
          <a:ln>
            <a:solidFill>
              <a:schemeClr val="bg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800">
              <a:ln>
                <a:solidFill>
                  <a:srgbClr val="0000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3" name="Блок-схема: решение 22"/>
          <p:cNvSpPr/>
          <p:nvPr/>
        </p:nvSpPr>
        <p:spPr>
          <a:xfrm>
            <a:off x="6335688" y="4549159"/>
            <a:ext cx="2808312" cy="1440160"/>
          </a:xfrm>
          <a:prstGeom prst="flowChartDecision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3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93</a:t>
            </a:r>
          </a:p>
          <a:p>
            <a:pPr algn="ctr">
              <a:defRPr/>
            </a:pPr>
            <a:r>
              <a:rPr lang="uk-UA" sz="21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 Math" pitchFamily="18" charset="0"/>
                <a:ea typeface="Cambria Math" pitchFamily="18" charset="0"/>
              </a:rPr>
              <a:t>студенти</a:t>
            </a:r>
            <a:endParaRPr lang="ru-RU" sz="21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15307" y="4357828"/>
            <a:ext cx="1377044" cy="521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1300" b="1" cap="all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Пілотний проект</a:t>
            </a:r>
            <a:endParaRPr lang="ru-RU" sz="1300" b="1" cap="all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676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464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Загальний рівень професійної підготовки випускників</a:t>
            </a:r>
            <a:r>
              <a:rPr lang="ru-RU" sz="28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КП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</a:t>
            </a:r>
            <a:r>
              <a:rPr lang="uk-UA" sz="28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ім. Ігоря </a:t>
            </a:r>
            <a:r>
              <a:rPr lang="uk-UA" sz="28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Сікорського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6608236"/>
              </p:ext>
            </p:extLst>
          </p:nvPr>
        </p:nvGraphicFramePr>
        <p:xfrm>
          <a:off x="1" y="0"/>
          <a:ext cx="9144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983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81088"/>
          </a:xfrm>
        </p:spPr>
        <p:txBody>
          <a:bodyPr/>
          <a:lstStyle/>
          <a:p>
            <a:r>
              <a:rPr lang="uk-UA" altLang="uk-UA" sz="3100" b="1" smtClean="0"/>
              <a:t>Зв’язок Професійних та Освітніх стандартів</a:t>
            </a:r>
          </a:p>
        </p:txBody>
      </p:sp>
      <p:grpSp>
        <p:nvGrpSpPr>
          <p:cNvPr id="173059" name="Группа 27"/>
          <p:cNvGrpSpPr>
            <a:grpSpLocks/>
          </p:cNvGrpSpPr>
          <p:nvPr/>
        </p:nvGrpSpPr>
        <p:grpSpPr bwMode="auto">
          <a:xfrm>
            <a:off x="209550" y="887414"/>
            <a:ext cx="8863013" cy="3819525"/>
            <a:chOff x="179511" y="1807146"/>
            <a:chExt cx="8863041" cy="2921346"/>
          </a:xfrm>
        </p:grpSpPr>
        <p:sp>
          <p:nvSpPr>
            <p:cNvPr id="6" name="Скругленный прямоугольник 5"/>
            <p:cNvSpPr/>
            <p:nvPr/>
          </p:nvSpPr>
          <p:spPr bwMode="auto">
            <a:xfrm>
              <a:off x="179511" y="1879154"/>
              <a:ext cx="3634811" cy="82976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uk-UA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Роботодавці</a:t>
              </a:r>
              <a:br>
                <a:rPr lang="uk-UA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uk-UA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(по областях діяльності)</a:t>
              </a:r>
            </a:p>
          </p:txBody>
        </p:sp>
        <p:sp>
          <p:nvSpPr>
            <p:cNvPr id="11" name="Скругленный прямоугольник 10"/>
            <p:cNvSpPr/>
            <p:nvPr/>
          </p:nvSpPr>
          <p:spPr bwMode="auto">
            <a:xfrm>
              <a:off x="179512" y="3176972"/>
              <a:ext cx="1512168" cy="104411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ПС</a:t>
              </a:r>
            </a:p>
          </p:txBody>
        </p:sp>
        <p:sp>
          <p:nvSpPr>
            <p:cNvPr id="12" name="Стрелка вниз 11"/>
            <p:cNvSpPr/>
            <p:nvPr/>
          </p:nvSpPr>
          <p:spPr bwMode="auto">
            <a:xfrm>
              <a:off x="539552" y="2708920"/>
              <a:ext cx="720080" cy="648072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Скругленный прямоугольник 13"/>
            <p:cNvSpPr/>
            <p:nvPr/>
          </p:nvSpPr>
          <p:spPr bwMode="auto">
            <a:xfrm>
              <a:off x="4068968" y="3146994"/>
              <a:ext cx="1189725" cy="1044116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uk-UA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К_осв</a:t>
              </a:r>
            </a:p>
          </p:txBody>
        </p:sp>
        <p:sp>
          <p:nvSpPr>
            <p:cNvPr id="15" name="Скругленный прямоугольник 14"/>
            <p:cNvSpPr/>
            <p:nvPr/>
          </p:nvSpPr>
          <p:spPr bwMode="auto">
            <a:xfrm>
              <a:off x="1979712" y="3165452"/>
              <a:ext cx="1080120" cy="104411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ru-RU" b="1" dirty="0" err="1">
                  <a:solidFill>
                    <a:schemeClr val="tx1"/>
                  </a:solidFill>
                </a:rPr>
                <a:t>Кр</a:t>
              </a:r>
              <a:endParaRPr lang="ru-RU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Стрелка вправо 15"/>
            <p:cNvSpPr/>
            <p:nvPr/>
          </p:nvSpPr>
          <p:spPr bwMode="auto">
            <a:xfrm>
              <a:off x="1691680" y="3501008"/>
              <a:ext cx="432048" cy="504056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/>
            </a:p>
          </p:txBody>
        </p:sp>
        <p:sp>
          <p:nvSpPr>
            <p:cNvPr id="18" name="Скругленный прямоугольник 17"/>
            <p:cNvSpPr/>
            <p:nvPr/>
          </p:nvSpPr>
          <p:spPr bwMode="auto">
            <a:xfrm>
              <a:off x="5934096" y="1807146"/>
              <a:ext cx="3102400" cy="757758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uk-UA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Освітня сфера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 bwMode="auto">
            <a:xfrm>
              <a:off x="5940152" y="2671242"/>
              <a:ext cx="3102400" cy="68575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uk-UA" sz="2000" b="1" smtClean="0">
                  <a:latin typeface="Arial" panose="020B0604020202020204" pitchFamily="34" charset="0"/>
                  <a:cs typeface="Arial" panose="020B0604020202020204" pitchFamily="34" charset="0"/>
                </a:rPr>
                <a:t>ОсвСтандарт</a:t>
              </a:r>
            </a:p>
          </p:txBody>
        </p:sp>
        <p:sp>
          <p:nvSpPr>
            <p:cNvPr id="20" name="Стрелка вниз 19"/>
            <p:cNvSpPr/>
            <p:nvPr/>
          </p:nvSpPr>
          <p:spPr bwMode="auto">
            <a:xfrm>
              <a:off x="7164288" y="2492896"/>
              <a:ext cx="702221" cy="360040"/>
            </a:xfrm>
            <a:prstGeom prst="down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 bwMode="auto">
            <a:xfrm>
              <a:off x="5940152" y="3356992"/>
              <a:ext cx="1584176" cy="68575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ООП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 bwMode="auto">
            <a:xfrm>
              <a:off x="7524328" y="3356992"/>
              <a:ext cx="1512168" cy="68575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ОП ОЗ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 bwMode="auto">
            <a:xfrm>
              <a:off x="5940152" y="4042742"/>
              <a:ext cx="1080120" cy="68575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ru-RU" b="1" dirty="0">
                  <a:solidFill>
                    <a:schemeClr val="tx1"/>
                  </a:solidFill>
                </a:rPr>
                <a:t>НП</a:t>
              </a:r>
            </a:p>
          </p:txBody>
        </p:sp>
        <p:sp>
          <p:nvSpPr>
            <p:cNvPr id="24" name="Скругленный прямоугольник 23"/>
            <p:cNvSpPr/>
            <p:nvPr/>
          </p:nvSpPr>
          <p:spPr bwMode="auto">
            <a:xfrm>
              <a:off x="7020272" y="4042742"/>
              <a:ext cx="2016224" cy="685750"/>
            </a:xfrm>
            <a:prstGeom prst="round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ts val="600"/>
                </a:spcBef>
                <a:defRPr/>
              </a:pPr>
              <a:r>
                <a:rPr lang="uk-UA" sz="2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РобОПр</a:t>
              </a:r>
              <a:endParaRPr lang="uk-UA" sz="2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Левая фигурная скобка 24"/>
            <p:cNvSpPr/>
            <p:nvPr/>
          </p:nvSpPr>
          <p:spPr bwMode="auto">
            <a:xfrm>
              <a:off x="5651641" y="2672865"/>
              <a:ext cx="360363" cy="2055627"/>
            </a:xfrm>
            <a:prstGeom prst="leftBrace">
              <a:avLst/>
            </a:prstGeom>
            <a:noFill/>
            <a:ln w="444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6" name="Стрелка влево 25"/>
            <p:cNvSpPr/>
            <p:nvPr/>
          </p:nvSpPr>
          <p:spPr bwMode="auto">
            <a:xfrm>
              <a:off x="5076056" y="3398018"/>
              <a:ext cx="720080" cy="644724"/>
            </a:xfrm>
            <a:prstGeom prst="leftArrow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10000"/>
                </a:lnSpc>
                <a:spcBef>
                  <a:spcPct val="50000"/>
                </a:spcBef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73060" name="TextBox 26"/>
          <p:cNvSpPr txBox="1">
            <a:spLocks noChangeArrowheads="1"/>
          </p:cNvSpPr>
          <p:nvPr/>
        </p:nvSpPr>
        <p:spPr bwMode="auto">
          <a:xfrm>
            <a:off x="65088" y="4433888"/>
            <a:ext cx="9001125" cy="2394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ПС – професійний стандарт;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Кр – вимоги до </a:t>
            </a:r>
            <a:r>
              <a:rPr lang="uk-UA" altLang="uk-UA" sz="1600" b="1">
                <a:solidFill>
                  <a:srgbClr val="000066"/>
                </a:solidFill>
              </a:rPr>
              <a:t>Компетентностей робітника</a:t>
            </a:r>
            <a:r>
              <a:rPr lang="uk-UA" altLang="uk-UA" sz="1600" b="1"/>
              <a:t> в області </a:t>
            </a:r>
            <a:br>
              <a:rPr lang="uk-UA" altLang="uk-UA" sz="1600" b="1"/>
            </a:br>
            <a:r>
              <a:rPr lang="uk-UA" altLang="uk-UA" sz="1600" b="1"/>
              <a:t>конкретного виду економічної (професійної) діяльності, зафіксовані в  ПС;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>
                <a:solidFill>
                  <a:srgbClr val="000066"/>
                </a:solidFill>
              </a:rPr>
              <a:t>Косв </a:t>
            </a:r>
            <a:r>
              <a:rPr lang="uk-UA" altLang="uk-UA" sz="1600" b="1"/>
              <a:t>– компетентності випускника освітнього закладу, які він повинен мати на виході;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ОсвСтандарт – освітній стандарт;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ООП – обов</a:t>
            </a:r>
            <a:r>
              <a:rPr lang="en-US" altLang="uk-UA" sz="1600" b="1"/>
              <a:t>’</a:t>
            </a:r>
            <a:r>
              <a:rPr lang="uk-UA" altLang="uk-UA" sz="1600" b="1"/>
              <a:t>язкова освітня програма;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ОП ОЗ – о</a:t>
            </a:r>
            <a:r>
              <a:rPr lang="en-US" altLang="uk-UA" sz="1600" b="1"/>
              <a:t>c</a:t>
            </a:r>
            <a:r>
              <a:rPr lang="uk-UA" altLang="uk-UA" sz="1600" b="1"/>
              <a:t>вітня програма освітнього закладу (варіативна частина)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НП – навчальні плани,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РобОПр – робоча освітня програма 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Blip>
                <a:blip r:embed="rId3"/>
              </a:buBlip>
            </a:pPr>
            <a:r>
              <a:rPr lang="uk-UA" altLang="uk-UA" sz="1600" b="1"/>
              <a:t>ЗСК – зона спряження компетенцій</a:t>
            </a:r>
          </a:p>
        </p:txBody>
      </p:sp>
      <p:sp>
        <p:nvSpPr>
          <p:cNvPr id="2" name="7-конечная звезда 1"/>
          <p:cNvSpPr/>
          <p:nvPr/>
        </p:nvSpPr>
        <p:spPr bwMode="auto">
          <a:xfrm>
            <a:off x="2778127" y="2714626"/>
            <a:ext cx="1624013" cy="2152233"/>
          </a:xfrm>
          <a:prstGeom prst="star7">
            <a:avLst/>
          </a:prstGeom>
          <a:solidFill>
            <a:srgbClr val="FF3300"/>
          </a:solidFill>
          <a:ln w="12699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uk-UA" dirty="0"/>
          </a:p>
          <a:p>
            <a:pPr algn="ctr" eaLnBrk="1" hangingPunct="1">
              <a:defRPr/>
            </a:pPr>
            <a:r>
              <a:rPr lang="uk-UA" b="1" dirty="0">
                <a:solidFill>
                  <a:schemeClr val="bg1"/>
                </a:solidFill>
                <a:latin typeface="+mn-lt"/>
              </a:rPr>
              <a:t>ЗСК</a:t>
            </a:r>
          </a:p>
          <a:p>
            <a:pPr eaLnBrk="1" hangingPunct="1">
              <a:defRPr/>
            </a:pPr>
            <a:endParaRPr lang="uk-UA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3062" name="TextBox 1"/>
          <p:cNvSpPr txBox="1">
            <a:spLocks noChangeArrowheads="1"/>
          </p:cNvSpPr>
          <p:nvPr/>
        </p:nvSpPr>
        <p:spPr bwMode="auto">
          <a:xfrm>
            <a:off x="6842125" y="6519865"/>
            <a:ext cx="223009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uk-UA" altLang="uk-UA" sz="1400" b="1">
                <a:latin typeface="Tahoma" panose="020B0604030504040204" pitchFamily="34" charset="0"/>
              </a:rPr>
              <a:t>Слайд ІТ конференції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2000"/>
                    </a14:imgEffect>
                    <a14:imgEffect>
                      <a14:brightnessContrast bright="-20000" contras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225426"/>
            <a:ext cx="8713787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6633"/>
            <a:ext cx="7772400" cy="972108"/>
          </a:xfrm>
        </p:spPr>
        <p:txBody>
          <a:bodyPr anchor="t"/>
          <a:lstStyle/>
          <a:p>
            <a:pPr>
              <a:lnSpc>
                <a:spcPct val="80000"/>
              </a:lnSpc>
            </a:pPr>
            <a:r>
              <a:rPr lang="uk-UA" sz="3600" b="1" dirty="0" smtClean="0">
                <a:solidFill>
                  <a:srgbClr val="0000CC"/>
                </a:solidFill>
              </a:rPr>
              <a:t>Стратегія формування</a:t>
            </a:r>
            <a:br>
              <a:rPr lang="uk-UA" sz="3600" b="1" dirty="0" smtClean="0">
                <a:solidFill>
                  <a:srgbClr val="0000CC"/>
                </a:solidFill>
              </a:rPr>
            </a:br>
            <a:r>
              <a:rPr lang="uk-UA" sz="3600" b="1" dirty="0" smtClean="0">
                <a:solidFill>
                  <a:srgbClr val="0000CC"/>
                </a:solidFill>
              </a:rPr>
              <a:t>змісту освіти</a:t>
            </a:r>
            <a:endParaRPr lang="ru-RU" sz="3600" dirty="0" smtClean="0"/>
          </a:p>
        </p:txBody>
      </p:sp>
      <p:sp>
        <p:nvSpPr>
          <p:cNvPr id="148483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9144000" cy="5652628"/>
          </a:xfrm>
        </p:spPr>
        <p:txBody>
          <a:bodyPr/>
          <a:lstStyle/>
          <a:p>
            <a:pPr>
              <a:spcBef>
                <a:spcPct val="60000"/>
              </a:spcBef>
            </a:pPr>
            <a:r>
              <a:rPr lang="uk-UA" altLang="uk-UA" sz="2800" b="1" dirty="0" smtClean="0"/>
              <a:t>Перехід до інноваційної форми підготовки фахівців, яка базується на масовому залученні студентів до науково-інноваційної роботи починаючи з рівня «бакалавр»</a:t>
            </a:r>
            <a:endParaRPr lang="uk-UA" sz="2800" b="1" dirty="0" smtClean="0"/>
          </a:p>
          <a:p>
            <a:pPr>
              <a:spcBef>
                <a:spcPct val="60000"/>
              </a:spcBef>
            </a:pPr>
            <a:r>
              <a:rPr lang="uk-UA" sz="2800" b="1" dirty="0" smtClean="0"/>
              <a:t>Оптимізація переліку дисциплін, виходячи з їх необхідності і забезпечення фундаментальної складової, наукоємності, </a:t>
            </a:r>
            <a:r>
              <a:rPr lang="uk-UA" sz="2800" b="1" dirty="0" err="1" smtClean="0"/>
              <a:t>міждисциплінарності</a:t>
            </a:r>
            <a:endParaRPr lang="uk-UA" sz="2800" b="1" dirty="0" smtClean="0"/>
          </a:p>
          <a:p>
            <a:pPr>
              <a:spcBef>
                <a:spcPct val="60000"/>
              </a:spcBef>
            </a:pPr>
            <a:r>
              <a:rPr lang="uk-UA" sz="2800" b="1" dirty="0" smtClean="0">
                <a:solidFill>
                  <a:srgbClr val="07080F"/>
                </a:solidFill>
              </a:rPr>
              <a:t>Забезпечення вибірковості дисциплін та їх циклів (мінімум 25%=10%+15%)</a:t>
            </a:r>
          </a:p>
          <a:p>
            <a:pPr>
              <a:spcBef>
                <a:spcPct val="60000"/>
              </a:spcBef>
            </a:pPr>
            <a:r>
              <a:rPr lang="uk-UA" sz="2800" b="1" dirty="0" smtClean="0">
                <a:solidFill>
                  <a:srgbClr val="07080F"/>
                </a:solidFill>
              </a:rPr>
              <a:t>Формування наукової та професійної складових освітніх програм (до 40%)</a:t>
            </a:r>
            <a:endParaRPr lang="ru-RU" sz="2800" b="1" dirty="0" smtClean="0">
              <a:solidFill>
                <a:srgbClr val="0708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4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7" name="Picture 33" descr="http://im0-tub-ua.yandex.net/i?id=e8e09637c80abfc234bf9cd857e4c4b3-40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0163"/>
            <a:ext cx="1657350" cy="16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4" name="Picture 8" descr="6-00084_slide07_C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19" y="3484563"/>
            <a:ext cx="3357563" cy="223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19" descr="6-00084_slide07_E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90" y="2157414"/>
            <a:ext cx="328612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Равнобедренный треугольник 18"/>
          <p:cNvSpPr/>
          <p:nvPr/>
        </p:nvSpPr>
        <p:spPr>
          <a:xfrm>
            <a:off x="3082925" y="2461521"/>
            <a:ext cx="2789238" cy="2012951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120837" name="Picture 8" descr="6-00084_slide07_C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3731419"/>
            <a:ext cx="3357562" cy="198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Text Box 32"/>
          <p:cNvSpPr txBox="1">
            <a:spLocks noChangeArrowheads="1"/>
          </p:cNvSpPr>
          <p:nvPr/>
        </p:nvSpPr>
        <p:spPr bwMode="auto">
          <a:xfrm>
            <a:off x="2137922" y="3290095"/>
            <a:ext cx="4714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ОСВІТА, </a:t>
            </a:r>
            <a:endParaRPr lang="en-US" altLang="uk-UA" sz="2400" b="1" dirty="0">
              <a:solidFill>
                <a:srgbClr val="C00000"/>
              </a:solidFill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НАУКА,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rgbClr val="C00000"/>
                </a:solidFill>
                <a:latin typeface="Tahoma" panose="020B0604030504040204" pitchFamily="34" charset="0"/>
              </a:rPr>
              <a:t>ІННОВАЦІЇ</a:t>
            </a:r>
            <a:endParaRPr lang="ru-RU" altLang="uk-UA" sz="2400" b="1" dirty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  <p:pic>
        <p:nvPicPr>
          <p:cNvPr id="120839" name="Picture 3" descr="6-00084_slide07_D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1651"/>
            <a:ext cx="3336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6"/>
          <p:cNvSpPr>
            <a:spLocks noChangeArrowheads="1"/>
          </p:cNvSpPr>
          <p:nvPr/>
        </p:nvSpPr>
        <p:spPr bwMode="auto">
          <a:xfrm>
            <a:off x="503239" y="2097089"/>
            <a:ext cx="2528887" cy="16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Tahoma" panose="020B0604030504040204" pitchFamily="34" charset="0"/>
              </a:rPr>
              <a:t>РІВЕНЬ ФІНАНСОВОГО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Tahoma" panose="020B0604030504040204" pitchFamily="34" charset="0"/>
              </a:rPr>
              <a:t>І МАТЕРІАЛЬНО-ТЕХНІЧНОГО    ЗАБЕЗПЕЧЕННЯ</a:t>
            </a:r>
            <a:endParaRPr lang="ru-RU" altLang="uk-UA" sz="2000" b="1" dirty="0">
              <a:latin typeface="Tahoma" panose="020B0604030504040204" pitchFamily="34" charset="0"/>
            </a:endParaRPr>
          </a:p>
        </p:txBody>
      </p:sp>
      <p:pic>
        <p:nvPicPr>
          <p:cNvPr id="120841" name="Picture 8" descr="6-00084_slide07_C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9" y="584201"/>
            <a:ext cx="3286125" cy="235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2" name="Rectangle 17"/>
          <p:cNvSpPr>
            <a:spLocks noChangeArrowheads="1"/>
          </p:cNvSpPr>
          <p:nvPr/>
        </p:nvSpPr>
        <p:spPr bwMode="auto">
          <a:xfrm>
            <a:off x="2924175" y="822326"/>
            <a:ext cx="3087688" cy="132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>
                <a:solidFill>
                  <a:srgbClr val="FF0000"/>
                </a:solidFill>
                <a:latin typeface="Tahoma" panose="020B0604030504040204" pitchFamily="34" charset="0"/>
              </a:rPr>
              <a:t>ЯКІСТЬ</a:t>
            </a:r>
            <a:r>
              <a:rPr lang="en-US" altLang="uk-UA" sz="2000" b="1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uk-UA" altLang="uk-UA" sz="2000" b="1">
                <a:solidFill>
                  <a:srgbClr val="FF0000"/>
                </a:solidFill>
                <a:latin typeface="Tahoma" panose="020B0604030504040204" pitchFamily="34" charset="0"/>
              </a:rPr>
              <a:t>АБІТУРІЄНТІВ </a:t>
            </a:r>
            <a:br>
              <a:rPr lang="uk-UA" altLang="uk-UA" sz="20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uk-UA" altLang="uk-UA" sz="2000" b="1">
                <a:solidFill>
                  <a:srgbClr val="FF0000"/>
                </a:solidFill>
                <a:latin typeface="Tahoma" panose="020B0604030504040204" pitchFamily="34" charset="0"/>
              </a:rPr>
              <a:t>ТА КОНТИНГЕНТУ СТУДЕНТІВ</a:t>
            </a:r>
            <a:endParaRPr lang="en-US" altLang="uk-UA" sz="2000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grpSp>
        <p:nvGrpSpPr>
          <p:cNvPr id="120843" name="Group 18"/>
          <p:cNvGrpSpPr>
            <a:grpSpLocks/>
          </p:cNvGrpSpPr>
          <p:nvPr/>
        </p:nvGrpSpPr>
        <p:grpSpPr bwMode="auto">
          <a:xfrm>
            <a:off x="5543552" y="1592264"/>
            <a:ext cx="3370263" cy="2357437"/>
            <a:chOff x="2871" y="1668"/>
            <a:chExt cx="2282" cy="1690"/>
          </a:xfrm>
        </p:grpSpPr>
        <p:pic>
          <p:nvPicPr>
            <p:cNvPr id="120850" name="Picture 19" descr="6-00084_slide07_E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1" y="1668"/>
              <a:ext cx="2282" cy="1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851" name="Rectangle 31"/>
            <p:cNvSpPr>
              <a:spLocks noChangeAspect="1" noChangeArrowheads="1"/>
            </p:cNvSpPr>
            <p:nvPr/>
          </p:nvSpPr>
          <p:spPr bwMode="auto">
            <a:xfrm>
              <a:off x="3046" y="1737"/>
              <a:ext cx="2005" cy="1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uk-UA" sz="2000" b="1">
                <a:latin typeface="Tahoma" panose="020B0604030504040204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uk-UA" altLang="uk-UA" sz="2000" b="1">
                  <a:latin typeface="Tahoma" panose="020B0604030504040204" pitchFamily="34" charset="0"/>
                </a:rPr>
                <a:t>ЯКІСТЬ НАВЧАЛЬНИХ ПРОГРАМ,</a:t>
              </a:r>
              <a:r>
                <a:rPr lang="en-US" altLang="uk-UA" sz="2000" b="1">
                  <a:latin typeface="Tahoma" panose="020B0604030504040204" pitchFamily="34" charset="0"/>
                </a:rPr>
                <a:t> </a:t>
              </a:r>
              <a:r>
                <a:rPr lang="uk-UA" altLang="uk-UA" sz="2000" b="1">
                  <a:latin typeface="Tahoma" panose="020B0604030504040204" pitchFamily="34" charset="0"/>
                </a:rPr>
                <a:t>НАУКОВЕ І МЕТОДИЧНЕ ЗАБЕЗПЕЧЕННЯ</a:t>
              </a:r>
              <a:endParaRPr lang="en-US" altLang="uk-UA" sz="2000" b="1">
                <a:latin typeface="Tahoma" panose="020B0604030504040204" pitchFamily="34" charset="0"/>
              </a:endParaRPr>
            </a:p>
          </p:txBody>
        </p:sp>
      </p:grpSp>
      <p:sp>
        <p:nvSpPr>
          <p:cNvPr id="120845" name="Text Box 41"/>
          <p:cNvSpPr txBox="1">
            <a:spLocks noChangeArrowheads="1"/>
          </p:cNvSpPr>
          <p:nvPr/>
        </p:nvSpPr>
        <p:spPr bwMode="auto">
          <a:xfrm>
            <a:off x="700087" y="4046936"/>
            <a:ext cx="23574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latin typeface="Tahoma" panose="020B0604030504040204" pitchFamily="34" charset="0"/>
              </a:rPr>
              <a:t>ОЦІНКА ЯКОСТІ ПІДГОТОВКИ ФАХІВЦІВ</a:t>
            </a:r>
          </a:p>
        </p:txBody>
      </p:sp>
      <p:sp>
        <p:nvSpPr>
          <p:cNvPr id="120846" name="Rectangle 48"/>
          <p:cNvSpPr>
            <a:spLocks noChangeArrowheads="1"/>
          </p:cNvSpPr>
          <p:nvPr/>
        </p:nvSpPr>
        <p:spPr bwMode="auto">
          <a:xfrm>
            <a:off x="5809329" y="4318207"/>
            <a:ext cx="3205163" cy="77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uk-UA" altLang="uk-UA" sz="2000" b="1" dirty="0">
                <a:latin typeface="Tahoma" panose="020B0604030504040204" pitchFamily="34" charset="0"/>
              </a:rPr>
              <a:t>ЯКІСТЬ КАДРОВОГО</a:t>
            </a:r>
          </a:p>
          <a:p>
            <a:pPr algn="ctr" eaLnBrk="1" hangingPunct="1">
              <a:buFontTx/>
              <a:buNone/>
            </a:pPr>
            <a:r>
              <a:rPr lang="uk-UA" altLang="uk-UA" sz="2000" b="1" dirty="0">
                <a:latin typeface="Tahoma" panose="020B0604030504040204" pitchFamily="34" charset="0"/>
              </a:rPr>
              <a:t>СКЛАДУ</a:t>
            </a:r>
            <a:endParaRPr lang="en-US" altLang="uk-UA" sz="2000" b="1" dirty="0">
              <a:latin typeface="Tahoma" panose="020B0604030504040204" pitchFamily="34" charset="0"/>
            </a:endParaRPr>
          </a:p>
        </p:txBody>
      </p:sp>
      <p:pic>
        <p:nvPicPr>
          <p:cNvPr id="120848" name="Picture 35" descr="http://im3-tub-ua.yandex.net/i?id=0f426774cd938e221bf900c28ef4d0f7-31-144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6677"/>
            <a:ext cx="22669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6-00084_slide07_D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54" y="4518239"/>
            <a:ext cx="3336925" cy="1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4302623" y="4968877"/>
            <a:ext cx="2528887" cy="10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 smtClean="0">
                <a:latin typeface="Tahoma" panose="020B0604030504040204" pitchFamily="34" charset="0"/>
              </a:rPr>
              <a:t>МІЖНАРОДНЕ ОЦІНЮВАННЯ ЯКОСТІ</a:t>
            </a:r>
            <a:endParaRPr lang="ru-RU" altLang="uk-UA" sz="2000" b="1" dirty="0">
              <a:latin typeface="Tahoma" panose="020B0604030504040204" pitchFamily="34" charset="0"/>
            </a:endParaRPr>
          </a:p>
        </p:txBody>
      </p:sp>
      <p:sp>
        <p:nvSpPr>
          <p:cNvPr id="120844" name="Text Box 32"/>
          <p:cNvSpPr txBox="1">
            <a:spLocks noChangeArrowheads="1"/>
          </p:cNvSpPr>
          <p:nvPr/>
        </p:nvSpPr>
        <p:spPr bwMode="auto">
          <a:xfrm>
            <a:off x="0" y="115889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u="sng" dirty="0">
                <a:solidFill>
                  <a:schemeClr val="accent2"/>
                </a:solidFill>
                <a:latin typeface="Tahoma" panose="020B0604030504040204" pitchFamily="34" charset="0"/>
              </a:rPr>
              <a:t>       </a:t>
            </a:r>
            <a:r>
              <a:rPr lang="uk-UA" altLang="uk-UA" sz="2400" b="1" u="sng" dirty="0">
                <a:solidFill>
                  <a:srgbClr val="7030A0"/>
                </a:solidFill>
                <a:latin typeface="Tahoma" panose="020B0604030504040204" pitchFamily="34" charset="0"/>
              </a:rPr>
              <a:t>ЯКІСТЬ ПІДГОТОВКИ ФАХІВЦІВ</a:t>
            </a:r>
            <a:r>
              <a:rPr lang="uk-UA" altLang="uk-UA" sz="2400" b="1" u="sng" dirty="0">
                <a:solidFill>
                  <a:schemeClr val="accent2"/>
                </a:solidFill>
                <a:latin typeface="Tahoma" panose="020B0604030504040204" pitchFamily="34" charset="0"/>
              </a:rPr>
              <a:t>     </a:t>
            </a:r>
            <a:endParaRPr lang="ru-RU" altLang="uk-UA" sz="2400" b="1" u="sng" dirty="0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pic>
        <p:nvPicPr>
          <p:cNvPr id="120849" name="Picture 37" descr="http://im0-tub-ua.yandex.net/i?id=09f1b50ccf968494f0c1532c9078017b-137-144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571" y="5122865"/>
            <a:ext cx="2357437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92208"/>
            <a:ext cx="9144000" cy="540059"/>
          </a:xfrm>
          <a:prstGeom prst="rect">
            <a:avLst/>
          </a:prstGeom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uk-UA" sz="3600" b="1" kern="0" dirty="0" smtClean="0">
                <a:solidFill>
                  <a:srgbClr val="0000CC"/>
                </a:solidFill>
              </a:rPr>
              <a:t>Етапи інноваційної моделі підготовки </a:t>
            </a:r>
            <a:endParaRPr lang="ru-RU" sz="3600" kern="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6170" y="3299250"/>
            <a:ext cx="8604957" cy="3370111"/>
          </a:xfrm>
          <a:prstGeom prst="rect">
            <a:avLst/>
          </a:prstGeom>
          <a:solidFill>
            <a:srgbClr val="FFFF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endParaRPr lang="uk-UA" sz="1000" b="1" i="1" kern="0" dirty="0" smtClean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3600" b="1" i="1" u="sng" kern="0" dirty="0" smtClean="0">
                <a:solidFill>
                  <a:srgbClr val="0000CC"/>
                </a:solidFill>
              </a:rPr>
              <a:t>ІІ ЕТАП </a:t>
            </a:r>
            <a:r>
              <a:rPr lang="uk-UA" sz="3600" b="1" kern="0" dirty="0" smtClean="0">
                <a:solidFill>
                  <a:srgbClr val="0000CC"/>
                </a:solidFill>
              </a:rPr>
              <a:t>– рівень «магістр»</a:t>
            </a:r>
          </a:p>
          <a:p>
            <a:pPr algn="l">
              <a:lnSpc>
                <a:spcPct val="80000"/>
              </a:lnSpc>
            </a:pPr>
            <a:endParaRPr lang="uk-UA" sz="1000" b="1" kern="0" dirty="0" smtClean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3600" b="1" kern="0" dirty="0" smtClean="0">
                <a:solidFill>
                  <a:srgbClr val="0000CC"/>
                </a:solidFill>
              </a:rPr>
              <a:t>   Залучення всіх студентів до науково-інноваційної діяльності у відповідності до реальної наукової тематики кафедр – факультетів/інститутів</a:t>
            </a:r>
          </a:p>
          <a:p>
            <a:pPr>
              <a:lnSpc>
                <a:spcPct val="80000"/>
              </a:lnSpc>
            </a:pPr>
            <a:r>
              <a:rPr lang="uk-UA" sz="3600" b="1" kern="0" dirty="0" smtClean="0">
                <a:solidFill>
                  <a:srgbClr val="0000CC"/>
                </a:solidFill>
              </a:rPr>
              <a:t>університету</a:t>
            </a:r>
            <a:endParaRPr lang="ru-RU" sz="3600" kern="0" dirty="0" smtClean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6170" y="725831"/>
            <a:ext cx="8604957" cy="2451143"/>
          </a:xfrm>
          <a:prstGeom prst="rect">
            <a:avLst/>
          </a:prstGeom>
          <a:solidFill>
            <a:schemeClr val="accent1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anchor="t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</a:pPr>
            <a:endParaRPr lang="uk-UA" sz="1000" b="1" i="1" kern="0" dirty="0" smtClean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3600" b="1" i="1" u="sng" kern="0" dirty="0" smtClean="0">
                <a:solidFill>
                  <a:srgbClr val="0000CC"/>
                </a:solidFill>
              </a:rPr>
              <a:t>І ЕТАП </a:t>
            </a:r>
            <a:r>
              <a:rPr lang="uk-UA" sz="3600" b="1" kern="0" dirty="0" smtClean="0">
                <a:solidFill>
                  <a:srgbClr val="0000CC"/>
                </a:solidFill>
              </a:rPr>
              <a:t>– рівень «бакалавр»</a:t>
            </a:r>
          </a:p>
          <a:p>
            <a:pPr algn="l">
              <a:lnSpc>
                <a:spcPct val="80000"/>
              </a:lnSpc>
            </a:pPr>
            <a:endParaRPr lang="uk-UA" sz="1000" b="1" kern="0" dirty="0" smtClean="0">
              <a:solidFill>
                <a:srgbClr val="0000CC"/>
              </a:solidFill>
            </a:endParaRPr>
          </a:p>
          <a:p>
            <a:pPr>
              <a:lnSpc>
                <a:spcPct val="80000"/>
              </a:lnSpc>
            </a:pPr>
            <a:r>
              <a:rPr lang="uk-UA" sz="3600" b="1" kern="0" dirty="0" smtClean="0">
                <a:solidFill>
                  <a:srgbClr val="0000CC"/>
                </a:solidFill>
              </a:rPr>
              <a:t>   Залучення мотивованої молоді до    участі в науково-інноваційній роботі, </a:t>
            </a:r>
            <a:r>
              <a:rPr lang="uk-UA" sz="3600" b="1" kern="0" dirty="0">
                <a:solidFill>
                  <a:srgbClr val="0000CC"/>
                </a:solidFill>
              </a:rPr>
              <a:t>в</a:t>
            </a:r>
            <a:r>
              <a:rPr lang="uk-UA" sz="3600" b="1" kern="0" dirty="0" smtClean="0">
                <a:solidFill>
                  <a:srgbClr val="0000CC"/>
                </a:solidFill>
              </a:rPr>
              <a:t> науково-технічних гуртках, центрах і проектах</a:t>
            </a:r>
            <a:endParaRPr lang="ru-RU" sz="3600" kern="0" dirty="0" smtClean="0"/>
          </a:p>
        </p:txBody>
      </p:sp>
    </p:spTree>
    <p:extLst>
      <p:ext uri="{BB962C8B-B14F-4D97-AF65-F5344CB8AC3E}">
        <p14:creationId xmlns:p14="http://schemas.microsoft.com/office/powerpoint/2010/main" val="8263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Oval 2986"/>
          <p:cNvSpPr>
            <a:spLocks noChangeArrowheads="1"/>
          </p:cNvSpPr>
          <p:nvPr/>
        </p:nvSpPr>
        <p:spPr bwMode="auto">
          <a:xfrm>
            <a:off x="3290925" y="5210970"/>
            <a:ext cx="2520950" cy="1439863"/>
          </a:xfrm>
          <a:prstGeom prst="ellipse">
            <a:avLst/>
          </a:prstGeom>
          <a:solidFill>
            <a:srgbClr val="CCFFFF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FF"/>
            </a:extrusionClr>
            <a:contourClr>
              <a:srgbClr val="CCFFFF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Магістри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двох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спрямувань</a:t>
            </a:r>
          </a:p>
        </p:txBody>
      </p:sp>
      <p:sp>
        <p:nvSpPr>
          <p:cNvPr id="20" name="Oval 2984"/>
          <p:cNvSpPr>
            <a:spLocks noChangeArrowheads="1"/>
          </p:cNvSpPr>
          <p:nvPr/>
        </p:nvSpPr>
        <p:spPr bwMode="auto">
          <a:xfrm>
            <a:off x="191293" y="5402263"/>
            <a:ext cx="3455988" cy="1082675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 dirty="0">
                <a:solidFill>
                  <a:srgbClr val="000000"/>
                </a:solidFill>
                <a:latin typeface="Tahoma" panose="020B0604030504040204" pitchFamily="34" charset="0"/>
              </a:rPr>
              <a:t>       </a:t>
            </a:r>
            <a:r>
              <a:rPr lang="uk-UA" altLang="uk-UA" sz="20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Міжнародна інтеграція </a:t>
            </a:r>
            <a:endParaRPr lang="uk-UA" altLang="uk-UA" sz="20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14690" name="Text Box 2939"/>
          <p:cNvSpPr txBox="1">
            <a:spLocks noChangeArrowheads="1"/>
          </p:cNvSpPr>
          <p:nvPr/>
        </p:nvSpPr>
        <p:spPr bwMode="auto">
          <a:xfrm>
            <a:off x="107950" y="0"/>
            <a:ext cx="90360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uk-UA" altLang="uk-UA" sz="2800" b="1" dirty="0">
                <a:solidFill>
                  <a:srgbClr val="002060"/>
                </a:solidFill>
                <a:latin typeface="Tahoma" panose="020B0604030504040204" pitchFamily="34" charset="0"/>
              </a:rPr>
              <a:t>Складові інноваційної підготовки фахівців</a:t>
            </a:r>
            <a:endParaRPr lang="ru-RU" altLang="uk-UA" sz="2800" b="1" dirty="0">
              <a:solidFill>
                <a:srgbClr val="002060"/>
              </a:solidFill>
              <a:latin typeface="Tahoma" panose="020B0604030504040204" pitchFamily="34" charset="0"/>
            </a:endParaRPr>
          </a:p>
        </p:txBody>
      </p:sp>
      <p:grpSp>
        <p:nvGrpSpPr>
          <p:cNvPr id="114691" name="Group 2978"/>
          <p:cNvGrpSpPr>
            <a:grpSpLocks/>
          </p:cNvGrpSpPr>
          <p:nvPr/>
        </p:nvGrpSpPr>
        <p:grpSpPr bwMode="auto">
          <a:xfrm>
            <a:off x="88901" y="628651"/>
            <a:ext cx="9009063" cy="6021388"/>
            <a:chOff x="147" y="306"/>
            <a:chExt cx="5675" cy="3793"/>
          </a:xfrm>
        </p:grpSpPr>
        <p:sp>
          <p:nvSpPr>
            <p:cNvPr id="114707" name="Oval 2981"/>
            <p:cNvSpPr>
              <a:spLocks noChangeArrowheads="1"/>
            </p:cNvSpPr>
            <p:nvPr/>
          </p:nvSpPr>
          <p:spPr bwMode="auto">
            <a:xfrm>
              <a:off x="221" y="2311"/>
              <a:ext cx="1996" cy="1204"/>
            </a:xfrm>
            <a:prstGeom prst="ellipse">
              <a:avLst/>
            </a:prstGeom>
            <a:solidFill>
              <a:srgbClr val="CC99FF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99FF"/>
              </a:extrusionClr>
              <a:contourClr>
                <a:srgbClr val="CC99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Підготовка </a:t>
              </a:r>
              <a:b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кандидатів наук </a:t>
              </a:r>
              <a:b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за інтегрованими</a:t>
              </a:r>
              <a:b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планами </a:t>
              </a:r>
              <a:b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(магістр – </a:t>
              </a:r>
              <a:r>
                <a:rPr lang="en-US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PhD)</a:t>
              </a:r>
              <a:endParaRPr lang="uk-UA" altLang="uk-UA" sz="2000" b="1" dirty="0">
                <a:solidFill>
                  <a:schemeClr val="accent3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14693" name="Oval 2979"/>
            <p:cNvSpPr>
              <a:spLocks noChangeArrowheads="1"/>
            </p:cNvSpPr>
            <p:nvPr/>
          </p:nvSpPr>
          <p:spPr bwMode="auto">
            <a:xfrm>
              <a:off x="147" y="454"/>
              <a:ext cx="2177" cy="1053"/>
            </a:xfrm>
            <a:prstGeom prst="ellipse">
              <a:avLst/>
            </a:prstGeom>
            <a:solidFill>
              <a:srgbClr val="CCFF33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33"/>
              </a:extrusionClr>
              <a:contourClr>
                <a:srgbClr val="CCFF33"/>
              </a:contourClr>
            </a:sp3d>
          </p:spPr>
          <p:txBody>
            <a:bodyPr wrap="none" tIns="118800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 smtClean="0">
                  <a:solidFill>
                    <a:srgbClr val="000000"/>
                  </a:solidFill>
                  <a:latin typeface="Tahoma" panose="020B0604030504040204" pitchFamily="34" charset="0"/>
                </a:rPr>
                <a:t>Стандарти </a:t>
              </a: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освіти,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освітні програми  </a:t>
              </a:r>
              <a:r>
                <a:rPr lang="ru-RU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/>
              </a:r>
              <a:br>
                <a:rPr lang="ru-RU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бакалаврів, </a:t>
              </a:r>
              <a:b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магістрів, </a:t>
              </a:r>
              <a:r>
                <a:rPr lang="en-US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PhD</a:t>
              </a:r>
              <a:endParaRPr lang="uk-UA" altLang="uk-UA" sz="2000" b="1" dirty="0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14694" name="Oval 2980"/>
            <p:cNvSpPr>
              <a:spLocks noChangeArrowheads="1"/>
            </p:cNvSpPr>
            <p:nvPr/>
          </p:nvSpPr>
          <p:spPr bwMode="auto">
            <a:xfrm>
              <a:off x="173" y="1585"/>
              <a:ext cx="2087" cy="794"/>
            </a:xfrm>
            <a:prstGeom prst="ellipse">
              <a:avLst/>
            </a:prstGeom>
            <a:solidFill>
              <a:srgbClr val="FFCC66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66"/>
              </a:extrusionClr>
              <a:contourClr>
                <a:srgbClr val="FFCC66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Програми </a:t>
              </a:r>
              <a:r>
                <a:rPr lang="ru-RU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/>
              </a:r>
              <a:br>
                <a:rPr lang="ru-RU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навчальних </a:t>
              </a:r>
              <a:r>
                <a:rPr lang="en-US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/>
              </a:r>
              <a:br>
                <a:rPr lang="en-US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дисциплін</a:t>
              </a:r>
            </a:p>
          </p:txBody>
        </p:sp>
        <p:sp>
          <p:nvSpPr>
            <p:cNvPr id="114695" name="Oval 2982"/>
            <p:cNvSpPr>
              <a:spLocks noChangeArrowheads="1"/>
            </p:cNvSpPr>
            <p:nvPr/>
          </p:nvSpPr>
          <p:spPr bwMode="auto">
            <a:xfrm>
              <a:off x="3379" y="3148"/>
              <a:ext cx="2268" cy="951"/>
            </a:xfrm>
            <a:prstGeom prst="ellipse">
              <a:avLst/>
            </a:prstGeom>
            <a:solidFill>
              <a:srgbClr val="FFCC99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Науково-інноваційна  </a:t>
              </a:r>
              <a:b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робота </a:t>
              </a:r>
              <a:b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студентів</a:t>
              </a:r>
            </a:p>
          </p:txBody>
        </p:sp>
        <p:sp>
          <p:nvSpPr>
            <p:cNvPr id="114696" name="Oval 2983"/>
            <p:cNvSpPr>
              <a:spLocks noChangeArrowheads="1"/>
            </p:cNvSpPr>
            <p:nvPr/>
          </p:nvSpPr>
          <p:spPr bwMode="auto">
            <a:xfrm>
              <a:off x="3379" y="2556"/>
              <a:ext cx="2223" cy="731"/>
            </a:xfrm>
            <a:prstGeom prst="ellipse">
              <a:avLst/>
            </a:prstGeom>
            <a:solidFill>
              <a:srgbClr val="FF99CC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CC"/>
              </a:extrusionClr>
              <a:contourClr>
                <a:srgbClr val="FF99CC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>
                  <a:solidFill>
                    <a:srgbClr val="000000"/>
                  </a:solidFill>
                  <a:latin typeface="Tahoma" panose="020B0604030504040204" pitchFamily="34" charset="0"/>
                </a:rPr>
                <a:t>    </a:t>
              </a:r>
              <a:r>
                <a:rPr lang="uk-UA" altLang="uk-UA" sz="2000" b="1" dirty="0" err="1">
                  <a:solidFill>
                    <a:schemeClr val="accent3"/>
                  </a:solidFill>
                  <a:latin typeface="Tahoma" panose="020B0604030504040204" pitchFamily="34" charset="0"/>
                </a:rPr>
                <a:t>Стартап</a:t>
              </a:r>
              <a:r>
                <a:rPr lang="uk-UA" altLang="uk-UA" sz="2000" b="1" dirty="0">
                  <a:solidFill>
                    <a:schemeClr val="accent3"/>
                  </a:solidFill>
                  <a:latin typeface="Tahoma" panose="020B0604030504040204" pitchFamily="34" charset="0"/>
                </a:rPr>
                <a:t>-проекти</a:t>
              </a:r>
            </a:p>
          </p:txBody>
        </p:sp>
        <p:sp>
          <p:nvSpPr>
            <p:cNvPr id="114697" name="Oval 2984"/>
            <p:cNvSpPr>
              <a:spLocks noChangeArrowheads="1"/>
            </p:cNvSpPr>
            <p:nvPr/>
          </p:nvSpPr>
          <p:spPr bwMode="auto">
            <a:xfrm>
              <a:off x="3645" y="1464"/>
              <a:ext cx="2177" cy="1225"/>
            </a:xfrm>
            <a:prstGeom prst="ellipse">
              <a:avLst/>
            </a:prstGeom>
            <a:solidFill>
              <a:srgbClr val="FFFF0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00"/>
              </a:extrusionClr>
              <a:contourClr>
                <a:srgbClr val="FFFF0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       Практична підготовка,</a:t>
              </a:r>
              <a:b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спільні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наукові центри,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бази практик,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наукова тематика </a:t>
              </a:r>
            </a:p>
          </p:txBody>
        </p:sp>
        <p:sp>
          <p:nvSpPr>
            <p:cNvPr id="114698" name="Oval 2985"/>
            <p:cNvSpPr>
              <a:spLocks noChangeArrowheads="1"/>
            </p:cNvSpPr>
            <p:nvPr/>
          </p:nvSpPr>
          <p:spPr bwMode="auto">
            <a:xfrm>
              <a:off x="3334" y="436"/>
              <a:ext cx="2268" cy="1225"/>
            </a:xfrm>
            <a:prstGeom prst="ellipse">
              <a:avLst/>
            </a:prstGeom>
            <a:solidFill>
              <a:srgbClr val="00FFFF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FFFF"/>
              </a:extrusionClr>
              <a:contourClr>
                <a:srgbClr val="00FFFF"/>
              </a:contourClr>
            </a:sp3d>
          </p:spPr>
          <p:txBody>
            <a:bodyPr wrap="none" tIns="108000">
              <a:flatTx/>
            </a:bodyPr>
            <a:lstStyle>
              <a:lvl1pPr marL="3540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Курсові проекти, </a:t>
              </a:r>
              <a:br>
                <a:rPr lang="uk-UA" altLang="uk-UA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бакалаврські роботи, </a:t>
              </a:r>
              <a:br>
                <a:rPr lang="uk-UA" altLang="uk-UA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</a:br>
              <a:r>
                <a:rPr lang="uk-UA" altLang="uk-UA" sz="20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магістерські дисертації</a:t>
              </a:r>
            </a:p>
          </p:txBody>
        </p:sp>
        <p:sp>
          <p:nvSpPr>
            <p:cNvPr id="114699" name="Oval 2986"/>
            <p:cNvSpPr>
              <a:spLocks noChangeArrowheads="1"/>
            </p:cNvSpPr>
            <p:nvPr/>
          </p:nvSpPr>
          <p:spPr bwMode="auto">
            <a:xfrm>
              <a:off x="1995" y="306"/>
              <a:ext cx="1588" cy="907"/>
            </a:xfrm>
            <a:prstGeom prst="ellipse">
              <a:avLst/>
            </a:prstGeom>
            <a:solidFill>
              <a:srgbClr val="CCFFFF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CFFFF"/>
              </a:extrusionClr>
              <a:contourClr>
                <a:srgbClr val="CCFFFF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Навчальні </a:t>
              </a:r>
              <a:b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</a:br>
              <a:r>
                <a:rPr lang="uk-UA" altLang="uk-UA" sz="2000" b="1">
                  <a:solidFill>
                    <a:srgbClr val="000000"/>
                  </a:solidFill>
                  <a:latin typeface="Tahoma" panose="020B0604030504040204" pitchFamily="34" charset="0"/>
                </a:rPr>
                <a:t>плани</a:t>
              </a:r>
            </a:p>
          </p:txBody>
        </p:sp>
        <p:sp>
          <p:nvSpPr>
            <p:cNvPr id="114700" name="Oval 2987"/>
            <p:cNvSpPr>
              <a:spLocks noChangeArrowheads="1"/>
            </p:cNvSpPr>
            <p:nvPr/>
          </p:nvSpPr>
          <p:spPr bwMode="auto">
            <a:xfrm>
              <a:off x="1767" y="1249"/>
              <a:ext cx="2042" cy="1880"/>
            </a:xfrm>
            <a:prstGeom prst="ellipse">
              <a:avLst/>
            </a:prstGeom>
            <a:solidFill>
              <a:srgbClr val="FF5050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5050"/>
              </a:extrusionClr>
              <a:contourClr>
                <a:srgbClr val="FF5050"/>
              </a:contourClr>
            </a:sp3d>
          </p:spPr>
          <p:txBody>
            <a:bodyPr wrap="none" anchor="ctr">
              <a:flatTx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uk-UA" altLang="uk-UA" sz="2000" b="1">
                <a:latin typeface="Tahoma" panose="020B0604030504040204" pitchFamily="34" charset="0"/>
              </a:endParaRPr>
            </a:p>
          </p:txBody>
        </p:sp>
        <p:sp>
          <p:nvSpPr>
            <p:cNvPr id="114701" name="Line 2988"/>
            <p:cNvSpPr>
              <a:spLocks noChangeShapeType="1"/>
            </p:cNvSpPr>
            <p:nvPr/>
          </p:nvSpPr>
          <p:spPr bwMode="auto">
            <a:xfrm>
              <a:off x="2844" y="1201"/>
              <a:ext cx="0" cy="99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702" name="Line 2989"/>
            <p:cNvSpPr>
              <a:spLocks noChangeShapeType="1"/>
            </p:cNvSpPr>
            <p:nvPr/>
          </p:nvSpPr>
          <p:spPr bwMode="auto">
            <a:xfrm flipH="1">
              <a:off x="1997" y="2184"/>
              <a:ext cx="862" cy="59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703" name="Line 2990"/>
            <p:cNvSpPr>
              <a:spLocks noChangeShapeType="1"/>
            </p:cNvSpPr>
            <p:nvPr/>
          </p:nvSpPr>
          <p:spPr bwMode="auto">
            <a:xfrm>
              <a:off x="2867" y="2195"/>
              <a:ext cx="816" cy="54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4704" name="Text Box 2991"/>
            <p:cNvSpPr txBox="1">
              <a:spLocks noChangeArrowheads="1"/>
            </p:cNvSpPr>
            <p:nvPr/>
          </p:nvSpPr>
          <p:spPr bwMode="auto">
            <a:xfrm>
              <a:off x="1935" y="1671"/>
              <a:ext cx="9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uk-UA" altLang="uk-UA" sz="28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освіта</a:t>
              </a:r>
            </a:p>
          </p:txBody>
        </p:sp>
        <p:sp>
          <p:nvSpPr>
            <p:cNvPr id="114705" name="Text Box 2992"/>
            <p:cNvSpPr txBox="1">
              <a:spLocks noChangeArrowheads="1"/>
            </p:cNvSpPr>
            <p:nvPr/>
          </p:nvSpPr>
          <p:spPr bwMode="auto">
            <a:xfrm>
              <a:off x="2842" y="1919"/>
              <a:ext cx="90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uk-UA" altLang="uk-UA" sz="2800" b="1" dirty="0">
                  <a:solidFill>
                    <a:srgbClr val="FFFF00"/>
                  </a:solidFill>
                  <a:latin typeface="Tahoma" panose="020B0604030504040204" pitchFamily="34" charset="0"/>
                </a:rPr>
                <a:t>наука</a:t>
              </a:r>
            </a:p>
          </p:txBody>
        </p:sp>
        <p:sp>
          <p:nvSpPr>
            <p:cNvPr id="114706" name="Text Box 2993"/>
            <p:cNvSpPr txBox="1">
              <a:spLocks noChangeArrowheads="1"/>
            </p:cNvSpPr>
            <p:nvPr/>
          </p:nvSpPr>
          <p:spPr bwMode="auto">
            <a:xfrm>
              <a:off x="2088" y="2591"/>
              <a:ext cx="151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uk-UA" altLang="uk-UA" sz="2800" b="1" dirty="0" err="1">
                  <a:solidFill>
                    <a:srgbClr val="FFFF00"/>
                  </a:solidFill>
                  <a:latin typeface="Tahoma" panose="020B0604030504040204" pitchFamily="34" charset="0"/>
                </a:rPr>
                <a:t>інноватика</a:t>
              </a:r>
              <a:endParaRPr lang="uk-UA" altLang="uk-UA" sz="2800" b="1" dirty="0">
                <a:solidFill>
                  <a:srgbClr val="FFFF00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050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3"/>
            <a:ext cx="8712968" cy="108012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Зменшення кількості дисциплін у навчальних планах підготовки бакалаврів</a:t>
            </a:r>
            <a:endParaRPr lang="uk-UA" sz="28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1303098"/>
              </p:ext>
            </p:extLst>
          </p:nvPr>
        </p:nvGraphicFramePr>
        <p:xfrm>
          <a:off x="0" y="1088740"/>
          <a:ext cx="9144000" cy="576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080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8"/>
          <p:cNvSpPr>
            <a:spLocks noChangeArrowheads="1"/>
          </p:cNvSpPr>
          <p:nvPr/>
        </p:nvSpPr>
        <p:spPr bwMode="auto">
          <a:xfrm>
            <a:off x="250825" y="4905375"/>
            <a:ext cx="2592388" cy="1582739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altLang="uk-UA" sz="1000" b="1">
              <a:solidFill>
                <a:srgbClr val="0000CC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N</a:t>
            </a:r>
            <a:r>
              <a:rPr lang="uk-UA" altLang="uk-UA" sz="2400" b="1">
                <a:solidFill>
                  <a:srgbClr val="0000CC"/>
                </a:solidFill>
              </a:rPr>
              <a:t>-й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 блок н/д</a:t>
            </a:r>
            <a:r>
              <a:rPr lang="uk-UA" altLang="uk-UA" sz="2400" b="1">
                <a:solidFill>
                  <a:srgbClr val="0000CC"/>
                </a:solidFill>
              </a:rPr>
              <a:t>,</a:t>
            </a:r>
            <a:endParaRPr lang="uk-UA" altLang="uk-UA" sz="1400" b="1">
              <a:solidFill>
                <a:srgbClr val="0000CC"/>
              </a:solidFill>
              <a:latin typeface="Tahoma" panose="020B060403050404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</a:rPr>
              <a:t>що визначають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</a:rPr>
              <a:t>спеціалізацію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44000" cy="1143000"/>
          </a:xfrm>
        </p:spPr>
        <p:txBody>
          <a:bodyPr anchor="b"/>
          <a:lstStyle/>
          <a:p>
            <a:r>
              <a:rPr lang="uk-UA" altLang="uk-UA" sz="4000" b="1" dirty="0" smtClean="0">
                <a:solidFill>
                  <a:srgbClr val="7030A0"/>
                </a:solidFill>
              </a:rPr>
              <a:t>Методика визначення дисциплін вільного вибору (2017/18 </a:t>
            </a:r>
            <a:r>
              <a:rPr lang="uk-UA" altLang="uk-UA" sz="4000" b="1" dirty="0" err="1" smtClean="0">
                <a:solidFill>
                  <a:srgbClr val="7030A0"/>
                </a:solidFill>
              </a:rPr>
              <a:t>н.р</a:t>
            </a:r>
            <a:r>
              <a:rPr lang="uk-UA" altLang="uk-UA" sz="4000" b="1" dirty="0" smtClean="0">
                <a:solidFill>
                  <a:srgbClr val="7030A0"/>
                </a:solidFill>
              </a:rPr>
              <a:t>.)</a:t>
            </a:r>
            <a:endParaRPr lang="ru-RU" altLang="uk-UA" sz="4000" b="1" dirty="0" smtClean="0">
              <a:solidFill>
                <a:srgbClr val="7030A0"/>
              </a:solidFill>
            </a:endParaRPr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50825" y="1736726"/>
            <a:ext cx="2592388" cy="503239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1 блок </a:t>
            </a:r>
            <a:r>
              <a:rPr lang="uk-UA" altLang="uk-UA" sz="2400" b="1">
                <a:solidFill>
                  <a:srgbClr val="0000CC"/>
                </a:solidFill>
              </a:rPr>
              <a:t>СЕГ 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н/д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каф. </a:t>
            </a: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#1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250825" y="2528889"/>
            <a:ext cx="2592388" cy="576263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2 блок </a:t>
            </a:r>
            <a:r>
              <a:rPr lang="uk-UA" altLang="uk-UA" sz="2400" b="1">
                <a:solidFill>
                  <a:srgbClr val="0000CC"/>
                </a:solidFill>
              </a:rPr>
              <a:t>СЕГ 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н/д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каф.</a:t>
            </a: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 #2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250825" y="3392488"/>
            <a:ext cx="2592388" cy="503237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3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 блок </a:t>
            </a:r>
            <a:r>
              <a:rPr lang="uk-UA" altLang="uk-UA" sz="2400" b="1">
                <a:solidFill>
                  <a:srgbClr val="0000CC"/>
                </a:solidFill>
              </a:rPr>
              <a:t>СЕГ 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н/д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каф. </a:t>
            </a: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#3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250825" y="4113213"/>
            <a:ext cx="2592388" cy="503237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M</a:t>
            </a:r>
            <a:r>
              <a:rPr lang="uk-UA" altLang="uk-UA" sz="2400" b="1">
                <a:solidFill>
                  <a:srgbClr val="0000CC"/>
                </a:solidFill>
              </a:rPr>
              <a:t>-й</a:t>
            </a: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 блок н/д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каф. </a:t>
            </a:r>
            <a:r>
              <a:rPr lang="en-US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#M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8" name="Rectangle 9"/>
          <p:cNvSpPr>
            <a:spLocks noChangeArrowheads="1"/>
          </p:cNvSpPr>
          <p:nvPr/>
        </p:nvSpPr>
        <p:spPr bwMode="auto">
          <a:xfrm>
            <a:off x="4356100" y="1773239"/>
            <a:ext cx="2376488" cy="1079500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1 семестр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09" name="Rectangle 10"/>
          <p:cNvSpPr>
            <a:spLocks noChangeArrowheads="1"/>
          </p:cNvSpPr>
          <p:nvPr/>
        </p:nvSpPr>
        <p:spPr bwMode="auto">
          <a:xfrm>
            <a:off x="4356102" y="3068640"/>
            <a:ext cx="2447925" cy="3095625"/>
          </a:xfrm>
          <a:prstGeom prst="rect">
            <a:avLst/>
          </a:prstGeom>
          <a:solidFill>
            <a:srgbClr val="D3EBE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sz="2400" b="1">
                <a:solidFill>
                  <a:srgbClr val="0000CC"/>
                </a:solidFill>
                <a:latin typeface="Tahoma" panose="020B0604030504040204" pitchFamily="34" charset="0"/>
              </a:rPr>
              <a:t>2-7  семестри</a:t>
            </a:r>
            <a:endParaRPr lang="ru-RU" altLang="uk-UA" sz="2400" b="1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10" name="Line 11"/>
          <p:cNvSpPr>
            <a:spLocks noChangeShapeType="1"/>
          </p:cNvSpPr>
          <p:nvPr/>
        </p:nvSpPr>
        <p:spPr bwMode="auto">
          <a:xfrm>
            <a:off x="2843214" y="1952626"/>
            <a:ext cx="1512887" cy="36513"/>
          </a:xfrm>
          <a:prstGeom prst="line">
            <a:avLst/>
          </a:prstGeom>
          <a:noFill/>
          <a:ln w="76200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9211" name="Line 12"/>
          <p:cNvSpPr>
            <a:spLocks noChangeShapeType="1"/>
          </p:cNvSpPr>
          <p:nvPr/>
        </p:nvSpPr>
        <p:spPr bwMode="auto">
          <a:xfrm>
            <a:off x="2843214" y="2816226"/>
            <a:ext cx="1512887" cy="458788"/>
          </a:xfrm>
          <a:prstGeom prst="line">
            <a:avLst/>
          </a:prstGeom>
          <a:noFill/>
          <a:ln w="76200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9212" name="Rectangle 14"/>
          <p:cNvSpPr>
            <a:spLocks noChangeArrowheads="1"/>
          </p:cNvSpPr>
          <p:nvPr/>
        </p:nvSpPr>
        <p:spPr bwMode="auto">
          <a:xfrm>
            <a:off x="2974517" y="1410644"/>
            <a:ext cx="10470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latin typeface="Tahoma" panose="020B0604030504040204" pitchFamily="34" charset="0"/>
              </a:rPr>
              <a:t>1 н/д</a:t>
            </a:r>
          </a:p>
        </p:txBody>
      </p:sp>
      <p:sp>
        <p:nvSpPr>
          <p:cNvPr id="179213" name="Rectangle 15"/>
          <p:cNvSpPr>
            <a:spLocks noChangeArrowheads="1"/>
          </p:cNvSpPr>
          <p:nvPr/>
        </p:nvSpPr>
        <p:spPr bwMode="auto">
          <a:xfrm>
            <a:off x="3118979" y="3858569"/>
            <a:ext cx="10470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latin typeface="Tahoma" panose="020B0604030504040204" pitchFamily="34" charset="0"/>
              </a:rPr>
              <a:t>1 н/д</a:t>
            </a:r>
          </a:p>
        </p:txBody>
      </p:sp>
      <p:sp>
        <p:nvSpPr>
          <p:cNvPr id="179214" name="Line 16"/>
          <p:cNvSpPr>
            <a:spLocks noChangeShapeType="1"/>
          </p:cNvSpPr>
          <p:nvPr/>
        </p:nvSpPr>
        <p:spPr bwMode="auto">
          <a:xfrm>
            <a:off x="2843213" y="3679825"/>
            <a:ext cx="1441450" cy="0"/>
          </a:xfrm>
          <a:prstGeom prst="line">
            <a:avLst/>
          </a:prstGeom>
          <a:noFill/>
          <a:ln w="76200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9215" name="Line 17"/>
          <p:cNvSpPr>
            <a:spLocks noChangeShapeType="1"/>
          </p:cNvSpPr>
          <p:nvPr/>
        </p:nvSpPr>
        <p:spPr bwMode="auto">
          <a:xfrm>
            <a:off x="2843213" y="4400551"/>
            <a:ext cx="1441450" cy="0"/>
          </a:xfrm>
          <a:prstGeom prst="line">
            <a:avLst/>
          </a:prstGeom>
          <a:noFill/>
          <a:ln w="76200">
            <a:solidFill>
              <a:srgbClr val="CC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9216" name="Rectangle 18"/>
          <p:cNvSpPr>
            <a:spLocks noChangeArrowheads="1"/>
          </p:cNvSpPr>
          <p:nvPr/>
        </p:nvSpPr>
        <p:spPr bwMode="auto">
          <a:xfrm>
            <a:off x="3118979" y="3210869"/>
            <a:ext cx="10470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latin typeface="Tahoma" panose="020B0604030504040204" pitchFamily="34" charset="0"/>
              </a:rPr>
              <a:t>1 н/д</a:t>
            </a:r>
          </a:p>
        </p:txBody>
      </p:sp>
      <p:sp>
        <p:nvSpPr>
          <p:cNvPr id="179217" name="Rectangle 19"/>
          <p:cNvSpPr>
            <a:spLocks noChangeArrowheads="1"/>
          </p:cNvSpPr>
          <p:nvPr/>
        </p:nvSpPr>
        <p:spPr bwMode="auto">
          <a:xfrm>
            <a:off x="3118979" y="2490144"/>
            <a:ext cx="10470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>
                <a:latin typeface="Tahoma" panose="020B0604030504040204" pitchFamily="34" charset="0"/>
              </a:rPr>
              <a:t>1 н/д</a:t>
            </a:r>
          </a:p>
        </p:txBody>
      </p:sp>
      <p:sp>
        <p:nvSpPr>
          <p:cNvPr id="179218" name="AutoShape 22"/>
          <p:cNvSpPr>
            <a:spLocks noChangeArrowheads="1"/>
          </p:cNvSpPr>
          <p:nvPr/>
        </p:nvSpPr>
        <p:spPr bwMode="auto">
          <a:xfrm>
            <a:off x="6804025" y="1736726"/>
            <a:ext cx="2160588" cy="3384551"/>
          </a:xfrm>
          <a:prstGeom prst="curvedLeftArrow">
            <a:avLst>
              <a:gd name="adj1" fmla="val 51781"/>
              <a:gd name="adj2" fmla="val 62660"/>
              <a:gd name="adj3" fmla="val 36458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altLang="uk-UA" sz="2400">
              <a:solidFill>
                <a:srgbClr val="0000CC"/>
              </a:solidFill>
              <a:latin typeface="Tahoma" panose="020B0604030504040204" pitchFamily="34" charset="0"/>
            </a:endParaRPr>
          </a:p>
        </p:txBody>
      </p:sp>
      <p:sp>
        <p:nvSpPr>
          <p:cNvPr id="179219" name="Rectangle 23"/>
          <p:cNvSpPr>
            <a:spLocks noChangeArrowheads="1"/>
          </p:cNvSpPr>
          <p:nvPr/>
        </p:nvSpPr>
        <p:spPr bwMode="auto">
          <a:xfrm>
            <a:off x="6804027" y="2418706"/>
            <a:ext cx="2339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uk-UA" altLang="uk-UA" sz="2400" b="1" dirty="0" smtClean="0">
                <a:latin typeface="Tahoma" panose="020B0604030504040204" pitchFamily="34" charset="0"/>
              </a:rPr>
              <a:t>2017/18 </a:t>
            </a:r>
            <a:r>
              <a:rPr lang="uk-UA" altLang="uk-UA" sz="2400" b="1" dirty="0" err="1">
                <a:latin typeface="Tahoma" panose="020B0604030504040204" pitchFamily="34" charset="0"/>
              </a:rPr>
              <a:t>н.р</a:t>
            </a:r>
            <a:r>
              <a:rPr lang="uk-UA" altLang="uk-UA" sz="2400" b="1" dirty="0"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79220" name="AutoShape 20"/>
          <p:cNvSpPr>
            <a:spLocks noChangeArrowheads="1"/>
          </p:cNvSpPr>
          <p:nvPr/>
        </p:nvSpPr>
        <p:spPr bwMode="auto">
          <a:xfrm>
            <a:off x="2700338" y="5084763"/>
            <a:ext cx="1801812" cy="1008063"/>
          </a:xfrm>
          <a:prstGeom prst="rightArrow">
            <a:avLst>
              <a:gd name="adj1" fmla="val 50000"/>
              <a:gd name="adj2" fmla="val 44685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altLang="uk-UA" sz="2400" b="1">
              <a:latin typeface="Tahoma" panose="020B0604030504040204" pitchFamily="34" charset="0"/>
            </a:endParaRPr>
          </a:p>
        </p:txBody>
      </p:sp>
      <p:sp>
        <p:nvSpPr>
          <p:cNvPr id="14355" name="Rectangle 21"/>
          <p:cNvSpPr>
            <a:spLocks noChangeArrowheads="1"/>
          </p:cNvSpPr>
          <p:nvPr/>
        </p:nvSpPr>
        <p:spPr bwMode="auto">
          <a:xfrm>
            <a:off x="2651979" y="5298432"/>
            <a:ext cx="17604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  <a:latin typeface="Tahoma" panose="020B0604030504040204" pitchFamily="34" charset="0"/>
              </a:rPr>
              <a:t>група н/д</a:t>
            </a:r>
          </a:p>
        </p:txBody>
      </p:sp>
      <p:sp>
        <p:nvSpPr>
          <p:cNvPr id="179222" name="Rectangle 7"/>
          <p:cNvSpPr>
            <a:spLocks noChangeArrowheads="1"/>
          </p:cNvSpPr>
          <p:nvPr/>
        </p:nvSpPr>
        <p:spPr bwMode="auto">
          <a:xfrm>
            <a:off x="4284665" y="6237288"/>
            <a:ext cx="2592387" cy="503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uk-UA" altLang="uk-UA" b="1">
                <a:solidFill>
                  <a:srgbClr val="FF3300"/>
                </a:solidFill>
              </a:rPr>
              <a:t>25 кр. </a:t>
            </a:r>
            <a:r>
              <a:rPr lang="en-US" altLang="uk-UA" b="1">
                <a:solidFill>
                  <a:srgbClr val="FF3300"/>
                </a:solidFill>
              </a:rPr>
              <a:t>min</a:t>
            </a:r>
            <a:endParaRPr lang="ru-RU" altLang="uk-UA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3"/>
            <a:ext cx="9144000" cy="972107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7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Кількість дисциплін вільного вибору при підготовці бакалаврів за інженерними спеціальностями</a:t>
            </a:r>
            <a:endParaRPr lang="uk-UA" sz="27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792074"/>
              </p:ext>
            </p:extLst>
          </p:nvPr>
        </p:nvGraphicFramePr>
        <p:xfrm>
          <a:off x="251520" y="548680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700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71500"/>
          </a:xfrm>
        </p:spPr>
        <p:txBody>
          <a:bodyPr anchor="t"/>
          <a:lstStyle/>
          <a:p>
            <a:pPr algn="ctr"/>
            <a:r>
              <a:rPr lang="ru-RU" altLang="uk-UA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Навчальні</a:t>
            </a:r>
            <a:r>
              <a:rPr lang="ru-RU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СЕГ-</a:t>
            </a:r>
            <a:r>
              <a:rPr lang="ru-RU" altLang="uk-UA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дисципліни</a:t>
            </a:r>
            <a:r>
              <a:rPr lang="ru-RU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uk-UA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800" b="1" dirty="0" err="1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en-US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uk-UA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uk-UA" sz="28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4000" dirty="0" smtClean="0"/>
          </a:p>
        </p:txBody>
      </p:sp>
      <p:sp>
        <p:nvSpPr>
          <p:cNvPr id="184323" name="Содержимое 2" descr="Rectangle: Click to edit Master text styles&#10;Second level&#10;Third level&#10;Fourth level&#10;Fifth level"/>
          <p:cNvSpPr>
            <a:spLocks noGrp="1"/>
          </p:cNvSpPr>
          <p:nvPr>
            <p:ph idx="4294967295"/>
          </p:nvPr>
        </p:nvSpPr>
        <p:spPr>
          <a:xfrm>
            <a:off x="576263" y="620713"/>
            <a:ext cx="8147050" cy="5929312"/>
          </a:xfrm>
        </p:spPr>
        <p:txBody>
          <a:bodyPr/>
          <a:lstStyle/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Інженерна психологія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праці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безпеки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професійної успішності та лідерства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Ергономіка і дизайн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соціальної відповідальності інженера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соціальної роботи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Соціальна психологія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Юридична психологія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здоров’я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Мистецтво шрифту та орнаменту</a:t>
            </a:r>
          </a:p>
          <a:p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спорту</a:t>
            </a:r>
          </a:p>
          <a:p>
            <a:pPr>
              <a:lnSpc>
                <a:spcPct val="90000"/>
              </a:lnSpc>
            </a:pPr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конфлікту</a:t>
            </a:r>
          </a:p>
          <a:p>
            <a:pPr>
              <a:lnSpc>
                <a:spcPct val="90000"/>
              </a:lnSpc>
            </a:pPr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Економічна психологія</a:t>
            </a:r>
          </a:p>
          <a:p>
            <a:pPr>
              <a:lnSpc>
                <a:spcPct val="90000"/>
              </a:lnSpc>
            </a:pPr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 психологія</a:t>
            </a:r>
          </a:p>
          <a:p>
            <a:pPr>
              <a:lnSpc>
                <a:spcPct val="90000"/>
              </a:lnSpc>
            </a:pPr>
            <a:r>
              <a:rPr lang="uk-UA" altLang="uk-UA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Психологія та методика викладання фахових дисциплін у вищій школі (для магістрів ) та ін.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03800" y="3284538"/>
            <a:ext cx="4068763" cy="23082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Згруповані у </a:t>
            </a:r>
            <a:r>
              <a:rPr lang="en-US" b="1" dirty="0">
                <a:solidFill>
                  <a:srgbClr val="FF0000"/>
                </a:solidFill>
              </a:rPr>
              <a:t>7</a:t>
            </a:r>
            <a:r>
              <a:rPr lang="uk-UA" b="1" dirty="0">
                <a:solidFill>
                  <a:srgbClr val="FF0000"/>
                </a:solidFill>
              </a:rPr>
              <a:t> блоків: </a:t>
            </a:r>
          </a:p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5 закріплені за </a:t>
            </a:r>
          </a:p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профільними кафедрами;</a:t>
            </a:r>
          </a:p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2 блоки визначаються </a:t>
            </a:r>
          </a:p>
          <a:p>
            <a:pPr>
              <a:defRPr/>
            </a:pPr>
            <a:r>
              <a:rPr lang="uk-UA" b="1" dirty="0">
                <a:solidFill>
                  <a:srgbClr val="FF0000"/>
                </a:solidFill>
              </a:rPr>
              <a:t>окремо </a:t>
            </a:r>
          </a:p>
        </p:txBody>
      </p:sp>
    </p:spTree>
    <p:extLst>
      <p:ext uri="{BB962C8B-B14F-4D97-AF65-F5344CB8AC3E}">
        <p14:creationId xmlns:p14="http://schemas.microsoft.com/office/powerpoint/2010/main" val="325879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5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598" y="857231"/>
            <a:ext cx="8926401" cy="5872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47849" y="1"/>
            <a:ext cx="70246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000000"/>
                </a:solidFill>
                <a:latin typeface="Arial" charset="0"/>
                <a:cs typeface="Arial" charset="0"/>
              </a:rPr>
              <a:t>Обрання студентами вибіркових дисциплін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221100"/>
                </a:solidFill>
                <a:latin typeface="Arial"/>
              </a:rPr>
              <a:t>в </a:t>
            </a:r>
            <a:r>
              <a:rPr lang="uk-UA" b="1" dirty="0">
                <a:solidFill>
                  <a:srgbClr val="221100"/>
                </a:solidFill>
                <a:latin typeface="Arial"/>
              </a:rPr>
              <a:t>системі «ЕК</a:t>
            </a:r>
            <a:r>
              <a:rPr lang="uk-UA" b="1" dirty="0" smtClean="0">
                <a:solidFill>
                  <a:srgbClr val="221100"/>
                </a:solidFill>
                <a:latin typeface="Arial"/>
              </a:rPr>
              <a:t>» на </a:t>
            </a:r>
            <a:r>
              <a:rPr lang="uk-UA" altLang="uk-UA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2018/19 н. р.</a:t>
            </a:r>
            <a:endParaRPr lang="uk-UA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0227" name="Picture 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600826"/>
            <a:ext cx="762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9" name="Прямоугольник 5"/>
          <p:cNvSpPr>
            <a:spLocks noChangeArrowheads="1"/>
          </p:cNvSpPr>
          <p:nvPr/>
        </p:nvSpPr>
        <p:spPr bwMode="auto">
          <a:xfrm>
            <a:off x="6938405" y="959150"/>
            <a:ext cx="20002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uk-UA" altLang="uk-UA" sz="1600" b="1" dirty="0">
                <a:solidFill>
                  <a:srgbClr val="000000"/>
                </a:solidFill>
              </a:rPr>
              <a:t>Кабінет студента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402"/>
            <a:ext cx="2070743" cy="15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155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395536" y="1124744"/>
            <a:ext cx="1712400" cy="114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Ставлення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63" name="Shape 263" descr="20f61-58746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7365" y="1658164"/>
            <a:ext cx="5203887" cy="341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 descr="x_d135c3b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36" y="1268760"/>
            <a:ext cx="3060339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143329" y="88504"/>
            <a:ext cx="59135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200" b="1" dirty="0" smtClean="0">
                <a:solidFill>
                  <a:srgbClr val="DAEDEF">
                    <a:lumMod val="50000"/>
                  </a:srgbClr>
                </a:solidFill>
              </a:rPr>
              <a:t>Перехід до активного двостороннього діалогу «викладач - студент</a:t>
            </a:r>
            <a:r>
              <a:rPr lang="ru-RU" sz="3200" b="1" dirty="0" smtClean="0">
                <a:solidFill>
                  <a:srgbClr val="DAEDEF">
                    <a:lumMod val="50000"/>
                  </a:srgbClr>
                </a:solidFill>
              </a:rPr>
              <a:t>»</a:t>
            </a:r>
            <a:endParaRPr lang="ru-RU" sz="3200" b="1" dirty="0">
              <a:solidFill>
                <a:srgbClr val="DAEDEF">
                  <a:lumMod val="50000"/>
                </a:srgbClr>
              </a:solidFill>
            </a:endParaRPr>
          </a:p>
        </p:txBody>
      </p:sp>
      <p:sp>
        <p:nvSpPr>
          <p:cNvPr id="3" name="Овальная выноска 2"/>
          <p:cNvSpPr/>
          <p:nvPr/>
        </p:nvSpPr>
        <p:spPr>
          <a:xfrm>
            <a:off x="2986084" y="5070686"/>
            <a:ext cx="6005168" cy="1227461"/>
          </a:xfrm>
          <a:prstGeom prst="wedgeEllipseCallout">
            <a:avLst>
              <a:gd name="adj1" fmla="val -6296"/>
              <a:gd name="adj2" fmla="val -1475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FF"/>
                </a:solidFill>
              </a:rPr>
              <a:t>+ сучасні форми навчання + інформаційно-комунікаційні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uk-UA" b="1" dirty="0" smtClean="0">
                <a:solidFill>
                  <a:srgbClr val="FFFFFF"/>
                </a:solidFill>
              </a:rPr>
              <a:t> технології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2986084" y="457343"/>
            <a:ext cx="1008112" cy="22051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209" y="6298147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296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C00000"/>
                </a:solidFill>
                <a:latin typeface="Arial" panose="020B0604020202020204" pitchFamily="34" charset="0"/>
              </a:rPr>
              <a:t>НПП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1655" y="0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23667 здобувачів ВО</a:t>
            </a:r>
          </a:p>
        </p:txBody>
      </p:sp>
    </p:spTree>
    <p:extLst>
      <p:ext uri="{BB962C8B-B14F-4D97-AF65-F5344CB8AC3E}">
        <p14:creationId xmlns:p14="http://schemas.microsoft.com/office/powerpoint/2010/main" val="29658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-12150" y="1556793"/>
            <a:ext cx="9156150" cy="539350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uk-UA" kern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705"/>
            <a:ext cx="9144000" cy="1332148"/>
          </a:xfrm>
          <a:solidFill>
            <a:srgbClr val="99FF66"/>
          </a:solidFill>
        </p:spPr>
        <p:txBody>
          <a:bodyPr/>
          <a:lstStyle/>
          <a:p>
            <a:r>
              <a:rPr lang="uk-UA" sz="3300" b="1" dirty="0" smtClean="0">
                <a:solidFill>
                  <a:srgbClr val="FF0000"/>
                </a:solidFill>
              </a:rPr>
              <a:t>Нові форми, технології, напрями розвитку та організації освітнього процесу </a:t>
            </a:r>
            <a:endParaRPr lang="uk-UA" sz="3300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422808" y="1954135"/>
            <a:ext cx="2666669" cy="118390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/>
              <a:t>Змішане навчання</a:t>
            </a:r>
            <a:endParaRPr lang="uk-UA" sz="3600" b="1" kern="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732943" y="3507032"/>
            <a:ext cx="2179035" cy="118390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/>
              <a:t>Дуальна освіта</a:t>
            </a:r>
            <a:endParaRPr lang="uk-UA" sz="3600" b="1" kern="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707555" y="1925789"/>
            <a:ext cx="3146481" cy="121224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/>
              <a:t>Підготовка англійською</a:t>
            </a:r>
            <a:endParaRPr lang="uk-UA" sz="3600" b="1" kern="0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0" y="4965642"/>
            <a:ext cx="9144000" cy="189069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>
                <a:solidFill>
                  <a:srgbClr val="0000FF"/>
                </a:solidFill>
              </a:rPr>
              <a:t>Організація навчального процесу </a:t>
            </a:r>
          </a:p>
          <a:p>
            <a:r>
              <a:rPr lang="uk-UA" sz="3600" b="1" kern="0" dirty="0" smtClean="0">
                <a:solidFill>
                  <a:srgbClr val="0000FF"/>
                </a:solidFill>
              </a:rPr>
              <a:t>на основі модулів Е-КАМПУСУ </a:t>
            </a:r>
            <a:endParaRPr lang="uk-UA" sz="3600" b="1" kern="0" dirty="0">
              <a:solidFill>
                <a:srgbClr val="0000FF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24028" y="3252775"/>
            <a:ext cx="2942928" cy="186461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/>
              <a:t>Інноваційна модель підготовки</a:t>
            </a:r>
            <a:endParaRPr lang="uk-UA" sz="3600" b="1" kern="0"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 bwMode="auto">
          <a:xfrm>
            <a:off x="3434594" y="3259041"/>
            <a:ext cx="3092231" cy="18529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sz="3600" b="1" kern="0" dirty="0" smtClean="0"/>
              <a:t>Якісна матеріальна база</a:t>
            </a:r>
            <a:endParaRPr lang="uk-UA" sz="3600" b="1" kern="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40527" y="1736812"/>
            <a:ext cx="8859967" cy="4896544"/>
          </a:xfrm>
          <a:prstGeom prst="roundRect">
            <a:avLst/>
          </a:prstGeom>
          <a:noFill/>
          <a:ln w="120650">
            <a:solidFill>
              <a:srgbClr val="0000FF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59204" y="1324443"/>
            <a:ext cx="602539" cy="1971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 вниз 14"/>
          <p:cNvSpPr/>
          <p:nvPr/>
        </p:nvSpPr>
        <p:spPr>
          <a:xfrm>
            <a:off x="2496930" y="1324445"/>
            <a:ext cx="602539" cy="6698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низ 17"/>
          <p:cNvSpPr/>
          <p:nvPr/>
        </p:nvSpPr>
        <p:spPr>
          <a:xfrm>
            <a:off x="4105016" y="1324444"/>
            <a:ext cx="602539" cy="1971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Стрелка вниз 15"/>
          <p:cNvSpPr/>
          <p:nvPr/>
        </p:nvSpPr>
        <p:spPr>
          <a:xfrm>
            <a:off x="5924288" y="1324445"/>
            <a:ext cx="602539" cy="6155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 вниз 13"/>
          <p:cNvSpPr/>
          <p:nvPr/>
        </p:nvSpPr>
        <p:spPr>
          <a:xfrm>
            <a:off x="7915101" y="1289842"/>
            <a:ext cx="602539" cy="22171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5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8588" y="48025"/>
            <a:ext cx="63087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3200" b="1" spc="100" dirty="0" smtClean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ВПРОВАДЖЕННЯ ЗМІШАНОЇ</a:t>
            </a:r>
          </a:p>
          <a:p>
            <a:pPr algn="ctr"/>
            <a:r>
              <a:rPr lang="uk-UA" sz="3200" b="1" spc="100" dirty="0" smtClean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</a:rPr>
              <a:t>ФОРМИ НАВЧАННЯ</a:t>
            </a:r>
            <a:endParaRPr lang="ru-RU" sz="3200" b="1" spc="100" dirty="0">
              <a:solidFill>
                <a:srgbClr val="0070C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1" y="3108204"/>
            <a:ext cx="3885164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Покращити </a:t>
            </a:r>
            <a:r>
              <a:rPr lang="uk-UA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якість.</a:t>
            </a:r>
            <a:r>
              <a:rPr lang="en-US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uk-UA" b="1" spc="1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uk-UA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Збалансувати</a:t>
            </a:r>
          </a:p>
          <a:p>
            <a:pPr>
              <a:lnSpc>
                <a:spcPct val="150000"/>
              </a:lnSpc>
            </a:pPr>
            <a:r>
              <a:rPr lang="uk-UA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обсяги </a:t>
            </a:r>
            <a:r>
              <a:rPr lang="uk-UA" b="1" spc="1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педнавантаження</a:t>
            </a:r>
            <a:endParaRPr lang="uk-UA" b="1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4748" y="4372671"/>
            <a:ext cx="3009252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uk-UA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Реалізувати</a:t>
            </a:r>
            <a:r>
              <a:rPr lang="ru-RU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права студентів</a:t>
            </a:r>
          </a:p>
          <a:p>
            <a:pPr algn="r">
              <a:lnSpc>
                <a:spcPct val="150000"/>
              </a:lnSpc>
            </a:pPr>
            <a:r>
              <a:rPr lang="uk-UA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</a:t>
            </a:r>
            <a:r>
              <a:rPr lang="ru-RU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uk-UA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вибір </a:t>
            </a:r>
            <a:r>
              <a:rPr lang="ru-RU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дисциплін</a:t>
            </a:r>
            <a:endParaRPr lang="uk-UA" b="1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7747"/>
            <a:ext cx="2143052" cy="2143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6" y="2229621"/>
            <a:ext cx="2143054" cy="21430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48968" y="3477758"/>
            <a:ext cx="2880320" cy="286232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Спонукати і зацікавити  студентів до самостійної роботи</a:t>
            </a:r>
            <a:endParaRPr lang="uk-UA" b="1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25" y="1499981"/>
            <a:ext cx="2143050" cy="21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3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12239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800" b="1" cap="none" dirty="0" smtClean="0">
                <a:effectLst/>
              </a:rPr>
              <a:t>ДИНАМІКА ПРИЙОМУ</a:t>
            </a:r>
            <a:r>
              <a:rPr lang="en-US" sz="2800" b="1" cap="none" dirty="0" smtClean="0">
                <a:effectLst/>
              </a:rPr>
              <a:t> </a:t>
            </a:r>
            <a:r>
              <a:rPr lang="uk-UA" sz="2800" b="1" cap="none" dirty="0" smtClean="0">
                <a:effectLst/>
              </a:rPr>
              <a:t>ЗА ОСТАННІ </a:t>
            </a:r>
            <a:r>
              <a:rPr lang="en-US" sz="2800" b="1" cap="none" dirty="0" smtClean="0">
                <a:effectLst/>
              </a:rPr>
              <a:t>6</a:t>
            </a:r>
            <a:r>
              <a:rPr lang="uk-UA" sz="2800" b="1" cap="none" dirty="0" smtClean="0">
                <a:effectLst/>
              </a:rPr>
              <a:t> РОКІВ</a:t>
            </a:r>
            <a:r>
              <a:rPr lang="uk-UA" sz="2100" b="1" cap="none" dirty="0" smtClean="0">
                <a:effectLst/>
              </a:rPr>
              <a:t> </a:t>
            </a:r>
            <a:endParaRPr lang="ru-RU" sz="2100" b="1" cap="none" dirty="0" smtClean="0">
              <a:effectLst/>
            </a:endParaRPr>
          </a:p>
        </p:txBody>
      </p:sp>
      <p:sp>
        <p:nvSpPr>
          <p:cNvPr id="31747" name="Text Box 93"/>
          <p:cNvSpPr txBox="1">
            <a:spLocks noChangeArrowheads="1"/>
          </p:cNvSpPr>
          <p:nvPr/>
        </p:nvSpPr>
        <p:spPr bwMode="auto">
          <a:xfrm>
            <a:off x="0" y="6432551"/>
            <a:ext cx="8893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* без</a:t>
            </a:r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</a:t>
            </a:r>
            <a:r>
              <a:rPr lang="uk-UA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ІСЗЗІ та іноземців</a:t>
            </a:r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  <a:cs typeface="+mn-cs"/>
              </a:rPr>
              <a:t>  </a:t>
            </a:r>
            <a:endParaRPr lang="ru-RU" sz="1800" i="1" dirty="0" smtClean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graphicFrame>
        <p:nvGraphicFramePr>
          <p:cNvPr id="48299" name="Group 1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5494"/>
              </p:ext>
            </p:extLst>
          </p:nvPr>
        </p:nvGraphicFramePr>
        <p:xfrm>
          <a:off x="214313" y="1071563"/>
          <a:ext cx="8786812" cy="5216526"/>
        </p:xfrm>
        <a:graphic>
          <a:graphicData uri="http://schemas.openxmlformats.org/drawingml/2006/table">
            <a:tbl>
              <a:tblPr/>
              <a:tblGrid>
                <a:gridCol w="2627312"/>
                <a:gridCol w="1027113"/>
                <a:gridCol w="1027112"/>
                <a:gridCol w="1027113"/>
                <a:gridCol w="1025525"/>
                <a:gridCol w="1027112"/>
                <a:gridCol w="1025525"/>
              </a:tblGrid>
              <a:tr h="484188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Показники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Рік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7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2017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D293"/>
                    </a:solidFill>
                  </a:tcPr>
                </a:tc>
              </a:tr>
              <a:tr h="1344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План прийому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(денна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форма)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4352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4271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4311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3315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3206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67</a:t>
                      </a: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D293"/>
                    </a:solidFill>
                  </a:tcPr>
                </a:tc>
              </a:tr>
              <a:tr h="13493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Кількість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спеціальностей</a:t>
                      </a:r>
                      <a:r>
                        <a:rPr kumimoji="0" lang="uk-UA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*</a:t>
                      </a:r>
                    </a:p>
                  </a:txBody>
                  <a:tcPr marL="54000" marR="0" marT="0" marB="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121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41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D293"/>
                    </a:solidFill>
                  </a:tcPr>
                </a:tc>
              </a:tr>
              <a:tr h="1552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Середній конкурс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за заявами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(держзамовлення)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6.44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7.4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7.7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8.03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15.4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11</a:t>
                      </a: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.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D293"/>
                    </a:solidFill>
                  </a:tcPr>
                </a:tc>
              </a:tr>
            </a:tbl>
          </a:graphicData>
        </a:graphic>
      </p:graphicFrame>
      <p:sp>
        <p:nvSpPr>
          <p:cNvPr id="31792" name="Text Box 93"/>
          <p:cNvSpPr txBox="1">
            <a:spLocks noChangeArrowheads="1"/>
          </p:cNvSpPr>
          <p:nvPr/>
        </p:nvSpPr>
        <p:spPr bwMode="auto">
          <a:xfrm>
            <a:off x="8677275" y="2420939"/>
            <a:ext cx="503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800" b="0" i="1" smtClean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793" name="Text Box 93"/>
          <p:cNvSpPr txBox="1">
            <a:spLocks noChangeArrowheads="1"/>
          </p:cNvSpPr>
          <p:nvPr/>
        </p:nvSpPr>
        <p:spPr bwMode="auto">
          <a:xfrm>
            <a:off x="7635875" y="2428876"/>
            <a:ext cx="5032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1800" b="0" i="1" smtClean="0">
              <a:solidFill>
                <a:prstClr val="black"/>
              </a:solidFill>
              <a:latin typeface="Arial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47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3287" y="1526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spc="100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Дисципліни, що </a:t>
            </a:r>
            <a:r>
              <a:rPr lang="uk-UA" sz="3600" b="1" spc="100" dirty="0" smtClean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впроваджені </a:t>
            </a:r>
            <a:endParaRPr lang="ru-RU" sz="3600" b="1" spc="100" dirty="0">
              <a:solidFill>
                <a:srgbClr val="0070C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202" y="1031989"/>
            <a:ext cx="4627358" cy="19001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1237489"/>
            <a:ext cx="2172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en-US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</a:t>
            </a:r>
            <a:r>
              <a:rPr lang="uk-UA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-напрям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939" y="2399649"/>
            <a:ext cx="4096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2. Економічний напрям:</a:t>
            </a:r>
            <a:endParaRPr lang="ru-RU" sz="2400" b="1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807" y="4534617"/>
            <a:ext cx="455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3. Професійні </a:t>
            </a:r>
            <a:r>
              <a:rPr lang="uk-UA" sz="2400" b="1" spc="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дисципліни:</a:t>
            </a:r>
            <a:endParaRPr lang="ru-RU" sz="2400" b="1" spc="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53522" y="3034382"/>
            <a:ext cx="749910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«Як </a:t>
            </a:r>
            <a:r>
              <a:rPr lang="uk-UA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створити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стартап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– </a:t>
            </a:r>
            <a:r>
              <a:rPr lang="en-US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Stanford University </a:t>
            </a:r>
            <a:endParaRPr lang="ru-RU" sz="2400" b="1" spc="1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95720" y="3566445"/>
            <a:ext cx="6900672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Підприємництво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uk-UA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Олексі</a:t>
            </a:r>
            <a:r>
              <a:rPr lang="uk-UA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й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Геращенко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1618" y="4103450"/>
            <a:ext cx="706013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Основи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економіки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  <a:r>
              <a:rPr lang="uk-UA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– </a:t>
            </a:r>
            <a:r>
              <a:rPr lang="ru-RU" sz="2400" b="1" spc="1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Олексі</a:t>
            </a:r>
            <a:r>
              <a:rPr lang="uk-UA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й</a:t>
            </a:r>
            <a:r>
              <a:rPr lang="ru-RU" sz="2400" b="1" spc="1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Геращенко</a:t>
            </a:r>
            <a:endParaRPr lang="ru-RU" sz="2400" b="1" spc="1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53524" y="5022786"/>
            <a:ext cx="75489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Філософія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для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непрофільних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факультетів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50931" y="5612069"/>
            <a:ext cx="664675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Аналогова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та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цифрова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схемотехніка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1620" y="6201353"/>
            <a:ext cx="6530826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r"/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Фізико-технічні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основи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2400" b="1" spc="100" dirty="0" err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електроніки</a:t>
            </a:r>
            <a:r>
              <a:rPr lang="ru-RU" sz="2400" b="1" spc="100" dirty="0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29274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6537" y="1717213"/>
            <a:ext cx="5289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Verdana" panose="020B0604030504040204" pitchFamily="34" charset="0"/>
              </a:rPr>
              <a:t>4. Комунікації та журналістика: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0812" y="3711964"/>
            <a:ext cx="5020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spc="1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Verdana" panose="020B0604030504040204" pitchFamily="34" charset="0"/>
              </a:rPr>
              <a:t>5. Загальноосвітні предмети:</a:t>
            </a:r>
            <a:endParaRPr lang="ru-RU" b="1" spc="1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  <a:ea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1236" y="2282570"/>
            <a:ext cx="795929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«Цифрові комунікації в глобальному просторі»</a:t>
            </a:r>
            <a:endParaRPr lang="ru-RU" b="1" spc="100" dirty="0">
              <a:solidFill>
                <a:srgbClr val="FFFFFF"/>
              </a:solidFill>
              <a:latin typeface="Arial"/>
              <a:ea typeface="Verdan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7380" y="3020184"/>
            <a:ext cx="4232184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«</a:t>
            </a:r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Інтернет-журналістика»</a:t>
            </a:r>
            <a:endParaRPr lang="ru-RU" b="1" spc="100" dirty="0">
              <a:solidFill>
                <a:srgbClr val="FFFFFF"/>
              </a:solidFill>
              <a:latin typeface="Arial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4408245"/>
            <a:ext cx="5573064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«</a:t>
            </a:r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Дизайн-мислення та інновації» </a:t>
            </a:r>
          </a:p>
          <a:p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- Школа бізнесу </a:t>
            </a:r>
            <a:r>
              <a:rPr lang="uk-UA" b="1" spc="100" dirty="0" err="1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Дарден</a:t>
            </a:r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, США </a:t>
            </a:r>
            <a:endParaRPr lang="ru-RU" b="1" spc="100" dirty="0">
              <a:solidFill>
                <a:srgbClr val="FFFFFF"/>
              </a:solidFill>
              <a:latin typeface="Arial"/>
              <a:ea typeface="Verdana" panose="020B0604030504040204" pitchFamily="34" charset="0"/>
            </a:endParaRPr>
          </a:p>
        </p:txBody>
      </p:sp>
      <p:sp>
        <p:nvSpPr>
          <p:cNvPr id="16" name="Прямоугольник 12">
            <a:extLst>
              <a:ext uri="{FF2B5EF4-FFF2-40B4-BE49-F238E27FC236}">
                <a16:creationId xmlns:a16="http://schemas.microsoft.com/office/drawing/2014/main" xmlns="" id="{078C531D-86A3-4674-A66C-EA874A69AA3F}"/>
              </a:ext>
            </a:extLst>
          </p:cNvPr>
          <p:cNvSpPr/>
          <p:nvPr/>
        </p:nvSpPr>
        <p:spPr>
          <a:xfrm>
            <a:off x="2651567" y="5473859"/>
            <a:ext cx="5812745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ru-RU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«</a:t>
            </a:r>
            <a:r>
              <a:rPr lang="uk-UA" b="1" spc="100" dirty="0">
                <a:solidFill>
                  <a:srgbClr val="FFFFFF"/>
                </a:solidFill>
                <a:latin typeface="Arial"/>
                <a:ea typeface="Verdana" panose="020B0604030504040204" pitchFamily="34" charset="0"/>
              </a:rPr>
              <a:t>Критичне мислення для освітян»</a:t>
            </a:r>
            <a:endParaRPr lang="ru-RU" b="1" spc="100" dirty="0">
              <a:solidFill>
                <a:srgbClr val="FFFFFF"/>
              </a:solidFill>
              <a:latin typeface="Arial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3287" y="15263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spc="100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Дисципліни, що </a:t>
            </a:r>
            <a:r>
              <a:rPr lang="uk-UA" sz="3600" b="1" spc="100" dirty="0" smtClean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впроваджені </a:t>
            </a:r>
            <a:endParaRPr lang="ru-RU" sz="3600" b="1" spc="100" dirty="0">
              <a:solidFill>
                <a:srgbClr val="0070C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548680"/>
            <a:ext cx="8209607" cy="5472906"/>
          </a:xfrm>
        </p:spPr>
        <p:txBody>
          <a:bodyPr/>
          <a:lstStyle/>
          <a:p>
            <a:pPr marL="0" indent="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uk-UA" altLang="uk-UA" sz="4000" b="1" dirty="0" smtClean="0"/>
              <a:t>МАГІСТР</a:t>
            </a:r>
            <a:r>
              <a:rPr lang="uk-UA" altLang="uk-UA" sz="4000" dirty="0" smtClean="0"/>
              <a:t> - </a:t>
            </a:r>
            <a:r>
              <a:rPr lang="uk-UA" altLang="uk-UA" sz="4000" dirty="0" smtClean="0">
                <a:solidFill>
                  <a:srgbClr val="FF3300"/>
                </a:solidFill>
              </a:rPr>
              <a:t>фахівець у сфері інноваційної економіки</a:t>
            </a:r>
            <a:r>
              <a:rPr lang="uk-UA" altLang="uk-UA" sz="4000" dirty="0" smtClean="0"/>
              <a:t>, здатний комплексно </a:t>
            </a:r>
            <a:r>
              <a:rPr lang="uk-UA" altLang="uk-UA" sz="4000" dirty="0" smtClean="0">
                <a:solidFill>
                  <a:srgbClr val="FF3300"/>
                </a:solidFill>
              </a:rPr>
              <a:t>поєднати </a:t>
            </a:r>
            <a:r>
              <a:rPr lang="uk-UA" altLang="uk-UA" sz="4000" b="1" dirty="0" smtClean="0">
                <a:solidFill>
                  <a:srgbClr val="FF3300"/>
                </a:solidFill>
              </a:rPr>
              <a:t>дослідницьку, проектну і </a:t>
            </a:r>
          </a:p>
          <a:p>
            <a:pPr marL="0" indent="0" eaLnBrk="1" hangingPunct="1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uk-UA" altLang="uk-UA" sz="4000" b="1" u="sng" dirty="0" smtClean="0">
                <a:solidFill>
                  <a:srgbClr val="FF3300"/>
                </a:solidFill>
              </a:rPr>
              <a:t>підприємницьку</a:t>
            </a:r>
            <a:r>
              <a:rPr lang="uk-UA" altLang="uk-UA" sz="4000" b="1" dirty="0" smtClean="0">
                <a:solidFill>
                  <a:srgbClr val="FF3300"/>
                </a:solidFill>
              </a:rPr>
              <a:t> </a:t>
            </a:r>
            <a:r>
              <a:rPr lang="uk-UA" altLang="uk-UA" sz="4000" dirty="0" smtClean="0">
                <a:solidFill>
                  <a:srgbClr val="FF3300"/>
                </a:solidFill>
              </a:rPr>
              <a:t>діяльності, орієнтовані на створення високоефективних виробничих структур</a:t>
            </a:r>
            <a:r>
              <a:rPr lang="uk-UA" altLang="uk-UA" sz="4000" dirty="0" smtClean="0"/>
              <a:t>, що стимулюють зростання  і розвиток різних сфер соціальної діяльності</a:t>
            </a:r>
            <a:endParaRPr lang="ru-RU" altLang="uk-UA" sz="4000" dirty="0" smtClean="0"/>
          </a:p>
        </p:txBody>
      </p:sp>
    </p:spTree>
    <p:extLst>
      <p:ext uri="{BB962C8B-B14F-4D97-AF65-F5344CB8AC3E}">
        <p14:creationId xmlns:p14="http://schemas.microsoft.com/office/powerpoint/2010/main" val="157198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133350" y="615950"/>
            <a:ext cx="8870950" cy="2584450"/>
          </a:xfrm>
          <a:prstGeom prst="roundRect">
            <a:avLst/>
          </a:prstGeom>
          <a:noFill/>
          <a:ln w="6032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20070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3425"/>
          </a:xfrm>
        </p:spPr>
        <p:txBody>
          <a:bodyPr/>
          <a:lstStyle/>
          <a:p>
            <a:pPr eaLnBrk="1" hangingPunct="1"/>
            <a:r>
              <a:rPr lang="uk-UA" sz="2800" b="1" smtClean="0">
                <a:solidFill>
                  <a:schemeClr val="tx1"/>
                </a:solidFill>
                <a:cs typeface="Arial" panose="020B0604020202020204" pitchFamily="34" charset="0"/>
              </a:rPr>
              <a:t>Організація інноваційної підготовки магістрів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6375" y="4548188"/>
            <a:ext cx="2035175" cy="10620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Науковий керівник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89250" y="4522788"/>
            <a:ext cx="2622550" cy="1087437"/>
          </a:xfrm>
          <a:prstGeom prst="rect">
            <a:avLst/>
          </a:prstGeom>
          <a:solidFill>
            <a:srgbClr val="FFFF00"/>
          </a:solidFill>
          <a:ln w="825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Студент-магістрант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237288" y="5868988"/>
            <a:ext cx="2727325" cy="839787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rgbClr val="0000FF"/>
                </a:solidFill>
              </a:rPr>
              <a:t>Стартап</a:t>
            </a:r>
            <a:r>
              <a:rPr lang="uk-UA" sz="2800" b="1" dirty="0">
                <a:solidFill>
                  <a:srgbClr val="0000FF"/>
                </a:solidFill>
              </a:rPr>
              <a:t>-проект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74650" y="1606550"/>
            <a:ext cx="2297113" cy="10731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4472C4">
                    <a:lumMod val="75000"/>
                  </a:srgbClr>
                </a:solidFill>
              </a:rPr>
              <a:t>Підвищення кваліфікації в МІПО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09738" y="3297238"/>
            <a:ext cx="2849562" cy="108108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4472C4">
                    <a:lumMod val="75000"/>
                  </a:srgbClr>
                </a:solidFill>
              </a:rPr>
              <a:t>Курс: «РОЗРОБЛЕННЯ </a:t>
            </a:r>
            <a:r>
              <a:rPr lang="uk-UA" sz="2000" b="1" dirty="0" smtClean="0">
                <a:solidFill>
                  <a:srgbClr val="4472C4">
                    <a:lumMod val="75000"/>
                  </a:srgbClr>
                </a:solidFill>
              </a:rPr>
              <a:t>СТАРТАП-ПРОЕКТУ»</a:t>
            </a:r>
            <a:endParaRPr lang="uk-UA" sz="20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200714" name="TextBox 21"/>
          <p:cNvSpPr txBox="1">
            <a:spLocks noChangeArrowheads="1"/>
          </p:cNvSpPr>
          <p:nvPr/>
        </p:nvSpPr>
        <p:spPr bwMode="auto">
          <a:xfrm>
            <a:off x="2671763" y="665163"/>
            <a:ext cx="2751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>
                <a:solidFill>
                  <a:srgbClr val="2F5597"/>
                </a:solidFill>
                <a:latin typeface="Calibri" panose="020F0502020204030204" pitchFamily="34" charset="0"/>
              </a:rPr>
              <a:t>Мотивація студента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000" b="1">
                <a:solidFill>
                  <a:srgbClr val="2F5597"/>
                </a:solidFill>
                <a:latin typeface="Calibri" panose="020F0502020204030204" pitchFamily="34" charset="0"/>
              </a:rPr>
              <a:t>та керівників</a:t>
            </a:r>
          </a:p>
        </p:txBody>
      </p:sp>
      <p:sp>
        <p:nvSpPr>
          <p:cNvPr id="36" name="Стрелка вверх 35"/>
          <p:cNvSpPr/>
          <p:nvPr/>
        </p:nvSpPr>
        <p:spPr>
          <a:xfrm rot="10800000">
            <a:off x="2984500" y="4311650"/>
            <a:ext cx="484188" cy="5524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39" name="Стрелка вверх 38"/>
          <p:cNvSpPr/>
          <p:nvPr/>
        </p:nvSpPr>
        <p:spPr>
          <a:xfrm>
            <a:off x="1249363" y="2701925"/>
            <a:ext cx="484187" cy="199231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0" name="Стрелка влево 39"/>
          <p:cNvSpPr/>
          <p:nvPr/>
        </p:nvSpPr>
        <p:spPr>
          <a:xfrm>
            <a:off x="2320925" y="5018088"/>
            <a:ext cx="663575" cy="484187"/>
          </a:xfrm>
          <a:prstGeom prst="lef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2154238" y="4452938"/>
            <a:ext cx="695325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49563" y="1531938"/>
            <a:ext cx="2447925" cy="157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4472C4">
                    <a:lumMod val="75000"/>
                  </a:srgbClr>
                </a:solidFill>
              </a:rPr>
              <a:t>Оволодіння сучасними знаннями та технологіями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79413" y="730250"/>
            <a:ext cx="2295525" cy="787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200" b="1" dirty="0" err="1">
                <a:solidFill>
                  <a:srgbClr val="4472C4">
                    <a:lumMod val="75000"/>
                  </a:srgbClr>
                </a:solidFill>
              </a:rPr>
              <a:t>Рейтингування</a:t>
            </a:r>
            <a:r>
              <a:rPr lang="uk-UA" sz="2200" b="1" dirty="0">
                <a:solidFill>
                  <a:srgbClr val="4472C4">
                    <a:lumMod val="75000"/>
                  </a:srgbClr>
                </a:solidFill>
              </a:rPr>
              <a:t> НПП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89250" y="5762625"/>
            <a:ext cx="2622550" cy="10096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rgbClr val="4472C4">
                    <a:lumMod val="75000"/>
                  </a:srgbClr>
                </a:solidFill>
              </a:rPr>
              <a:t>Розділ магістерської дисертації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473700" y="812800"/>
            <a:ext cx="3259138" cy="1822450"/>
          </a:xfrm>
          <a:prstGeom prst="rect">
            <a:avLst/>
          </a:prstGeom>
          <a:noFill/>
          <a:ln w="133350">
            <a:solidFill>
              <a:srgbClr val="80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0000"/>
                </a:solidFill>
              </a:rPr>
              <a:t>Організація власного бізнесу </a:t>
            </a:r>
          </a:p>
        </p:txBody>
      </p:sp>
      <p:sp>
        <p:nvSpPr>
          <p:cNvPr id="42" name="Стрелка вверх 41"/>
          <p:cNvSpPr/>
          <p:nvPr/>
        </p:nvSpPr>
        <p:spPr>
          <a:xfrm rot="10800000">
            <a:off x="4938713" y="5427663"/>
            <a:ext cx="484187" cy="5524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30" name="Стрелка вправо 29"/>
          <p:cNvSpPr/>
          <p:nvPr/>
        </p:nvSpPr>
        <p:spPr>
          <a:xfrm>
            <a:off x="5297488" y="6094413"/>
            <a:ext cx="9398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237288" y="4910138"/>
            <a:ext cx="2727325" cy="838200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0000FF"/>
                </a:solidFill>
              </a:rPr>
              <a:t>SCh</a:t>
            </a:r>
            <a:endParaRPr lang="uk-UA" sz="2800" b="1" dirty="0">
              <a:solidFill>
                <a:srgbClr val="0000FF"/>
              </a:solidFill>
            </a:endParaRPr>
          </a:p>
        </p:txBody>
      </p:sp>
      <p:sp>
        <p:nvSpPr>
          <p:cNvPr id="37" name="Стрелка вверх 36"/>
          <p:cNvSpPr/>
          <p:nvPr/>
        </p:nvSpPr>
        <p:spPr>
          <a:xfrm>
            <a:off x="8386763" y="5453063"/>
            <a:ext cx="484187" cy="5524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srgbClr val="0000FF"/>
              </a:solidFill>
            </a:endParaRPr>
          </a:p>
        </p:txBody>
      </p:sp>
      <p:sp>
        <p:nvSpPr>
          <p:cNvPr id="44" name="Стрелка вверх 43"/>
          <p:cNvSpPr/>
          <p:nvPr/>
        </p:nvSpPr>
        <p:spPr>
          <a:xfrm>
            <a:off x="4913313" y="3082925"/>
            <a:ext cx="484187" cy="166211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1024" name="Стрелка вверх 1023"/>
          <p:cNvSpPr/>
          <p:nvPr/>
        </p:nvSpPr>
        <p:spPr>
          <a:xfrm>
            <a:off x="7073900" y="2276474"/>
            <a:ext cx="485775" cy="274161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237288" y="3489325"/>
            <a:ext cx="2727325" cy="1282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tx1"/>
                </a:solidFill>
              </a:rPr>
              <a:t>Підприємці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341813" y="3913188"/>
            <a:ext cx="2271712" cy="0"/>
          </a:xfrm>
          <a:prstGeom prst="straightConnector1">
            <a:avLst/>
          </a:prstGeom>
          <a:ln w="98425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трелка вверх 44"/>
          <p:cNvSpPr/>
          <p:nvPr/>
        </p:nvSpPr>
        <p:spPr>
          <a:xfrm rot="10800000">
            <a:off x="6372225" y="4564063"/>
            <a:ext cx="484188" cy="72390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3" name="Двойная стрелка вверх/вниз 2"/>
          <p:cNvSpPr/>
          <p:nvPr/>
        </p:nvSpPr>
        <p:spPr>
          <a:xfrm>
            <a:off x="8386763" y="4349750"/>
            <a:ext cx="484187" cy="965200"/>
          </a:xfrm>
          <a:prstGeom prst="up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898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66"/>
          <p:cNvSpPr>
            <a:spLocks noChangeArrowheads="1"/>
          </p:cNvSpPr>
          <p:nvPr/>
        </p:nvSpPr>
        <p:spPr bwMode="auto">
          <a:xfrm>
            <a:off x="285752" y="39286"/>
            <a:ext cx="84613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1" hangingPunct="1"/>
            <a:r>
              <a:rPr lang="uk-UA" sz="2500" b="1" dirty="0" smtClean="0">
                <a:solidFill>
                  <a:prstClr val="black"/>
                </a:solidFill>
                <a:latin typeface="Calibri" pitchFamily="34" charset="0"/>
              </a:rPr>
              <a:t>ПРИЙОМ ЗДОБУВАЧІВ СТУПЕНЯ МАГІСТР У 20</a:t>
            </a:r>
            <a:r>
              <a:rPr lang="en-US" sz="2500" b="1" dirty="0" smtClean="0">
                <a:solidFill>
                  <a:prstClr val="black"/>
                </a:solidFill>
                <a:latin typeface="Calibri" pitchFamily="34" charset="0"/>
              </a:rPr>
              <a:t>1</a:t>
            </a:r>
            <a:r>
              <a:rPr lang="uk-UA" sz="2500" b="1" dirty="0" smtClean="0">
                <a:solidFill>
                  <a:prstClr val="black"/>
                </a:solidFill>
                <a:latin typeface="Calibri" pitchFamily="34" charset="0"/>
              </a:rPr>
              <a:t>7 р.</a:t>
            </a:r>
            <a:r>
              <a:rPr lang="ru-RU" sz="250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54683" name="Номер слайда 3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553D20B-23AF-4E92-B226-3D7CE8BEACD2}" type="slidenum">
              <a:rPr lang="ru-RU" sz="120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ru-RU" sz="120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graphicFrame>
        <p:nvGraphicFramePr>
          <p:cNvPr id="69749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508784"/>
              </p:ext>
            </p:extLst>
          </p:nvPr>
        </p:nvGraphicFramePr>
        <p:xfrm>
          <a:off x="158751" y="2392071"/>
          <a:ext cx="8715375" cy="4348292"/>
        </p:xfrm>
        <a:graphic>
          <a:graphicData uri="http://schemas.openxmlformats.org/drawingml/2006/table">
            <a:tbl>
              <a:tblPr/>
              <a:tblGrid>
                <a:gridCol w="3063875"/>
                <a:gridCol w="1974850"/>
                <a:gridCol w="1838325"/>
                <a:gridCol w="1838325"/>
              </a:tblGrid>
              <a:tr h="396287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Освітній ступень</a:t>
                      </a:r>
                    </a:p>
                  </a:txBody>
                  <a:tcPr marL="0" marR="0" marT="46807" marB="4680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Прийнято, осіб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62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Всього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в тому числі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1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бюджетом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 контрактом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375931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Очна форма навчання</a:t>
                      </a:r>
                      <a:endParaRPr kumimoji="0" lang="uk-UA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23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</a:t>
                      </a:r>
                      <a:r>
                        <a:rPr kumimoji="0" lang="uk-UA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осв.-проф</a:t>
                      </a:r>
                      <a:r>
                        <a:rPr kumimoji="0" lang="uk-UA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2465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2101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5271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(осв.-наук. 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242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(87,6%)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(12,4%)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  <a:tr h="375931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Заочна форма навчання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6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</a:t>
                      </a:r>
                      <a:r>
                        <a:rPr kumimoji="0" lang="uk-UA" sz="1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осв.-проф</a:t>
                      </a:r>
                      <a:r>
                        <a:rPr kumimoji="0" lang="uk-UA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.)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530</a:t>
                      </a: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66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(1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64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(8</a:t>
                      </a:r>
                      <a:r>
                        <a:rPr kumimoji="0" lang="ru-RU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,5%)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</a:tr>
              <a:tr h="5223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</a:rPr>
                        <a:t>Магістр (осв.-наук. )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uk-UA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uk-UA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%)</a:t>
                      </a:r>
                      <a:endParaRPr kumimoji="0" lang="uk-UA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0000"/>
                        <a:buFontTx/>
                        <a:buNone/>
                        <a:tabLst/>
                      </a:pPr>
                      <a:endParaRPr kumimoji="0" lang="uk-UA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EB4E3"/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84" y="627101"/>
            <a:ext cx="8789862" cy="1676563"/>
          </a:xfrm>
          <a:prstGeom prst="rect">
            <a:avLst/>
          </a:prstGeom>
          <a:solidFill>
            <a:srgbClr val="FF99FF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3635896" y="1772817"/>
            <a:ext cx="1620180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</a:rPr>
              <a:t>41 (з 42)</a:t>
            </a:r>
            <a:endParaRPr lang="ru-RU" b="1" dirty="0"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8204" y="1772817"/>
            <a:ext cx="1620180" cy="461665"/>
          </a:xfrm>
          <a:prstGeom prst="rect">
            <a:avLst/>
          </a:prstGeom>
          <a:solidFill>
            <a:srgbClr val="FFCCCC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Arial" pitchFamily="34" charset="0"/>
              </a:rPr>
              <a:t>30 (з 42)</a:t>
            </a:r>
            <a:endParaRPr lang="ru-RU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349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225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3200" b="1" cap="none" dirty="0" smtClean="0">
                <a:solidFill>
                  <a:srgbClr val="002060"/>
                </a:solidFill>
                <a:effectLst/>
              </a:rPr>
              <a:t>ЧАСТК</a:t>
            </a:r>
            <a:r>
              <a:rPr lang="ru-RU" sz="3200" b="1" cap="none" dirty="0" smtClean="0">
                <a:solidFill>
                  <a:srgbClr val="002060"/>
                </a:solidFill>
                <a:effectLst/>
              </a:rPr>
              <a:t>А</a:t>
            </a:r>
            <a:r>
              <a:rPr lang="uk-UA" sz="3200" b="1" cap="none" dirty="0" smtClean="0">
                <a:solidFill>
                  <a:srgbClr val="002060"/>
                </a:solidFill>
                <a:effectLst/>
              </a:rPr>
              <a:t> ВСТУПНИКІВ У МАГІСТРАТУРУ З ІНШИХ З</a:t>
            </a:r>
            <a:r>
              <a:rPr lang="ru-RU" sz="3200" b="1" cap="none" dirty="0" smtClean="0">
                <a:solidFill>
                  <a:srgbClr val="002060"/>
                </a:solidFill>
                <a:effectLst/>
              </a:rPr>
              <a:t>ВО</a:t>
            </a:r>
            <a:r>
              <a:rPr lang="uk-UA" sz="3200" b="1" cap="none" dirty="0" smtClean="0">
                <a:solidFill>
                  <a:srgbClr val="002060"/>
                </a:solidFill>
                <a:effectLst/>
              </a:rPr>
              <a:t> у 2017 році</a:t>
            </a:r>
            <a:endParaRPr lang="ru-RU" sz="3200" b="1" cap="none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152579" name="Номер слайда 3"/>
          <p:cNvSpPr txBox="1">
            <a:spLocks noGrp="1"/>
          </p:cNvSpPr>
          <p:nvPr/>
        </p:nvSpPr>
        <p:spPr bwMode="auto">
          <a:xfrm>
            <a:off x="6591300" y="5877207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F86B7411-F53D-4318-99E5-373502CF6E0C}" type="slidenum">
              <a:rPr lang="ru-RU" sz="1400" b="0" smtClean="0">
                <a:solidFill>
                  <a:srgbClr val="000000"/>
                </a:solidFill>
                <a:latin typeface="Arial" pitchFamily="34" charset="0"/>
              </a:rPr>
              <a:pPr algn="r" eaLnBrk="1" hangingPunct="1"/>
              <a:t>45</a:t>
            </a:fld>
            <a:endParaRPr lang="ru-RU" sz="1400" b="0" smtClean="0">
              <a:solidFill>
                <a:srgbClr val="000000"/>
              </a:solidFill>
              <a:latin typeface="Arial" pitchFamily="34" charset="0"/>
            </a:endParaRPr>
          </a:p>
        </p:txBody>
      </p:sp>
      <p:graphicFrame>
        <p:nvGraphicFramePr>
          <p:cNvPr id="1525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790245"/>
              </p:ext>
            </p:extLst>
          </p:nvPr>
        </p:nvGraphicFramePr>
        <p:xfrm>
          <a:off x="4657725" y="1557620"/>
          <a:ext cx="4187825" cy="243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02" name="Лист" r:id="rId4" imgW="8629616" imgH="3352699" progId="Excel.Sheet.8">
                  <p:embed/>
                </p:oleObj>
              </mc:Choice>
              <mc:Fallback>
                <p:oleObj name="Лист" r:id="rId4" imgW="8629616" imgH="335269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7725" y="1557620"/>
                        <a:ext cx="4187825" cy="2439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581" name="Object 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91586140"/>
              </p:ext>
            </p:extLst>
          </p:nvPr>
        </p:nvGraphicFramePr>
        <p:xfrm>
          <a:off x="288925" y="1586195"/>
          <a:ext cx="4186238" cy="248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003" name="Лист" r:id="rId6" imgW="8629616" imgH="2876637" progId="Excel.Sheet.8">
                  <p:embed/>
                </p:oleObj>
              </mc:Choice>
              <mc:Fallback>
                <p:oleObj name="Лист" r:id="rId6" imgW="8629616" imgH="2876637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586195"/>
                        <a:ext cx="4186238" cy="248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2582" name="Заголовок 1"/>
          <p:cNvSpPr txBox="1">
            <a:spLocks/>
          </p:cNvSpPr>
          <p:nvPr/>
        </p:nvSpPr>
        <p:spPr bwMode="auto">
          <a:xfrm>
            <a:off x="288925" y="1008624"/>
            <a:ext cx="3924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</a:rPr>
              <a:t>Подано заяв:</a:t>
            </a:r>
          </a:p>
        </p:txBody>
      </p:sp>
      <p:sp>
        <p:nvSpPr>
          <p:cNvPr id="152583" name="Прямоугольник 7"/>
          <p:cNvSpPr>
            <a:spLocks noChangeArrowheads="1"/>
          </p:cNvSpPr>
          <p:nvPr/>
        </p:nvSpPr>
        <p:spPr bwMode="auto">
          <a:xfrm>
            <a:off x="327025" y="4248432"/>
            <a:ext cx="392271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КПІ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ім. Ігоря Сікорського -  </a:t>
            </a:r>
            <a:r>
              <a:rPr lang="uk-UA" sz="3600" b="1" dirty="0" smtClean="0">
                <a:solidFill>
                  <a:srgbClr val="002060"/>
                </a:solidFill>
              </a:rPr>
              <a:t>89,5 %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Інші ВНЗ – </a:t>
            </a:r>
            <a:r>
              <a:rPr lang="uk-UA" sz="3600" b="1" dirty="0" smtClean="0">
                <a:solidFill>
                  <a:srgbClr val="FF0000"/>
                </a:solidFill>
              </a:rPr>
              <a:t>10,5 %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(864 заяви)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2584" name="Заголовок 1"/>
          <p:cNvSpPr txBox="1">
            <a:spLocks/>
          </p:cNvSpPr>
          <p:nvPr/>
        </p:nvSpPr>
        <p:spPr bwMode="auto">
          <a:xfrm>
            <a:off x="4716463" y="989834"/>
            <a:ext cx="3924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uk-UA" sz="2800" dirty="0" smtClean="0">
                <a:solidFill>
                  <a:srgbClr val="002060"/>
                </a:solidFill>
                <a:latin typeface="Arial" pitchFamily="34" charset="0"/>
              </a:rPr>
              <a:t>Зараховані:</a:t>
            </a:r>
          </a:p>
        </p:txBody>
      </p:sp>
      <p:sp>
        <p:nvSpPr>
          <p:cNvPr id="152585" name="Прямоугольник 12"/>
          <p:cNvSpPr>
            <a:spLocks noChangeArrowheads="1"/>
          </p:cNvSpPr>
          <p:nvPr/>
        </p:nvSpPr>
        <p:spPr bwMode="auto">
          <a:xfrm>
            <a:off x="4754563" y="4254782"/>
            <a:ext cx="39243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КПІ </a:t>
            </a:r>
          </a:p>
          <a:p>
            <a:pPr algn="ctr"/>
            <a:r>
              <a:rPr lang="uk-UA" b="1" dirty="0" smtClean="0">
                <a:solidFill>
                  <a:srgbClr val="002060"/>
                </a:solidFill>
              </a:rPr>
              <a:t>ім. Ігоря Сікорського -  </a:t>
            </a:r>
            <a:r>
              <a:rPr lang="uk-UA" sz="3600" b="1" dirty="0" smtClean="0">
                <a:solidFill>
                  <a:srgbClr val="002060"/>
                </a:solidFill>
              </a:rPr>
              <a:t>93,6 %</a:t>
            </a:r>
          </a:p>
          <a:p>
            <a:r>
              <a:rPr lang="uk-UA" b="1" dirty="0" smtClean="0">
                <a:solidFill>
                  <a:srgbClr val="002060"/>
                </a:solidFill>
              </a:rPr>
              <a:t>Інші ВНЗ – </a:t>
            </a:r>
            <a:r>
              <a:rPr lang="uk-UA" sz="3600" b="1" dirty="0" smtClean="0">
                <a:solidFill>
                  <a:srgbClr val="FF0000"/>
                </a:solidFill>
              </a:rPr>
              <a:t>6,</a:t>
            </a:r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r>
              <a:rPr lang="uk-UA" sz="3600" b="1" dirty="0" smtClean="0">
                <a:solidFill>
                  <a:srgbClr val="FF0000"/>
                </a:solidFill>
              </a:rPr>
              <a:t> %</a:t>
            </a:r>
          </a:p>
          <a:p>
            <a:pPr algn="ctr"/>
            <a:r>
              <a:rPr lang="uk-UA" b="1" dirty="0">
                <a:solidFill>
                  <a:srgbClr val="002060"/>
                </a:solidFill>
              </a:rPr>
              <a:t>(</a:t>
            </a:r>
            <a:r>
              <a:rPr lang="uk-UA" b="1" dirty="0" smtClean="0">
                <a:solidFill>
                  <a:srgbClr val="002060"/>
                </a:solidFill>
              </a:rPr>
              <a:t>2</a:t>
            </a:r>
            <a:r>
              <a:rPr lang="en-US" b="1" dirty="0" smtClean="0">
                <a:solidFill>
                  <a:srgbClr val="002060"/>
                </a:solidFill>
              </a:rPr>
              <a:t>14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</a:rPr>
              <a:t>осіб)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7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 txBox="1">
            <a:spLocks noGrp="1"/>
          </p:cNvSpPr>
          <p:nvPr/>
        </p:nvSpPr>
        <p:spPr>
          <a:xfrm>
            <a:off x="8613775" y="6305550"/>
            <a:ext cx="457200" cy="476250"/>
          </a:xfrm>
          <a:prstGeom prst="rect">
            <a:avLst/>
          </a:prstGeom>
          <a:noFill/>
        </p:spPr>
        <p:txBody>
          <a:bodyPr anchor="b"/>
          <a:lstStyle/>
          <a:p>
            <a:pPr algn="ctr" eaLnBrk="1" hangingPunct="1">
              <a:defRPr/>
            </a:pPr>
            <a:fld id="{BEAB8006-2428-4FF1-BA4C-6D15EC14A54D}" type="slidenum">
              <a:rPr lang="ru-RU" sz="1200" b="1">
                <a:solidFill>
                  <a:srgbClr val="FBEEC9">
                    <a:shade val="50000"/>
                    <a:satMod val="200000"/>
                  </a:srgbClr>
                </a:solidFill>
                <a:latin typeface="Times New Roman" pitchFamily="18" charset="0"/>
                <a:cs typeface="+mn-cs"/>
              </a:rPr>
              <a:pPr algn="ctr" eaLnBrk="1" hangingPunct="1">
                <a:defRPr/>
              </a:pPr>
              <a:t>46</a:t>
            </a:fld>
            <a:endParaRPr lang="ru-RU" sz="1200" b="1">
              <a:solidFill>
                <a:srgbClr val="FBEEC9">
                  <a:shade val="50000"/>
                  <a:satMod val="200000"/>
                </a:srgbClr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03" name="AutoShape 2"/>
          <p:cNvSpPr>
            <a:spLocks noChangeAspect="1" noChangeArrowheads="1" noTextEdit="1"/>
          </p:cNvSpPr>
          <p:nvPr/>
        </p:nvSpPr>
        <p:spPr bwMode="auto">
          <a:xfrm>
            <a:off x="539750" y="404813"/>
            <a:ext cx="903605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b="1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04" name="Rectangle 53"/>
          <p:cNvSpPr>
            <a:spLocks noChangeArrowheads="1"/>
          </p:cNvSpPr>
          <p:nvPr/>
        </p:nvSpPr>
        <p:spPr bwMode="auto">
          <a:xfrm>
            <a:off x="1703388" y="260350"/>
            <a:ext cx="61769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 err="1">
                <a:solidFill>
                  <a:srgbClr val="000080"/>
                </a:solidFill>
                <a:latin typeface="Times New Roman" pitchFamily="18" charset="0"/>
                <a:cs typeface="+mn-cs"/>
              </a:rPr>
              <a:t>Розподіл</a:t>
            </a:r>
            <a:r>
              <a:rPr lang="ru-RU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dirty="0" err="1">
                <a:solidFill>
                  <a:srgbClr val="000080"/>
                </a:solidFill>
                <a:latin typeface="Times New Roman" pitchFamily="18" charset="0"/>
                <a:cs typeface="+mn-cs"/>
              </a:rPr>
              <a:t>зарахованих</a:t>
            </a:r>
            <a:r>
              <a:rPr lang="ru-RU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 до</a:t>
            </a:r>
            <a:r>
              <a:rPr lang="en-US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 </a:t>
            </a:r>
            <a:r>
              <a:rPr lang="uk-UA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магістратури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53605" name="Rectangle 54"/>
          <p:cNvSpPr>
            <a:spLocks noChangeArrowheads="1"/>
          </p:cNvSpPr>
          <p:nvPr/>
        </p:nvSpPr>
        <p:spPr bwMode="auto">
          <a:xfrm>
            <a:off x="1492464" y="620713"/>
            <a:ext cx="648292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з </a:t>
            </a:r>
            <a:r>
              <a:rPr lang="ru-RU" sz="2800" b="1" dirty="0" err="1">
                <a:solidFill>
                  <a:srgbClr val="000080"/>
                </a:solidFill>
                <a:latin typeface="Times New Roman" pitchFamily="18" charset="0"/>
                <a:cs typeface="+mn-cs"/>
              </a:rPr>
              <a:t>інших</a:t>
            </a:r>
            <a:r>
              <a:rPr lang="ru-RU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dirty="0" smtClean="0">
                <a:solidFill>
                  <a:srgbClr val="000080"/>
                </a:solidFill>
                <a:latin typeface="Times New Roman" pitchFamily="18" charset="0"/>
                <a:cs typeface="+mn-cs"/>
              </a:rPr>
              <a:t>З</a:t>
            </a:r>
            <a:r>
              <a:rPr lang="uk-UA" sz="2800" b="1" dirty="0" smtClean="0">
                <a:solidFill>
                  <a:srgbClr val="000080"/>
                </a:solidFill>
                <a:latin typeface="Times New Roman" pitchFamily="18" charset="0"/>
                <a:cs typeface="+mn-cs"/>
              </a:rPr>
              <a:t>ВО</a:t>
            </a:r>
            <a:r>
              <a:rPr lang="ru-RU" sz="2800" b="1" dirty="0" smtClean="0">
                <a:solidFill>
                  <a:srgbClr val="000080"/>
                </a:solidFill>
                <a:latin typeface="Times New Roman" pitchFamily="18" charset="0"/>
                <a:cs typeface="+mn-cs"/>
              </a:rPr>
              <a:t> </a:t>
            </a:r>
            <a:r>
              <a:rPr lang="ru-RU" sz="2800" b="1" dirty="0">
                <a:solidFill>
                  <a:srgbClr val="000080"/>
                </a:solidFill>
                <a:latin typeface="Times New Roman" pitchFamily="18" charset="0"/>
                <a:cs typeface="+mn-cs"/>
              </a:rPr>
              <a:t>по </a:t>
            </a:r>
            <a:r>
              <a:rPr lang="ru-RU" sz="2800" b="1" dirty="0" smtClean="0">
                <a:solidFill>
                  <a:srgbClr val="000080"/>
                </a:solidFill>
                <a:latin typeface="Times New Roman" pitchFamily="18" charset="0"/>
                <a:cs typeface="+mn-cs"/>
              </a:rPr>
              <a:t>факультетах/</a:t>
            </a:r>
            <a:r>
              <a:rPr lang="ru-RU" sz="2800" b="1" dirty="0" err="1" smtClean="0">
                <a:solidFill>
                  <a:srgbClr val="000080"/>
                </a:solidFill>
                <a:latin typeface="Times New Roman" pitchFamily="18" charset="0"/>
                <a:cs typeface="+mn-cs"/>
              </a:rPr>
              <a:t>інститутах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  <p:graphicFrame>
        <p:nvGraphicFramePr>
          <p:cNvPr id="153606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8038441"/>
              </p:ext>
            </p:extLst>
          </p:nvPr>
        </p:nvGraphicFramePr>
        <p:xfrm>
          <a:off x="215517" y="1051599"/>
          <a:ext cx="8801484" cy="5492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05" name="Диаграмма" r:id="rId3" imgW="4895951" imgH="2562144" progId="Excel.Chart.8">
                  <p:embed/>
                </p:oleObj>
              </mc:Choice>
              <mc:Fallback>
                <p:oleObj name="Диаграмма" r:id="rId3" imgW="4895951" imgH="256214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17" y="1051599"/>
                        <a:ext cx="8801484" cy="5492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731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Базові елементи забезпечення інноваційної структури магістерської підготовки</a:t>
            </a:r>
            <a:endParaRPr lang="uk-UA" sz="36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775" y="1009650"/>
            <a:ext cx="8934450" cy="18097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775" y="2982913"/>
            <a:ext cx="8934450" cy="18097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775" y="4900613"/>
            <a:ext cx="8934450" cy="18097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8" y="5083175"/>
            <a:ext cx="3524250" cy="1443038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FFFF00"/>
                </a:solidFill>
              </a:rPr>
              <a:t>ІННОВАЦІЙНІСТЬ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0038" y="3167063"/>
            <a:ext cx="3524250" cy="1443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0000FF"/>
                </a:solidFill>
              </a:rPr>
              <a:t>САМОСТІЙНІСТЬ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41775" y="2982913"/>
            <a:ext cx="4997450" cy="1809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rgbClr val="002060"/>
                </a:solidFill>
              </a:rPr>
              <a:t>Академічна </a:t>
            </a:r>
            <a:r>
              <a:rPr lang="uk-UA" sz="3200" b="1" dirty="0" err="1">
                <a:solidFill>
                  <a:srgbClr val="002060"/>
                </a:solidFill>
              </a:rPr>
              <a:t>доброчесність+оформ-лення</a:t>
            </a:r>
            <a:r>
              <a:rPr lang="uk-UA" sz="3200" b="1" dirty="0">
                <a:solidFill>
                  <a:srgbClr val="002060"/>
                </a:solidFill>
              </a:rPr>
              <a:t> авторських прав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40188" y="1009650"/>
            <a:ext cx="4999037" cy="18097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Наукова тематика: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1) комплексна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2) </a:t>
            </a:r>
            <a:r>
              <a:rPr lang="uk-UA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госп</a:t>
            </a:r>
            <a:r>
              <a:rPr lang="uk-UA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-, </a:t>
            </a:r>
            <a:r>
              <a:rPr lang="uk-UA" sz="2800" b="1" dirty="0" err="1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держтематика</a:t>
            </a:r>
            <a:endParaRPr lang="uk-UA" sz="2800" b="1" dirty="0">
              <a:solidFill>
                <a:srgbClr val="4472C4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3) ініціативна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8" y="1192213"/>
            <a:ext cx="3524250" cy="1443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НАУКОВІСТЬ І РЕАЛЬНІСТЬ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41775" y="4900613"/>
            <a:ext cx="4997450" cy="18097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Розділ маг</a:t>
            </a:r>
            <a:r>
              <a:rPr lang="uk-UA" sz="2800" b="1" dirty="0" smtClean="0">
                <a:solidFill>
                  <a:srgbClr val="4472C4">
                    <a:lumMod val="75000"/>
                  </a:srgbClr>
                </a:solidFill>
              </a:rPr>
              <a:t>. дисертації</a:t>
            </a: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 err="1">
                <a:solidFill>
                  <a:srgbClr val="4472C4">
                    <a:lumMod val="75000"/>
                  </a:srgbClr>
                </a:solidFill>
              </a:rPr>
              <a:t>стартап</a:t>
            </a: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-проект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rgbClr val="4472C4">
                    <a:lumMod val="75000"/>
                  </a:srgbClr>
                </a:solidFill>
              </a:rPr>
              <a:t>відбір і участь у </a:t>
            </a:r>
            <a:r>
              <a:rPr lang="en-US" sz="2800" b="1" dirty="0" err="1">
                <a:solidFill>
                  <a:srgbClr val="4472C4">
                    <a:lumMod val="75000"/>
                  </a:srgbClr>
                </a:solidFill>
              </a:rPr>
              <a:t>SCh</a:t>
            </a:r>
            <a:endParaRPr lang="uk-UA" sz="2800" b="1" dirty="0">
              <a:solidFill>
                <a:srgbClr val="4472C4">
                  <a:lumMod val="75000"/>
                </a:srgbClr>
              </a:solidFill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>
          <a:xfrm>
            <a:off x="3429000" y="6042025"/>
            <a:ext cx="1006475" cy="4841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solidFill>
                <a:prstClr val="white"/>
              </a:solidFill>
            </a:endParaRPr>
          </a:p>
        </p:txBody>
      </p:sp>
      <p:sp>
        <p:nvSpPr>
          <p:cNvPr id="17" name="Двойная стрелка влево/вправо 16"/>
          <p:cNvSpPr/>
          <p:nvPr/>
        </p:nvSpPr>
        <p:spPr>
          <a:xfrm>
            <a:off x="3440113" y="2133600"/>
            <a:ext cx="1006475" cy="4841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solidFill>
                <a:prstClr val="white"/>
              </a:solidFill>
            </a:endParaRPr>
          </a:p>
        </p:txBody>
      </p:sp>
      <p:sp>
        <p:nvSpPr>
          <p:cNvPr id="18" name="Двойная стрелка влево/вправо 17"/>
          <p:cNvSpPr/>
          <p:nvPr/>
        </p:nvSpPr>
        <p:spPr>
          <a:xfrm>
            <a:off x="3429000" y="3167063"/>
            <a:ext cx="1006475" cy="4841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Box 2"/>
          <p:cNvSpPr txBox="1">
            <a:spLocks noChangeArrowheads="1"/>
          </p:cNvSpPr>
          <p:nvPr/>
        </p:nvSpPr>
        <p:spPr bwMode="auto">
          <a:xfrm>
            <a:off x="107504" y="-43221"/>
            <a:ext cx="8928992" cy="669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uk-UA" altLang="uk-UA" b="1" dirty="0">
                <a:solidFill>
                  <a:srgbClr val="FF0000"/>
                </a:solidFill>
                <a:latin typeface="Tahoma" panose="020B0604030504040204" pitchFamily="34" charset="0"/>
              </a:rPr>
              <a:t>Основні завдання розвитку освітнього рівня МАГІСТР:</a:t>
            </a: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Вимогливий </a:t>
            </a:r>
            <a:r>
              <a:rPr lang="uk-UA" altLang="uk-UA" sz="2500" b="1" dirty="0">
                <a:solidFill>
                  <a:srgbClr val="0000FF"/>
                </a:solidFill>
                <a:latin typeface="Tahoma" panose="020B0604030504040204" pitchFamily="34" charset="0"/>
              </a:rPr>
              <a:t>конкурсний відбір до </a:t>
            </a: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магістратури;</a:t>
            </a: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Підготовка за інтегрованими навчальними планами;</a:t>
            </a:r>
            <a:endParaRPr lang="uk-UA" altLang="uk-UA" sz="2500" b="1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Врахування в освітній програмі двох спрямувань;</a:t>
            </a:r>
            <a:endParaRPr lang="uk-UA" altLang="uk-UA" sz="2500" b="1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 err="1" smtClean="0">
                <a:solidFill>
                  <a:srgbClr val="0000FF"/>
                </a:solidFill>
                <a:latin typeface="Tahoma" panose="020B0604030504040204" pitchFamily="34" charset="0"/>
              </a:rPr>
              <a:t>Системоутворюючі</a:t>
            </a: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uk-UA" altLang="uk-UA" sz="2500" b="1" dirty="0">
                <a:solidFill>
                  <a:srgbClr val="0000FF"/>
                </a:solidFill>
                <a:latin typeface="Tahoma" panose="020B0604030504040204" pitchFamily="34" charset="0"/>
              </a:rPr>
              <a:t>курси за спеціальностями і вибіркові траєкторії циклів професійних </a:t>
            </a: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дисциплін;</a:t>
            </a:r>
            <a:endParaRPr lang="uk-UA" altLang="uk-UA" sz="2500" b="1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Науково-практична робота з зануренням в інноваційне середовище: наукові семінари, презентації, </a:t>
            </a:r>
            <a:r>
              <a:rPr lang="uk-UA" altLang="uk-UA" sz="2500" b="1" dirty="0" err="1" smtClean="0">
                <a:solidFill>
                  <a:srgbClr val="0000FF"/>
                </a:solidFill>
                <a:latin typeface="Tahoma" panose="020B0604030504040204" pitchFamily="34" charset="0"/>
              </a:rPr>
              <a:t>стартап</a:t>
            </a: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 проекти тощо, поєднання наукової, професійної та бізнес складові;</a:t>
            </a:r>
          </a:p>
          <a:p>
            <a:pPr marL="449263" indent="-449263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uk-UA" altLang="uk-UA" sz="2500" b="1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uk-UA" altLang="uk-UA" sz="2500" b="1" dirty="0" err="1" smtClean="0">
                <a:solidFill>
                  <a:srgbClr val="0000FF"/>
                </a:solidFill>
                <a:latin typeface="Tahoma" panose="020B0604030504040204" pitchFamily="34" charset="0"/>
              </a:rPr>
              <a:t>Мовна</a:t>
            </a:r>
            <a:r>
              <a:rPr lang="uk-UA" altLang="uk-UA" sz="25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 професійна підготовка з виходом на В</a:t>
            </a:r>
            <a:r>
              <a:rPr lang="uk-UA" altLang="uk-UA" sz="24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2</a:t>
            </a:r>
            <a:endParaRPr lang="uk-UA" altLang="uk-UA" sz="2400" b="1" dirty="0">
              <a:solidFill>
                <a:srgbClr val="0000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5" name="TextBox 2"/>
          <p:cNvSpPr txBox="1">
            <a:spLocks noChangeArrowheads="1"/>
          </p:cNvSpPr>
          <p:nvPr/>
        </p:nvSpPr>
        <p:spPr bwMode="auto">
          <a:xfrm>
            <a:off x="279308" y="224644"/>
            <a:ext cx="8748972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Створення постійно діючої системи залучення студентів до науково-інноваційної діяльності: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uk-UA" altLang="uk-UA" sz="36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* 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бакалаврів</a:t>
            </a:r>
            <a:r>
              <a:rPr lang="uk-UA" altLang="uk-UA" sz="36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 – запрошенням до участі в науковій роботі на кафедрах, а також в навчально-наукових центрах і лабораторіях;</a:t>
            </a:r>
          </a:p>
          <a:p>
            <a:pPr>
              <a:spcBef>
                <a:spcPct val="0"/>
              </a:spcBef>
              <a:spcAft>
                <a:spcPts val="1800"/>
              </a:spcAft>
              <a:buFontTx/>
              <a:buNone/>
            </a:pPr>
            <a:r>
              <a:rPr lang="uk-UA" altLang="uk-UA" sz="36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* 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магістрів</a:t>
            </a:r>
            <a:r>
              <a:rPr lang="uk-UA" altLang="uk-UA" sz="3600" b="1" dirty="0" smtClean="0">
                <a:solidFill>
                  <a:srgbClr val="0000FF"/>
                </a:solidFill>
                <a:latin typeface="Tahoma" panose="020B0604030504040204" pitchFamily="34" charset="0"/>
              </a:rPr>
              <a:t> – як обов’язкова складова виконання навчально-наукового плану.</a:t>
            </a:r>
            <a:r>
              <a:rPr lang="uk-UA" altLang="uk-UA" sz="36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endParaRPr lang="uk-UA" altLang="uk-UA" sz="36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9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051"/>
          </a:xfrm>
        </p:spPr>
        <p:txBody>
          <a:bodyPr/>
          <a:lstStyle/>
          <a:p>
            <a:r>
              <a:rPr lang="uk-UA" altLang="uk-UA" sz="2800" b="1" dirty="0" smtClean="0"/>
              <a:t>Показники та структура прийому </a:t>
            </a:r>
            <a:br>
              <a:rPr lang="uk-UA" altLang="uk-UA" sz="2800" b="1" dirty="0" smtClean="0"/>
            </a:br>
            <a:r>
              <a:rPr lang="uk-UA" altLang="uk-UA" sz="2800" b="1" dirty="0" smtClean="0"/>
              <a:t> на 1-й курс за пріоритетами </a:t>
            </a:r>
            <a:r>
              <a:rPr lang="en-US" altLang="uk-UA" sz="2800" b="1" dirty="0" smtClean="0"/>
              <a:t>(</a:t>
            </a:r>
            <a:r>
              <a:rPr lang="uk-UA" altLang="uk-UA" sz="2800" b="1" dirty="0" smtClean="0"/>
              <a:t>на основі ПЗСО</a:t>
            </a:r>
            <a:r>
              <a:rPr lang="en-US" altLang="uk-UA" sz="2800" b="1" dirty="0" smtClean="0"/>
              <a:t>)</a:t>
            </a:r>
            <a:endParaRPr lang="ru-RU" altLang="uk-UA" sz="1600" b="1" i="1" dirty="0" smtClean="0"/>
          </a:p>
        </p:txBody>
      </p:sp>
      <p:sp>
        <p:nvSpPr>
          <p:cNvPr id="130051" name="Text Box 158"/>
          <p:cNvSpPr txBox="1">
            <a:spLocks noChangeArrowheads="1"/>
          </p:cNvSpPr>
          <p:nvPr/>
        </p:nvSpPr>
        <p:spPr bwMode="auto">
          <a:xfrm>
            <a:off x="250825" y="5229226"/>
            <a:ext cx="87137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uk-UA" altLang="uk-UA" sz="2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966724"/>
              </p:ext>
            </p:extLst>
          </p:nvPr>
        </p:nvGraphicFramePr>
        <p:xfrm>
          <a:off x="250828" y="1016733"/>
          <a:ext cx="8713785" cy="543660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128027"/>
                <a:gridCol w="1276746"/>
                <a:gridCol w="1077253"/>
                <a:gridCol w="1077253"/>
                <a:gridCol w="1077253"/>
                <a:gridCol w="1077253"/>
              </a:tblGrid>
              <a:tr h="40911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Показники прийому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Разом по </a:t>
                      </a:r>
                      <a:r>
                        <a:rPr lang="uk-UA" sz="2000" b="1" dirty="0" err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універ-ситету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Пріоритет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182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1-й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2-й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3-й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інші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2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Кількість заяв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39251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5896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5353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5050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22952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Кількість та частка зарахованих, осіб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4458 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2462 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(55,2%)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691 </a:t>
                      </a: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(15,5%)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389 </a:t>
                      </a:r>
                      <a:r>
                        <a:rPr lang="uk-UA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(8,7%)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916 </a:t>
                      </a: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(20,6%)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 т.ч. за держбюджетом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3393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1987 </a:t>
                      </a: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(58,6%)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547 </a:t>
                      </a: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(16,1%)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283 </a:t>
                      </a:r>
                      <a:r>
                        <a:rPr lang="uk-UA" sz="2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(8,3%)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576 </a:t>
                      </a:r>
                      <a:r>
                        <a:rPr lang="uk-UA" sz="2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(17,0%)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1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Конкурс за заявами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11,6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3,0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10,0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18,0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40,0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Середній прохідний бал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171,8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171,8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171,8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171,8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171,8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2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Комплексний показник прийому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674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101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ru-RU" sz="20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FE2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394</a:t>
                      </a:r>
                      <a:endParaRPr lang="ru-RU" sz="20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20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975"/>
            <a:ext cx="9144000" cy="68040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pic>
        <p:nvPicPr>
          <p:cNvPr id="191491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53975"/>
            <a:ext cx="9194800" cy="67500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893129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rgbClr val="FF0000"/>
                </a:solidFill>
              </a:rPr>
              <a:t>Особливості розвитку </a:t>
            </a:r>
            <a:r>
              <a:rPr lang="uk-UA" altLang="uk-UA" sz="3600" b="1" dirty="0" err="1" smtClean="0">
                <a:solidFill>
                  <a:srgbClr val="FF0000"/>
                </a:solidFill>
              </a:rPr>
              <a:t>освітньо</a:t>
            </a:r>
            <a:r>
              <a:rPr lang="uk-UA" altLang="uk-UA" sz="3600" b="1" dirty="0" smtClean="0">
                <a:solidFill>
                  <a:srgbClr val="FF0000"/>
                </a:solidFill>
              </a:rPr>
              <a:t>-наукового рівня </a:t>
            </a:r>
            <a:r>
              <a:rPr lang="en-US" altLang="uk-UA" sz="3600" b="1" dirty="0" smtClean="0">
                <a:solidFill>
                  <a:srgbClr val="FF0000"/>
                </a:solidFill>
              </a:rPr>
              <a:t>PhD </a:t>
            </a:r>
            <a:r>
              <a:rPr lang="uk-UA" altLang="uk-UA" sz="3600" b="1" dirty="0" smtClean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1504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0643" cy="5580620"/>
          </a:xfrm>
        </p:spPr>
        <p:txBody>
          <a:bodyPr/>
          <a:lstStyle/>
          <a:p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Підготовка за інтегрованими навчальними планами магістр - </a:t>
            </a:r>
            <a:r>
              <a:rPr lang="en-US" altLang="uk-UA" sz="3000" b="1" dirty="0" smtClean="0">
                <a:solidFill>
                  <a:srgbClr val="0000FF"/>
                </a:solidFill>
                <a:latin typeface="+mj-lt"/>
              </a:rPr>
              <a:t>PhD</a:t>
            </a:r>
            <a:endParaRPr lang="uk-UA" altLang="uk-UA" sz="3000" b="1" dirty="0" smtClean="0">
              <a:solidFill>
                <a:srgbClr val="0000FF"/>
              </a:solidFill>
              <a:latin typeface="+mj-lt"/>
            </a:endParaRPr>
          </a:p>
          <a:p>
            <a:r>
              <a:rPr lang="uk-UA" altLang="uk-UA" sz="3000" b="1" dirty="0" err="1" smtClean="0">
                <a:solidFill>
                  <a:srgbClr val="0000FF"/>
                </a:solidFill>
                <a:latin typeface="+mj-lt"/>
              </a:rPr>
              <a:t>Системоутворюючі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 курси вищого рівня</a:t>
            </a:r>
          </a:p>
          <a:p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Самостійна науково-інноваційна робота з виконанням реальних розробок</a:t>
            </a:r>
          </a:p>
          <a:p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Представлення наукових результатів на міжнародних конференціях і </a:t>
            </a:r>
            <a:r>
              <a:rPr lang="uk-UA" altLang="uk-UA" sz="3000" b="1" dirty="0" err="1" smtClean="0">
                <a:solidFill>
                  <a:srgbClr val="0000FF"/>
                </a:solidFill>
                <a:latin typeface="+mj-lt"/>
              </a:rPr>
              <a:t>наукометричних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 виданнях</a:t>
            </a:r>
            <a:r>
              <a:rPr lang="uk-UA" altLang="uk-UA" sz="3000" b="1" dirty="0">
                <a:solidFill>
                  <a:srgbClr val="0000FF"/>
                </a:solidFill>
                <a:latin typeface="+mj-lt"/>
              </a:rPr>
              <a:t>, 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участь в розвитку </a:t>
            </a:r>
            <a:r>
              <a:rPr lang="uk-UA" altLang="uk-UA" sz="3000" b="1" dirty="0">
                <a:solidFill>
                  <a:srgbClr val="0000FF"/>
                </a:solidFill>
                <a:latin typeface="+mj-lt"/>
              </a:rPr>
              <a:t>наукової школи за 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спеціалізацією</a:t>
            </a:r>
          </a:p>
          <a:p>
            <a:r>
              <a:rPr lang="uk-UA" altLang="uk-UA" sz="30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Вдосконалення </a:t>
            </a:r>
            <a:r>
              <a:rPr lang="uk-UA" altLang="uk-UA" sz="3000" b="1" dirty="0" err="1" smtClean="0">
                <a:solidFill>
                  <a:srgbClr val="0000FF"/>
                </a:solidFill>
                <a:latin typeface="+mj-lt"/>
              </a:rPr>
              <a:t>мовної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 професійної  підготовки з </a:t>
            </a:r>
            <a:r>
              <a:rPr lang="uk-UA" altLang="uk-UA" sz="3000" b="1" dirty="0">
                <a:solidFill>
                  <a:srgbClr val="0000FF"/>
                </a:solidFill>
                <a:latin typeface="+mj-lt"/>
              </a:rPr>
              <a:t>виходом на </a:t>
            </a:r>
            <a:r>
              <a:rPr lang="uk-UA" altLang="uk-UA" sz="3000" b="1" dirty="0" smtClean="0">
                <a:solidFill>
                  <a:srgbClr val="0000FF"/>
                </a:solidFill>
                <a:latin typeface="+mj-lt"/>
              </a:rPr>
              <a:t>навчальний процес</a:t>
            </a:r>
            <a:endParaRPr lang="uk-UA" altLang="uk-UA" sz="3000" b="1" dirty="0">
              <a:solidFill>
                <a:srgbClr val="0000FF"/>
              </a:solidFill>
              <a:latin typeface="+mj-lt"/>
            </a:endParaRPr>
          </a:p>
          <a:p>
            <a:endParaRPr lang="uk-UA" altLang="uk-UA" b="1" dirty="0">
              <a:solidFill>
                <a:srgbClr val="0000FF"/>
              </a:solidFill>
            </a:endParaRPr>
          </a:p>
          <a:p>
            <a:endParaRPr lang="uk-UA" altLang="uk-UA" b="1" dirty="0" smtClean="0">
              <a:solidFill>
                <a:srgbClr val="0000FF"/>
              </a:solidFill>
            </a:endParaRPr>
          </a:p>
        </p:txBody>
      </p:sp>
      <p:sp>
        <p:nvSpPr>
          <p:cNvPr id="215044" name="Номер слайда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443199-0710-4E2A-AEFF-1F4D84FEAA9D}" type="slidenum">
              <a:rPr lang="ru-RU" altLang="uk-UA" sz="1400" smtClean="0">
                <a:solidFill>
                  <a:srgbClr val="000000"/>
                </a:solidFill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ru-RU" altLang="uk-UA" sz="1400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5"/>
          <p:cNvSpPr>
            <a:spLocks noChangeArrowheads="1"/>
          </p:cNvSpPr>
          <p:nvPr/>
        </p:nvSpPr>
        <p:spPr bwMode="auto">
          <a:xfrm>
            <a:off x="0" y="-986"/>
            <a:ext cx="9144000" cy="11586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latin typeface="Verdana" panose="020B0604030504040204" pitchFamily="34" charset="0"/>
              </a:rPr>
              <a:t>Базові підприємства галузей,</a:t>
            </a:r>
            <a:endParaRPr lang="en-US" altLang="uk-UA" sz="2400" b="1" dirty="0"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latin typeface="Verdana" panose="020B0604030504040204" pitchFamily="34" charset="0"/>
              </a:rPr>
              <a:t> на які працевлаштовані випускники університету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latin typeface="Verdana" panose="020B0604030504040204" pitchFamily="34" charset="0"/>
              </a:rPr>
              <a:t>у </a:t>
            </a:r>
            <a:r>
              <a:rPr lang="uk-UA" altLang="uk-UA" sz="2400" b="1" dirty="0" smtClean="0">
                <a:latin typeface="Verdana" panose="020B0604030504040204" pitchFamily="34" charset="0"/>
              </a:rPr>
              <a:t>2014</a:t>
            </a:r>
            <a:r>
              <a:rPr lang="uk-UA" altLang="uk-UA" sz="2400" b="1" dirty="0">
                <a:latin typeface="Verdana" panose="020B0604030504040204" pitchFamily="34" charset="0"/>
              </a:rPr>
              <a:t>, </a:t>
            </a:r>
            <a:r>
              <a:rPr lang="uk-UA" altLang="uk-UA" sz="2400" b="1" dirty="0" smtClean="0">
                <a:latin typeface="Verdana" panose="020B0604030504040204" pitchFamily="34" charset="0"/>
              </a:rPr>
              <a:t>2015, 2016 та 2017 р</a:t>
            </a:r>
            <a:r>
              <a:rPr lang="uk-UA" altLang="uk-UA" sz="2400" b="1" dirty="0">
                <a:latin typeface="Verdana" panose="020B0604030504040204" pitchFamily="34" charset="0"/>
              </a:rPr>
              <a:t>. </a:t>
            </a:r>
            <a:endParaRPr lang="ru-RU" altLang="uk-UA" sz="2400" b="1" dirty="0">
              <a:latin typeface="Verdana" panose="020B0604030504040204" pitchFamily="34" charset="0"/>
            </a:endParaRPr>
          </a:p>
        </p:txBody>
      </p:sp>
      <p:sp>
        <p:nvSpPr>
          <p:cNvPr id="165891" name="Rectangle 11"/>
          <p:cNvSpPr>
            <a:spLocks noChangeArrowheads="1"/>
          </p:cNvSpPr>
          <p:nvPr/>
        </p:nvSpPr>
        <p:spPr bwMode="auto">
          <a:xfrm>
            <a:off x="0" y="4905165"/>
            <a:ext cx="9143999" cy="1770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altLang="uk-UA" sz="2400" b="1" dirty="0">
                <a:solidFill>
                  <a:srgbClr val="E32803"/>
                </a:solidFill>
                <a:latin typeface="Verdana" panose="020B0604030504040204" pitchFamily="34" charset="0"/>
              </a:rPr>
              <a:t>Загалом за </a:t>
            </a:r>
            <a:r>
              <a:rPr lang="uk-UA" altLang="uk-UA" sz="2400" b="1" dirty="0" smtClean="0">
                <a:solidFill>
                  <a:srgbClr val="E32803"/>
                </a:solidFill>
                <a:latin typeface="Verdana" panose="020B0604030504040204" pitchFamily="34" charset="0"/>
              </a:rPr>
              <a:t>чотири </a:t>
            </a:r>
            <a:r>
              <a:rPr lang="uk-UA" altLang="uk-UA" sz="2400" b="1" dirty="0">
                <a:solidFill>
                  <a:srgbClr val="E32803"/>
                </a:solidFill>
                <a:latin typeface="Verdana" panose="020B0604030504040204" pitchFamily="34" charset="0"/>
              </a:rPr>
              <a:t>роки працевлаштовані близько </a:t>
            </a:r>
            <a:r>
              <a:rPr lang="uk-UA" altLang="uk-UA" sz="3600" b="1" dirty="0" smtClean="0">
                <a:solidFill>
                  <a:srgbClr val="E32803"/>
                </a:solidFill>
                <a:latin typeface="Verdana" panose="020B0604030504040204" pitchFamily="34" charset="0"/>
              </a:rPr>
              <a:t>11000</a:t>
            </a:r>
            <a:r>
              <a:rPr lang="uk-UA" altLang="uk-UA" sz="2400" b="1" dirty="0" smtClean="0">
                <a:solidFill>
                  <a:srgbClr val="E32803"/>
                </a:solidFill>
                <a:latin typeface="Verdana" panose="020B0604030504040204" pitchFamily="34" charset="0"/>
              </a:rPr>
              <a:t> </a:t>
            </a:r>
            <a:r>
              <a:rPr lang="uk-UA" altLang="uk-UA" sz="2400" b="1" dirty="0">
                <a:solidFill>
                  <a:srgbClr val="E32803"/>
                </a:solidFill>
                <a:latin typeface="Verdana" panose="020B0604030504040204" pitchFamily="34" charset="0"/>
              </a:rPr>
              <a:t>фахівців, але задоволено лише </a:t>
            </a:r>
            <a:r>
              <a:rPr lang="uk-UA" altLang="uk-UA" sz="3600" b="1" dirty="0">
                <a:solidFill>
                  <a:srgbClr val="E32803"/>
                </a:solidFill>
                <a:latin typeface="Verdana" panose="020B0604030504040204" pitchFamily="34" charset="0"/>
              </a:rPr>
              <a:t>75%</a:t>
            </a:r>
            <a:r>
              <a:rPr lang="uk-UA" altLang="uk-UA" sz="2400" b="1" dirty="0">
                <a:solidFill>
                  <a:srgbClr val="E32803"/>
                </a:solidFill>
                <a:latin typeface="Verdana" panose="020B0604030504040204" pitchFamily="34" charset="0"/>
              </a:rPr>
              <a:t> запитів. При цьому гострим залишається питання професійної і практичної підготовки</a:t>
            </a:r>
            <a:r>
              <a:rPr lang="uk-UA" altLang="uk-UA" sz="2000" b="1" dirty="0">
                <a:solidFill>
                  <a:srgbClr val="E32803"/>
                </a:solidFill>
                <a:latin typeface="Verdana" panose="020B0604030504040204" pitchFamily="34" charset="0"/>
              </a:rPr>
              <a:t> </a:t>
            </a:r>
            <a:endParaRPr lang="ru-RU" altLang="uk-UA" sz="2000" b="1" dirty="0">
              <a:solidFill>
                <a:srgbClr val="E32803"/>
              </a:solidFill>
              <a:latin typeface="Verdana" panose="020B0604030504040204" pitchFamily="34" charset="0"/>
            </a:endParaRPr>
          </a:p>
        </p:txBody>
      </p:sp>
      <p:pic>
        <p:nvPicPr>
          <p:cNvPr id="165892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41"/>
          <a:stretch/>
        </p:blipFill>
        <p:spPr bwMode="auto">
          <a:xfrm>
            <a:off x="431540" y="1268761"/>
            <a:ext cx="8316924" cy="363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78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7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Недоліки професійної підготовки, що знижують</a:t>
            </a:r>
          </a:p>
          <a:p>
            <a:pPr algn="ctr"/>
            <a:r>
              <a:rPr lang="uk-UA" sz="27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якість роботи випускника</a:t>
            </a:r>
            <a:r>
              <a:rPr lang="ru-RU" sz="27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КП</a:t>
            </a:r>
            <a:r>
              <a:rPr lang="en-US" sz="27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</a:t>
            </a:r>
            <a:r>
              <a:rPr lang="uk-UA" sz="27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ім. Ігоря </a:t>
            </a:r>
            <a:r>
              <a:rPr lang="uk-UA" sz="2700" b="1" dirty="0" smtClean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Сікорського</a:t>
            </a:r>
            <a:endParaRPr lang="ru-RU" sz="2700" dirty="0">
              <a:solidFill>
                <a:srgbClr val="000000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763122"/>
              </p:ext>
            </p:extLst>
          </p:nvPr>
        </p:nvGraphicFramePr>
        <p:xfrm>
          <a:off x="-468560" y="14783"/>
          <a:ext cx="10477164" cy="6843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830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alpha val="50000"/>
              </a:schemeClr>
            </a:gs>
            <a:gs pos="50000">
              <a:srgbClr val="A1C0C3">
                <a:alpha val="50000"/>
              </a:srgbClr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Двойная стрелка влево/вправо 42"/>
          <p:cNvSpPr>
            <a:spLocks noChangeArrowheads="1"/>
          </p:cNvSpPr>
          <p:nvPr/>
        </p:nvSpPr>
        <p:spPr bwMode="auto">
          <a:xfrm>
            <a:off x="2592388" y="3281573"/>
            <a:ext cx="5983287" cy="892175"/>
          </a:xfrm>
          <a:prstGeom prst="leftRightArrow">
            <a:avLst>
              <a:gd name="adj1" fmla="val 72074"/>
              <a:gd name="adj2" fmla="val 49925"/>
            </a:avLst>
          </a:prstGeom>
          <a:solidFill>
            <a:srgbClr val="005024"/>
          </a:soli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67050" y="5088148"/>
            <a:ext cx="3663950" cy="523875"/>
          </a:xfrm>
          <a:prstGeom prst="rect">
            <a:avLst/>
          </a:prstGeom>
          <a:solidFill>
            <a:srgbClr val="89FFC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Працевлаштування</a:t>
            </a:r>
          </a:p>
        </p:txBody>
      </p:sp>
      <p:sp>
        <p:nvSpPr>
          <p:cNvPr id="15" name="Стрелка углом вверх 14"/>
          <p:cNvSpPr/>
          <p:nvPr/>
        </p:nvSpPr>
        <p:spPr bwMode="auto">
          <a:xfrm rot="10800000" flipV="1">
            <a:off x="641350" y="5958098"/>
            <a:ext cx="2703513" cy="322263"/>
          </a:xfrm>
          <a:prstGeom prst="bentUpArrow">
            <a:avLst>
              <a:gd name="adj1" fmla="val 35489"/>
              <a:gd name="adj2" fmla="val 50000"/>
              <a:gd name="adj3" fmla="val 50000"/>
            </a:avLst>
          </a:prstGeom>
          <a:solidFill>
            <a:srgbClr val="703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3" y="44624"/>
            <a:ext cx="9144000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СТРУКТУРА </a:t>
            </a:r>
            <a:r>
              <a:rPr lang="uk-UA" sz="36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ПРАКТИЧНОЇ </a:t>
            </a:r>
            <a:r>
              <a:rPr lang="uk-UA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ПІДГОТОВКИ</a:t>
            </a:r>
            <a:endParaRPr lang="uk-UA" sz="36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1614487" y="2764048"/>
            <a:ext cx="5060950" cy="1384300"/>
          </a:xfrm>
          <a:prstGeom prst="rect">
            <a:avLst/>
          </a:prstGeom>
          <a:solidFill>
            <a:srgbClr val="FFA7D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Теоретична та практична підготовка у відповідності з навчальним планом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728494" y="3129967"/>
            <a:ext cx="5492750" cy="954088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Провідні компанії, установи, підприємства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54350" y="4334086"/>
            <a:ext cx="3649663" cy="522287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Дипломний проект</a:t>
            </a:r>
          </a:p>
        </p:txBody>
      </p:sp>
      <p:sp>
        <p:nvSpPr>
          <p:cNvPr id="3081" name="Прямоугольник 1"/>
          <p:cNvSpPr>
            <a:spLocks noChangeArrowheads="1"/>
          </p:cNvSpPr>
          <p:nvPr/>
        </p:nvSpPr>
        <p:spPr bwMode="auto">
          <a:xfrm>
            <a:off x="3268663" y="2640223"/>
            <a:ext cx="3406775" cy="5238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2" name="Прямоугольник 19"/>
          <p:cNvSpPr>
            <a:spLocks noChangeArrowheads="1"/>
          </p:cNvSpPr>
          <p:nvPr/>
        </p:nvSpPr>
        <p:spPr bwMode="auto">
          <a:xfrm>
            <a:off x="3160713" y="2532273"/>
            <a:ext cx="3403600" cy="5238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3" name="Прямоугольник 20"/>
          <p:cNvSpPr>
            <a:spLocks noChangeArrowheads="1"/>
          </p:cNvSpPr>
          <p:nvPr/>
        </p:nvSpPr>
        <p:spPr bwMode="auto">
          <a:xfrm>
            <a:off x="3043238" y="2403686"/>
            <a:ext cx="3355975" cy="523875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825" y="2351298"/>
            <a:ext cx="3354388" cy="523875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Практики</a:t>
            </a:r>
          </a:p>
        </p:txBody>
      </p:sp>
      <p:sp>
        <p:nvSpPr>
          <p:cNvPr id="3085" name="Прямоугольник 22"/>
          <p:cNvSpPr>
            <a:spLocks noChangeArrowheads="1"/>
          </p:cNvSpPr>
          <p:nvPr/>
        </p:nvSpPr>
        <p:spPr bwMode="auto">
          <a:xfrm>
            <a:off x="3268663" y="1220998"/>
            <a:ext cx="3406775" cy="939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6" name="Прямоугольник 23"/>
          <p:cNvSpPr>
            <a:spLocks noChangeArrowheads="1"/>
          </p:cNvSpPr>
          <p:nvPr/>
        </p:nvSpPr>
        <p:spPr bwMode="auto">
          <a:xfrm>
            <a:off x="3165475" y="1105111"/>
            <a:ext cx="3406775" cy="939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87" name="Прямоугольник 21"/>
          <p:cNvSpPr>
            <a:spLocks noChangeArrowheads="1"/>
          </p:cNvSpPr>
          <p:nvPr/>
        </p:nvSpPr>
        <p:spPr bwMode="auto">
          <a:xfrm>
            <a:off x="3014663" y="986048"/>
            <a:ext cx="3406775" cy="9382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09900" y="970173"/>
            <a:ext cx="3411538" cy="954088"/>
          </a:xfrm>
          <a:prstGeom prst="rect">
            <a:avLst/>
          </a:prstGeom>
          <a:solidFill>
            <a:schemeClr val="accent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Курсові проекти/ роботи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-484188" y="2972011"/>
            <a:ext cx="5129213" cy="954088"/>
          </a:xfrm>
          <a:prstGeom prst="rect">
            <a:avLst/>
          </a:prstGeom>
          <a:solidFill>
            <a:srgbClr val="E0FF89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Лабораторна та експериментальна база КПІ</a:t>
            </a: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27325" y="5816811"/>
            <a:ext cx="4713288" cy="646112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FFFFFF"/>
                </a:solidFill>
                <a:latin typeface="Arial" panose="020B0604020202020204" pitchFamily="34" charset="0"/>
                <a:cs typeface="+mn-cs"/>
              </a:rPr>
              <a:t>Підвищення кваліфікації</a:t>
            </a:r>
          </a:p>
          <a:p>
            <a:pPr algn="ctr">
              <a:defRPr/>
            </a:pPr>
            <a:endParaRPr lang="uk-UA" sz="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091" name="Стрелка вверх 12"/>
          <p:cNvSpPr>
            <a:spLocks noChangeArrowheads="1"/>
          </p:cNvSpPr>
          <p:nvPr/>
        </p:nvSpPr>
        <p:spPr bwMode="auto">
          <a:xfrm rot="5400000">
            <a:off x="2664620" y="2394954"/>
            <a:ext cx="449262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2" name="Стрелка вверх 12"/>
          <p:cNvSpPr>
            <a:spLocks noChangeArrowheads="1"/>
          </p:cNvSpPr>
          <p:nvPr/>
        </p:nvSpPr>
        <p:spPr bwMode="auto">
          <a:xfrm rot="5400000">
            <a:off x="2655094" y="1148767"/>
            <a:ext cx="449263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3" name="Стрелка вверх 12"/>
          <p:cNvSpPr>
            <a:spLocks noChangeArrowheads="1"/>
          </p:cNvSpPr>
          <p:nvPr/>
        </p:nvSpPr>
        <p:spPr bwMode="auto">
          <a:xfrm rot="5400000">
            <a:off x="2661445" y="4344404"/>
            <a:ext cx="449262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4" name="Стрелка вверх 12"/>
          <p:cNvSpPr>
            <a:spLocks noChangeArrowheads="1"/>
          </p:cNvSpPr>
          <p:nvPr/>
        </p:nvSpPr>
        <p:spPr bwMode="auto">
          <a:xfrm rot="5400000">
            <a:off x="2639220" y="5081004"/>
            <a:ext cx="449262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5" name="Стрелка вверх 12"/>
          <p:cNvSpPr>
            <a:spLocks noChangeArrowheads="1"/>
          </p:cNvSpPr>
          <p:nvPr/>
        </p:nvSpPr>
        <p:spPr bwMode="auto">
          <a:xfrm rot="5400000">
            <a:off x="7124701" y="870160"/>
            <a:ext cx="449262" cy="1306513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6" name="Стрелка вверх 12"/>
          <p:cNvSpPr>
            <a:spLocks noChangeArrowheads="1"/>
          </p:cNvSpPr>
          <p:nvPr/>
        </p:nvSpPr>
        <p:spPr bwMode="auto">
          <a:xfrm rot="-5400000">
            <a:off x="7117557" y="1213854"/>
            <a:ext cx="449262" cy="1285875"/>
          </a:xfrm>
          <a:prstGeom prst="upArrow">
            <a:avLst>
              <a:gd name="adj1" fmla="val 50000"/>
              <a:gd name="adj2" fmla="val 49943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7" name="Стрелка вверх 12"/>
          <p:cNvSpPr>
            <a:spLocks noChangeArrowheads="1"/>
          </p:cNvSpPr>
          <p:nvPr/>
        </p:nvSpPr>
        <p:spPr bwMode="auto">
          <a:xfrm rot="5400000">
            <a:off x="7115969" y="2085392"/>
            <a:ext cx="449263" cy="1304925"/>
          </a:xfrm>
          <a:prstGeom prst="upArrow">
            <a:avLst>
              <a:gd name="adj1" fmla="val 50000"/>
              <a:gd name="adj2" fmla="val 49929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8" name="Стрелка вверх 12"/>
          <p:cNvSpPr>
            <a:spLocks noChangeArrowheads="1"/>
          </p:cNvSpPr>
          <p:nvPr/>
        </p:nvSpPr>
        <p:spPr bwMode="auto">
          <a:xfrm rot="-5400000">
            <a:off x="7123113" y="2441786"/>
            <a:ext cx="449262" cy="1287462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099" name="Стрелка вверх 12"/>
          <p:cNvSpPr>
            <a:spLocks noChangeArrowheads="1"/>
          </p:cNvSpPr>
          <p:nvPr/>
        </p:nvSpPr>
        <p:spPr bwMode="auto">
          <a:xfrm rot="5400000">
            <a:off x="7142163" y="3845136"/>
            <a:ext cx="449262" cy="1306512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00" name="Стрелка вверх 12"/>
          <p:cNvSpPr>
            <a:spLocks noChangeArrowheads="1"/>
          </p:cNvSpPr>
          <p:nvPr/>
        </p:nvSpPr>
        <p:spPr bwMode="auto">
          <a:xfrm rot="-5400000">
            <a:off x="7151687" y="4161049"/>
            <a:ext cx="449263" cy="1287462"/>
          </a:xfrm>
          <a:prstGeom prst="upArrow">
            <a:avLst>
              <a:gd name="adj1" fmla="val 50000"/>
              <a:gd name="adj2" fmla="val 50004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01" name="Стрелка вверх 12"/>
          <p:cNvSpPr>
            <a:spLocks noChangeArrowheads="1"/>
          </p:cNvSpPr>
          <p:nvPr/>
        </p:nvSpPr>
        <p:spPr bwMode="auto">
          <a:xfrm rot="5400000">
            <a:off x="7180263" y="4696036"/>
            <a:ext cx="449262" cy="1306512"/>
          </a:xfrm>
          <a:prstGeom prst="upArrow">
            <a:avLst>
              <a:gd name="adj1" fmla="val 50000"/>
              <a:gd name="adj2" fmla="val 4999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7" name="Стрелка углом вверх 16"/>
          <p:cNvSpPr/>
          <p:nvPr/>
        </p:nvSpPr>
        <p:spPr bwMode="auto">
          <a:xfrm rot="16200000" flipH="1" flipV="1">
            <a:off x="1305719" y="5155617"/>
            <a:ext cx="573087" cy="2238375"/>
          </a:xfrm>
          <a:prstGeom prst="bentUpArrow">
            <a:avLst>
              <a:gd name="adj1" fmla="val 22320"/>
              <a:gd name="adj2" fmla="val 25077"/>
              <a:gd name="adj3" fmla="val 19379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3103" name="Стрелка вверх 12"/>
          <p:cNvSpPr>
            <a:spLocks noChangeArrowheads="1"/>
          </p:cNvSpPr>
          <p:nvPr/>
        </p:nvSpPr>
        <p:spPr bwMode="auto">
          <a:xfrm rot="5400000">
            <a:off x="7504113" y="5994611"/>
            <a:ext cx="449262" cy="531812"/>
          </a:xfrm>
          <a:prstGeom prst="upArrow">
            <a:avLst>
              <a:gd name="adj1" fmla="val 50000"/>
              <a:gd name="adj2" fmla="val 4990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04" name="Стрелка вверх 12"/>
          <p:cNvSpPr>
            <a:spLocks noChangeArrowheads="1"/>
          </p:cNvSpPr>
          <p:nvPr/>
        </p:nvSpPr>
        <p:spPr bwMode="auto">
          <a:xfrm rot="-5400000">
            <a:off x="7503319" y="5708067"/>
            <a:ext cx="449263" cy="523875"/>
          </a:xfrm>
          <a:prstGeom prst="upArrow">
            <a:avLst>
              <a:gd name="adj1" fmla="val 50000"/>
              <a:gd name="adj2" fmla="val 49898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3105" name="Прямоугольник 1"/>
          <p:cNvSpPr>
            <a:spLocks noChangeArrowheads="1"/>
          </p:cNvSpPr>
          <p:nvPr/>
        </p:nvSpPr>
        <p:spPr bwMode="auto">
          <a:xfrm>
            <a:off x="2630488" y="3472073"/>
            <a:ext cx="57324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600" b="1" smtClean="0">
                <a:solidFill>
                  <a:srgbClr val="FFFFFF"/>
                </a:solidFill>
                <a:latin typeface="Arial" charset="0"/>
                <a:cs typeface="+mn-cs"/>
              </a:rPr>
              <a:t>ВНЕСОК В РОЗВИТОК М/Т БАЗИ</a:t>
            </a:r>
            <a:endParaRPr lang="uk-UA" altLang="uk-UA" sz="2600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4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18150" y="2450046"/>
            <a:ext cx="3455988" cy="3108543"/>
          </a:xfrm>
          <a:prstGeom prst="rect">
            <a:avLst/>
          </a:prstGeom>
          <a:solidFill>
            <a:srgbClr val="89FFC1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r>
              <a:rPr lang="uk-UA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    Роботодавці</a:t>
            </a: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7" name="Стрелка углом вверх 16"/>
          <p:cNvSpPr/>
          <p:nvPr/>
        </p:nvSpPr>
        <p:spPr bwMode="auto">
          <a:xfrm rot="16200000" flipH="1" flipV="1">
            <a:off x="2074862" y="2846923"/>
            <a:ext cx="2771775" cy="4114800"/>
          </a:xfrm>
          <a:prstGeom prst="bentUpArrow">
            <a:avLst>
              <a:gd name="adj1" fmla="val 9623"/>
              <a:gd name="adj2" fmla="val 12380"/>
              <a:gd name="adj3" fmla="val 1055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" y="160338"/>
            <a:ext cx="8650288" cy="120015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ЗАБЕЗПЕЧЕННЯ РІВНЯ </a:t>
            </a:r>
          </a:p>
          <a:p>
            <a:pPr algn="ctr">
              <a:defRPr/>
            </a:pPr>
            <a:r>
              <a:rPr lang="uk-UA" sz="36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ПРАКТИЧНОЇ ПІДГОТОВКИ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63" y="2432584"/>
            <a:ext cx="3246437" cy="3108543"/>
          </a:xfrm>
          <a:prstGeom prst="rect">
            <a:avLst/>
          </a:prstGeom>
          <a:solidFill>
            <a:srgbClr val="E0FF89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r>
              <a:rPr lang="uk-UA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+mn-cs"/>
              </a:rPr>
              <a:t>Узгоджений з роботодавцями навчальний план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endParaRPr lang="uk-UA" sz="2800" b="1" dirty="0">
              <a:solidFill>
                <a:srgbClr val="002060"/>
              </a:solidFill>
              <a:latin typeface="Arial" panose="020B0604020202020204" pitchFamily="34" charset="0"/>
              <a:cs typeface="+mn-cs"/>
            </a:endParaRPr>
          </a:p>
          <a:p>
            <a:pPr algn="ctr">
              <a:defRPr/>
            </a:pP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95836" y="3387874"/>
            <a:ext cx="2772307" cy="1384300"/>
          </a:xfrm>
          <a:prstGeom prst="rect">
            <a:avLst/>
          </a:prstGeom>
          <a:solidFill>
            <a:srgbClr val="FFA7D3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Матеріально-технічна база університету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34088" y="4828034"/>
            <a:ext cx="2940050" cy="523875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Бази практик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3475" y="3459882"/>
            <a:ext cx="2760663" cy="954088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Підприємства-</a:t>
            </a:r>
            <a:r>
              <a:rPr lang="uk-UA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партнери</a:t>
            </a: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106" name="TextBox 10"/>
          <p:cNvSpPr txBox="1">
            <a:spLocks noChangeArrowheads="1"/>
          </p:cNvSpPr>
          <p:nvPr/>
        </p:nvSpPr>
        <p:spPr bwMode="auto">
          <a:xfrm>
            <a:off x="4305300" y="1592796"/>
            <a:ext cx="4560888" cy="522288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uk-UA" altLang="uk-UA" sz="2800" b="1" smtClean="0">
                <a:solidFill>
                  <a:srgbClr val="000000"/>
                </a:solidFill>
                <a:cs typeface="+mn-cs"/>
              </a:rPr>
              <a:t>Професійний стандарт </a:t>
            </a:r>
          </a:p>
        </p:txBody>
      </p:sp>
      <p:sp>
        <p:nvSpPr>
          <p:cNvPr id="4107" name="Стрелка вверх 12"/>
          <p:cNvSpPr>
            <a:spLocks noChangeArrowheads="1"/>
          </p:cNvSpPr>
          <p:nvPr/>
        </p:nvSpPr>
        <p:spPr bwMode="auto">
          <a:xfrm>
            <a:off x="6705600" y="2002371"/>
            <a:ext cx="449263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4" name="Стрелка углом вверх 13"/>
          <p:cNvSpPr/>
          <p:nvPr/>
        </p:nvSpPr>
        <p:spPr bwMode="auto">
          <a:xfrm rot="10800000">
            <a:off x="1327150" y="1786471"/>
            <a:ext cx="3009900" cy="652463"/>
          </a:xfrm>
          <a:prstGeom prst="bentUpArrow">
            <a:avLst>
              <a:gd name="adj1" fmla="val 37727"/>
              <a:gd name="adj2" fmla="val 50000"/>
              <a:gd name="adj3" fmla="val 5000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4109" name="Двойная стрелка влево/вправо 15"/>
          <p:cNvSpPr>
            <a:spLocks noChangeArrowheads="1"/>
          </p:cNvSpPr>
          <p:nvPr/>
        </p:nvSpPr>
        <p:spPr bwMode="auto">
          <a:xfrm>
            <a:off x="2627313" y="2381784"/>
            <a:ext cx="3586162" cy="923925"/>
          </a:xfrm>
          <a:prstGeom prst="leftRightArrow">
            <a:avLst>
              <a:gd name="adj1" fmla="val 50000"/>
              <a:gd name="adj2" fmla="val 5002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uk-UA" altLang="uk-UA" sz="2800" b="1" smtClean="0">
                <a:solidFill>
                  <a:srgbClr val="FFFFFF"/>
                </a:solidFill>
                <a:latin typeface="Arial" charset="0"/>
                <a:cs typeface="+mn-cs"/>
              </a:rPr>
              <a:t>Дуальна освіта</a:t>
            </a:r>
          </a:p>
        </p:txBody>
      </p:sp>
      <p:sp>
        <p:nvSpPr>
          <p:cNvPr id="16" name="Стрелка вверх 12"/>
          <p:cNvSpPr>
            <a:spLocks noChangeArrowheads="1"/>
          </p:cNvSpPr>
          <p:nvPr/>
        </p:nvSpPr>
        <p:spPr bwMode="auto">
          <a:xfrm rot="16364932">
            <a:off x="5809456" y="3728093"/>
            <a:ext cx="449263" cy="517525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8" name="Стрелка вверх 12"/>
          <p:cNvSpPr>
            <a:spLocks noChangeArrowheads="1"/>
          </p:cNvSpPr>
          <p:nvPr/>
        </p:nvSpPr>
        <p:spPr bwMode="auto">
          <a:xfrm rot="5400000">
            <a:off x="4462461" y="3796127"/>
            <a:ext cx="449263" cy="2693988"/>
          </a:xfrm>
          <a:prstGeom prst="upArrow">
            <a:avLst>
              <a:gd name="adj1" fmla="val 50000"/>
              <a:gd name="adj2" fmla="val 49976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18150" y="5541127"/>
            <a:ext cx="3455988" cy="954107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Реальні </a:t>
            </a:r>
            <a:r>
              <a:rPr lang="uk-UA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стартап-</a:t>
            </a:r>
            <a:r>
              <a:rPr lang="uk-UA" sz="28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 </a:t>
            </a:r>
            <a:r>
              <a:rPr lang="uk-UA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проекти</a:t>
            </a:r>
            <a:endParaRPr lang="uk-UA" sz="2800" b="1" dirty="0">
              <a:solidFill>
                <a:srgbClr val="000000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4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0C8EC">
                <a:alpha val="50000"/>
              </a:srgbClr>
            </a:gs>
            <a:gs pos="13000">
              <a:srgbClr val="80C8EC">
                <a:alpha val="50000"/>
              </a:srgbClr>
            </a:gs>
            <a:gs pos="41000">
              <a:srgbClr val="00B0F0">
                <a:alpha val="50000"/>
              </a:srgbClr>
            </a:gs>
            <a:gs pos="100000">
              <a:srgbClr val="F0FB89">
                <a:alpha val="50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614" y="116632"/>
            <a:ext cx="4845224" cy="1143000"/>
          </a:xfrm>
        </p:spPr>
        <p:txBody>
          <a:bodyPr/>
          <a:lstStyle/>
          <a:p>
            <a:pPr>
              <a:defRPr/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Співпраця з підприємствами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28" y="1412776"/>
            <a:ext cx="2657992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708688"/>
                  </a:outerShdw>
                </a:effectLst>
              </a14:hiddenEffects>
            </a:ext>
          </a:extLst>
        </p:spPr>
      </p:pic>
      <p:pic>
        <p:nvPicPr>
          <p:cNvPr id="10547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21086"/>
          <a:stretch>
            <a:fillRect/>
          </a:stretch>
        </p:blipFill>
        <p:spPr>
          <a:xfrm>
            <a:off x="6156732" y="2636912"/>
            <a:ext cx="2785473" cy="81977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8620"/>
            <a:ext cx="4254500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8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30554" r="6357" b="32079"/>
          <a:stretch>
            <a:fillRect/>
          </a:stretch>
        </p:blipFill>
        <p:spPr bwMode="auto">
          <a:xfrm>
            <a:off x="3012009" y="2751834"/>
            <a:ext cx="2992437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524" y="2384884"/>
            <a:ext cx="2505480" cy="58072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Рисунок 16" descr="D:\сигм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02" y="2996228"/>
            <a:ext cx="1695450" cy="47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379318"/>
            <a:ext cx="1584176" cy="13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27" y="2069805"/>
            <a:ext cx="217374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0" y="3577326"/>
            <a:ext cx="9036496" cy="312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uk-UA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Загальна кількість договорів – близько 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2000</a:t>
            </a:r>
          </a:p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uk-UA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Університет має близько 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100</a:t>
            </a:r>
            <a:r>
              <a:rPr lang="uk-UA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діючих комплексних угод, які дають можливість практичної підготовки </a:t>
            </a: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100%</a:t>
            </a:r>
            <a:r>
              <a:rPr lang="uk-UA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здобувачам ВО</a:t>
            </a:r>
          </a:p>
          <a:p>
            <a:pPr marL="457200" indent="-457200" algn="l">
              <a:buFont typeface="Wingdings" pitchFamily="2" charset="2"/>
              <a:buChar char="Ø"/>
              <a:defRPr/>
            </a:pPr>
            <a:r>
              <a:rPr lang="uk-UA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89</a:t>
            </a:r>
            <a:r>
              <a:rPr lang="uk-UA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(78%) випускових кафедр мають провідне підприємство-партнер, яке є базовим роботодавцем для випускників</a:t>
            </a:r>
            <a:endParaRPr lang="uk-U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54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>
                <a:alpha val="50000"/>
              </a:schemeClr>
            </a:gs>
            <a:gs pos="50000">
              <a:srgbClr val="A1C0C3">
                <a:alpha val="81000"/>
              </a:srgbClr>
            </a:gs>
            <a:gs pos="100000">
              <a:schemeClr val="accent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8538" y="1401763"/>
            <a:ext cx="6156325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ЗАОЧНА/ВЕЧІРНЯ ФОРМИ НАВЧАННЯ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65875" y="3476625"/>
            <a:ext cx="2528888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БАЗИ ПРАКТИК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37063" y="4156075"/>
            <a:ext cx="4457700" cy="46196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ПІДПРИЄМСТВА-ПАРТНЕРИ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325" y="3786188"/>
            <a:ext cx="3906838" cy="15684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>
              <a:defRPr/>
            </a:pP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КПІ 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ІМ. ІГОРЯ СІКОРСЬКОГО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+mn-cs"/>
            </a:endParaRPr>
          </a:p>
          <a:p>
            <a:pPr>
              <a:defRPr/>
            </a:pPr>
            <a:endParaRPr lang="uk-UA" b="1" dirty="0">
              <a:solidFill>
                <a:srgbClr val="FFFF00"/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0150" y="4811713"/>
            <a:ext cx="3906838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АКАДЕМІЧНІ УСТАНОВИ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8538" y="2576513"/>
            <a:ext cx="3752850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ЦІЛЬОВА ПІДГОТОВКА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325" y="5722938"/>
            <a:ext cx="3906838" cy="46196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rgbClr val="2D2D8A">
                    <a:lumMod val="75000"/>
                  </a:srgbClr>
                </a:solidFill>
                <a:latin typeface="Arial" panose="020B0604020202020204" pitchFamily="34" charset="0"/>
                <a:cs typeface="+mn-cs"/>
              </a:rPr>
              <a:t>Теоретична підготовка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7063" y="5686425"/>
            <a:ext cx="4481512" cy="4603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uk-UA" b="1" dirty="0">
                <a:solidFill>
                  <a:srgbClr val="2D2D8A">
                    <a:lumMod val="75000"/>
                  </a:srgbClr>
                </a:solidFill>
                <a:latin typeface="Arial" panose="020B0604020202020204" pitchFamily="34" charset="0"/>
                <a:cs typeface="+mn-cs"/>
              </a:rPr>
              <a:t>Практична підготовка</a:t>
            </a:r>
          </a:p>
        </p:txBody>
      </p:sp>
      <p:cxnSp>
        <p:nvCxnSpPr>
          <p:cNvPr id="13322" name="Соединительная линия уступом 11"/>
          <p:cNvCxnSpPr>
            <a:cxnSpLocks noChangeShapeType="1"/>
            <a:endCxn id="8" idx="1"/>
          </p:cNvCxnSpPr>
          <p:nvPr/>
        </p:nvCxnSpPr>
        <p:spPr bwMode="auto">
          <a:xfrm rot="16200000" flipH="1">
            <a:off x="1073151" y="1612900"/>
            <a:ext cx="1454150" cy="936625"/>
          </a:xfrm>
          <a:prstGeom prst="bentConnector2">
            <a:avLst/>
          </a:prstGeom>
          <a:noFill/>
          <a:ln w="76200" algn="ctr">
            <a:solidFill>
              <a:srgbClr val="7030A0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323" name="Соединительная линия уступом 17"/>
          <p:cNvCxnSpPr>
            <a:cxnSpLocks noChangeShapeType="1"/>
          </p:cNvCxnSpPr>
          <p:nvPr/>
        </p:nvCxnSpPr>
        <p:spPr bwMode="auto">
          <a:xfrm rot="16200000" flipH="1">
            <a:off x="1200151" y="546100"/>
            <a:ext cx="1200150" cy="936625"/>
          </a:xfrm>
          <a:prstGeom prst="bentConnector3">
            <a:avLst>
              <a:gd name="adj1" fmla="val 101602"/>
            </a:avLst>
          </a:prstGeom>
          <a:noFill/>
          <a:ln w="76200" algn="ctr">
            <a:solidFill>
              <a:srgbClr val="7030A0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976313" y="423863"/>
            <a:ext cx="7189787" cy="646112"/>
          </a:xfrm>
          <a:prstGeom prst="rect">
            <a:avLst/>
          </a:prstGeom>
          <a:solidFill>
            <a:srgbClr val="92D050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3600" b="1" dirty="0">
                <a:solidFill>
                  <a:srgbClr val="000000"/>
                </a:solidFill>
                <a:latin typeface="Arial" panose="020B0604020202020204" pitchFamily="34" charset="0"/>
                <a:cs typeface="+mn-cs"/>
              </a:rPr>
              <a:t>ЕЛЕМЕНТИ ДУАЛЬНОЇ ОСВІТИ</a:t>
            </a:r>
          </a:p>
        </p:txBody>
      </p:sp>
      <p:sp>
        <p:nvSpPr>
          <p:cNvPr id="21" name="Стрелка вверх 20"/>
          <p:cNvSpPr/>
          <p:nvPr/>
        </p:nvSpPr>
        <p:spPr bwMode="auto">
          <a:xfrm>
            <a:off x="2052638" y="5378450"/>
            <a:ext cx="431800" cy="312738"/>
          </a:xfrm>
          <a:prstGeom prst="up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2D2D8A">
                  <a:lumMod val="75000"/>
                </a:srgb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22" name="Стрелка вверх 21"/>
          <p:cNvSpPr/>
          <p:nvPr/>
        </p:nvSpPr>
        <p:spPr bwMode="auto">
          <a:xfrm>
            <a:off x="6678613" y="5354638"/>
            <a:ext cx="431800" cy="312737"/>
          </a:xfrm>
          <a:prstGeom prst="up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anchor="ctr"/>
          <a:lstStyle/>
          <a:p>
            <a:pPr algn="ctr" eaLnBrk="1" hangingPunct="1">
              <a:defRPr/>
            </a:pPr>
            <a:endParaRPr lang="uk-UA" sz="1800">
              <a:solidFill>
                <a:srgbClr val="2D2D8A">
                  <a:lumMod val="75000"/>
                </a:srgbClr>
              </a:solidFill>
              <a:latin typeface="Arial" panose="020B0604020202020204" pitchFamily="34" charset="0"/>
              <a:cs typeface="+mn-cs"/>
            </a:endParaRPr>
          </a:p>
        </p:txBody>
      </p:sp>
      <p:sp>
        <p:nvSpPr>
          <p:cNvPr id="13327" name="Скругленный прямоугольник 22"/>
          <p:cNvSpPr>
            <a:spLocks noChangeArrowheads="1"/>
          </p:cNvSpPr>
          <p:nvPr/>
        </p:nvSpPr>
        <p:spPr bwMode="auto">
          <a:xfrm>
            <a:off x="107950" y="3133724"/>
            <a:ext cx="8928100" cy="3607643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00B050"/>
            </a:solidFill>
            <a:prstDash val="sysDot"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uk-UA" altLang="uk-UA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328" name="TextBox 23"/>
          <p:cNvSpPr txBox="1">
            <a:spLocks noChangeArrowheads="1"/>
          </p:cNvSpPr>
          <p:nvPr/>
        </p:nvSpPr>
        <p:spPr bwMode="auto">
          <a:xfrm>
            <a:off x="3903491" y="3149571"/>
            <a:ext cx="1335430" cy="40011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uk-UA" altLang="uk-UA" sz="2000" b="1" dirty="0" smtClean="0">
                <a:solidFill>
                  <a:srgbClr val="000000"/>
                </a:solidFill>
                <a:cs typeface="+mn-cs"/>
              </a:rPr>
              <a:t>ДОГОВІР</a:t>
            </a:r>
          </a:p>
        </p:txBody>
      </p:sp>
      <p:cxnSp>
        <p:nvCxnSpPr>
          <p:cNvPr id="13329" name="Соединительная линия уступом 17"/>
          <p:cNvCxnSpPr>
            <a:cxnSpLocks noChangeShapeType="1"/>
          </p:cNvCxnSpPr>
          <p:nvPr/>
        </p:nvCxnSpPr>
        <p:spPr bwMode="auto">
          <a:xfrm rot="16200000" flipH="1">
            <a:off x="1200151" y="1212850"/>
            <a:ext cx="1200150" cy="936625"/>
          </a:xfrm>
          <a:prstGeom prst="bentConnector3">
            <a:avLst>
              <a:gd name="adj1" fmla="val 99259"/>
            </a:avLst>
          </a:prstGeom>
          <a:noFill/>
          <a:ln w="76200" algn="ctr">
            <a:solidFill>
              <a:srgbClr val="7030A0"/>
            </a:solidFill>
            <a:round/>
            <a:headEnd/>
            <a:tailEnd type="triangl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2268538" y="1989138"/>
            <a:ext cx="4500562" cy="461962"/>
          </a:xfrm>
          <a:prstGeom prst="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+mn-cs"/>
              </a:rPr>
              <a:t>ПІДВИЩЕННЯ КВАЛІФІКАЦІЇ</a:t>
            </a:r>
          </a:p>
        </p:txBody>
      </p:sp>
    </p:spTree>
    <p:extLst>
      <p:ext uri="{BB962C8B-B14F-4D97-AF65-F5344CB8AC3E}">
        <p14:creationId xmlns:p14="http://schemas.microsoft.com/office/powerpoint/2010/main" val="15125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403350" y="165100"/>
            <a:ext cx="59055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6" tIns="45083" rIns="90166" bIns="45083" anchor="ctr"/>
          <a:lstStyle>
            <a:lvl1pPr algn="l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0050" algn="l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01688" algn="l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1738" algn="l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03375" algn="l" defTabSz="801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60575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7775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4975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32175" defTabSz="8016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en-US" sz="2600" b="1" dirty="0" smtClean="0">
                <a:solidFill>
                  <a:srgbClr val="333399">
                    <a:lumMod val="75000"/>
                  </a:srgbClr>
                </a:solidFill>
                <a:cs typeface="+mn-cs"/>
              </a:rPr>
              <a:t>ПРОГРАМА ДУАЛЬНОЇ ОСВІТИ в </a:t>
            </a:r>
          </a:p>
          <a:p>
            <a:pPr algn="ctr">
              <a:defRPr/>
            </a:pPr>
            <a:r>
              <a:rPr lang="ru-RU" altLang="en-US" sz="2600" b="1" dirty="0" smtClean="0">
                <a:solidFill>
                  <a:srgbClr val="333399">
                    <a:lumMod val="75000"/>
                  </a:srgbClr>
                </a:solidFill>
                <a:cs typeface="+mn-cs"/>
              </a:rPr>
              <a:t>КПІ </a:t>
            </a:r>
            <a:r>
              <a:rPr lang="ru-RU" altLang="en-US" sz="2600" b="1" dirty="0" err="1" smtClean="0">
                <a:solidFill>
                  <a:srgbClr val="333399">
                    <a:lumMod val="75000"/>
                  </a:srgbClr>
                </a:solidFill>
                <a:cs typeface="+mn-cs"/>
              </a:rPr>
              <a:t>ім</a:t>
            </a:r>
            <a:r>
              <a:rPr lang="ru-RU" altLang="en-US" sz="2600" b="1" dirty="0" smtClean="0">
                <a:solidFill>
                  <a:srgbClr val="333399">
                    <a:lumMod val="75000"/>
                  </a:srgbClr>
                </a:solidFill>
                <a:cs typeface="+mn-cs"/>
              </a:rPr>
              <a:t>. </a:t>
            </a:r>
            <a:r>
              <a:rPr lang="ru-RU" altLang="en-US" sz="2600" b="1" dirty="0" err="1" smtClean="0">
                <a:solidFill>
                  <a:srgbClr val="333399">
                    <a:lumMod val="75000"/>
                  </a:srgbClr>
                </a:solidFill>
                <a:cs typeface="+mn-cs"/>
              </a:rPr>
              <a:t>Ігоря</a:t>
            </a:r>
            <a:r>
              <a:rPr lang="ru-RU" altLang="en-US" sz="2600" b="1" dirty="0" smtClean="0">
                <a:solidFill>
                  <a:srgbClr val="333399">
                    <a:lumMod val="75000"/>
                  </a:srgbClr>
                </a:solidFill>
                <a:cs typeface="+mn-cs"/>
              </a:rPr>
              <a:t> </a:t>
            </a:r>
            <a:r>
              <a:rPr lang="ru-RU" altLang="en-US" sz="2600" b="1" dirty="0" err="1" smtClean="0">
                <a:solidFill>
                  <a:srgbClr val="333399">
                    <a:lumMod val="75000"/>
                  </a:srgbClr>
                </a:solidFill>
                <a:cs typeface="+mn-cs"/>
              </a:rPr>
              <a:t>Сікорського</a:t>
            </a:r>
            <a:endParaRPr lang="en-US" altLang="en-US" sz="2600" b="1" dirty="0" smtClean="0">
              <a:solidFill>
                <a:srgbClr val="333399">
                  <a:lumMod val="75000"/>
                </a:srgbClr>
              </a:solidFill>
              <a:cs typeface="+mn-cs"/>
            </a:endParaRP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908050" y="850900"/>
            <a:ext cx="3429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00"/>
                </a:solidFill>
                <a:cs typeface="+mn-cs"/>
              </a:rPr>
              <a:t>Старт проекта – 2017 р.</a:t>
            </a:r>
            <a:endParaRPr lang="en-US" altLang="uk-UA" sz="22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0" name="TextBox 7"/>
          <p:cNvSpPr txBox="1">
            <a:spLocks noChangeArrowheads="1"/>
          </p:cNvSpPr>
          <p:nvPr/>
        </p:nvSpPr>
        <p:spPr bwMode="auto">
          <a:xfrm>
            <a:off x="908050" y="1209675"/>
            <a:ext cx="7312025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00"/>
                </a:solidFill>
                <a:cs typeface="+mn-cs"/>
              </a:rPr>
              <a:t>Спеціальність підготовки: 131 Прикладна механіка</a:t>
            </a:r>
            <a:endParaRPr lang="en-US" altLang="uk-UA" sz="22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1" name="TextBox 8"/>
          <p:cNvSpPr txBox="1">
            <a:spLocks noChangeArrowheads="1"/>
          </p:cNvSpPr>
          <p:nvPr/>
        </p:nvSpPr>
        <p:spPr bwMode="auto">
          <a:xfrm>
            <a:off x="931863" y="1649413"/>
            <a:ext cx="1763712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00"/>
                </a:solidFill>
                <a:cs typeface="+mn-cs"/>
              </a:rPr>
              <a:t>ОР: магістр</a:t>
            </a:r>
            <a:endParaRPr lang="en-US" altLang="uk-UA" sz="2200" b="1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102" name="Pentagon 9"/>
          <p:cNvSpPr>
            <a:spLocks noChangeArrowheads="1"/>
          </p:cNvSpPr>
          <p:nvPr/>
        </p:nvSpPr>
        <p:spPr bwMode="auto">
          <a:xfrm>
            <a:off x="211138" y="2181225"/>
            <a:ext cx="1965325" cy="320675"/>
          </a:xfrm>
          <a:prstGeom prst="homePlate">
            <a:avLst>
              <a:gd name="adj" fmla="val 4704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 anchor="ctr"/>
          <a:lstStyle/>
          <a:p>
            <a:pPr algn="ctr" defTabSz="801688"/>
            <a:endParaRPr lang="en-US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147638" y="2498725"/>
            <a:ext cx="20288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66"/>
                </a:solidFill>
                <a:cs typeface="+mn-cs"/>
              </a:rPr>
              <a:t>Проф-орієнтаційна робота, пошук талантів по всій Україні</a:t>
            </a:r>
            <a:endParaRPr lang="en-US" altLang="uk-UA" sz="2200" b="1" smtClean="0">
              <a:solidFill>
                <a:srgbClr val="000066"/>
              </a:solidFill>
              <a:cs typeface="+mn-cs"/>
            </a:endParaRPr>
          </a:p>
        </p:txBody>
      </p:sp>
      <p:sp>
        <p:nvSpPr>
          <p:cNvPr id="4104" name="Chevron 11"/>
          <p:cNvSpPr>
            <a:spLocks noChangeArrowheads="1"/>
          </p:cNvSpPr>
          <p:nvPr/>
        </p:nvSpPr>
        <p:spPr bwMode="auto">
          <a:xfrm>
            <a:off x="2176463" y="2181225"/>
            <a:ext cx="2101850" cy="320675"/>
          </a:xfrm>
          <a:prstGeom prst="chevron">
            <a:avLst>
              <a:gd name="adj" fmla="val 4706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 anchor="ctr"/>
          <a:lstStyle/>
          <a:p>
            <a:pPr algn="ctr" defTabSz="801688"/>
            <a:endParaRPr lang="en-US" altLang="uk-UA" sz="22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5" name="TextBox 12"/>
          <p:cNvSpPr txBox="1">
            <a:spLocks noChangeArrowheads="1"/>
          </p:cNvSpPr>
          <p:nvPr/>
        </p:nvSpPr>
        <p:spPr bwMode="auto">
          <a:xfrm>
            <a:off x="2119313" y="2503488"/>
            <a:ext cx="21590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66"/>
                </a:solidFill>
                <a:cs typeface="+mn-cs"/>
              </a:rPr>
              <a:t>Проведення попереднього професійного відбору</a:t>
            </a:r>
            <a:endParaRPr lang="en-US" altLang="uk-UA" sz="2200" b="1" smtClean="0">
              <a:solidFill>
                <a:srgbClr val="000066"/>
              </a:solidFill>
              <a:cs typeface="+mn-cs"/>
            </a:endParaRPr>
          </a:p>
        </p:txBody>
      </p:sp>
      <p:sp>
        <p:nvSpPr>
          <p:cNvPr id="4106" name="Chevron 13"/>
          <p:cNvSpPr>
            <a:spLocks noChangeArrowheads="1"/>
          </p:cNvSpPr>
          <p:nvPr/>
        </p:nvSpPr>
        <p:spPr bwMode="auto">
          <a:xfrm>
            <a:off x="4298950" y="2174875"/>
            <a:ext cx="1892300" cy="327025"/>
          </a:xfrm>
          <a:prstGeom prst="chevron">
            <a:avLst>
              <a:gd name="adj" fmla="val 47041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 anchor="ctr"/>
          <a:lstStyle/>
          <a:p>
            <a:pPr algn="ctr" defTabSz="801688"/>
            <a:endParaRPr lang="en-US" altLang="uk-UA" sz="22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7" name="TextBox 14"/>
          <p:cNvSpPr txBox="1">
            <a:spLocks noChangeArrowheads="1"/>
          </p:cNvSpPr>
          <p:nvPr/>
        </p:nvSpPr>
        <p:spPr bwMode="auto">
          <a:xfrm>
            <a:off x="4260850" y="2522538"/>
            <a:ext cx="198913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66"/>
                </a:solidFill>
                <a:cs typeface="+mn-cs"/>
              </a:rPr>
              <a:t>Вступ  в магістратуру</a:t>
            </a:r>
            <a:endParaRPr lang="en-US" altLang="uk-UA" sz="2200" b="1" smtClean="0">
              <a:solidFill>
                <a:srgbClr val="000066"/>
              </a:solidFill>
              <a:cs typeface="+mn-cs"/>
            </a:endParaRPr>
          </a:p>
        </p:txBody>
      </p:sp>
      <p:sp>
        <p:nvSpPr>
          <p:cNvPr id="4108" name="Chevron 15"/>
          <p:cNvSpPr>
            <a:spLocks noChangeArrowheads="1"/>
          </p:cNvSpPr>
          <p:nvPr/>
        </p:nvSpPr>
        <p:spPr bwMode="auto">
          <a:xfrm>
            <a:off x="6191250" y="2181225"/>
            <a:ext cx="1281113" cy="320675"/>
          </a:xfrm>
          <a:prstGeom prst="chevron">
            <a:avLst>
              <a:gd name="adj" fmla="val 47071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 anchor="ctr"/>
          <a:lstStyle/>
          <a:p>
            <a:pPr algn="ctr" defTabSz="801688"/>
            <a:endParaRPr lang="en-US" altLang="uk-UA" sz="22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9" name="TextBox 16"/>
          <p:cNvSpPr txBox="1">
            <a:spLocks noChangeArrowheads="1"/>
          </p:cNvSpPr>
          <p:nvPr/>
        </p:nvSpPr>
        <p:spPr bwMode="auto">
          <a:xfrm>
            <a:off x="6191250" y="2520950"/>
            <a:ext cx="1458913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66"/>
                </a:solidFill>
                <a:cs typeface="+mn-cs"/>
              </a:rPr>
              <a:t>Прийом на посаду інженера</a:t>
            </a:r>
            <a:endParaRPr lang="en-US" altLang="uk-UA" sz="2200" b="1" smtClean="0">
              <a:solidFill>
                <a:srgbClr val="000066"/>
              </a:solidFill>
              <a:cs typeface="+mn-cs"/>
            </a:endParaRPr>
          </a:p>
        </p:txBody>
      </p:sp>
      <p:sp>
        <p:nvSpPr>
          <p:cNvPr id="4110" name="Chevron 17"/>
          <p:cNvSpPr>
            <a:spLocks noChangeArrowheads="1"/>
          </p:cNvSpPr>
          <p:nvPr/>
        </p:nvSpPr>
        <p:spPr bwMode="auto">
          <a:xfrm>
            <a:off x="7472363" y="2181225"/>
            <a:ext cx="1458912" cy="327025"/>
          </a:xfrm>
          <a:prstGeom prst="chevron">
            <a:avLst>
              <a:gd name="adj" fmla="val 47069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 anchor="ctr"/>
          <a:lstStyle/>
          <a:p>
            <a:pPr algn="ctr" defTabSz="801688"/>
            <a:endParaRPr lang="en-US" altLang="uk-UA" sz="2200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11" name="TextBox 18"/>
          <p:cNvSpPr txBox="1">
            <a:spLocks noChangeArrowheads="1"/>
          </p:cNvSpPr>
          <p:nvPr/>
        </p:nvSpPr>
        <p:spPr bwMode="auto">
          <a:xfrm>
            <a:off x="7472363" y="2530475"/>
            <a:ext cx="172402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47" tIns="40074" rIns="80147" bIns="40074">
            <a:spAutoFit/>
          </a:bodyPr>
          <a:lstStyle>
            <a:lvl1pPr defTabSz="801688">
              <a:defRPr sz="3200">
                <a:solidFill>
                  <a:schemeClr val="tx1"/>
                </a:solidFill>
                <a:latin typeface="Arial" charset="0"/>
              </a:defRPr>
            </a:lvl1pPr>
            <a:lvl2pPr marL="400050" defTabSz="801688">
              <a:defRPr sz="2800">
                <a:solidFill>
                  <a:schemeClr val="tx1"/>
                </a:solidFill>
                <a:latin typeface="Arial" charset="0"/>
              </a:defRPr>
            </a:lvl2pPr>
            <a:lvl3pPr marL="801688" defTabSz="801688">
              <a:defRPr sz="2400">
                <a:solidFill>
                  <a:schemeClr val="tx1"/>
                </a:solidFill>
                <a:latin typeface="Arial" charset="0"/>
              </a:defRPr>
            </a:lvl3pPr>
            <a:lvl4pPr marL="1201738" defTabSz="801688">
              <a:defRPr sz="2000">
                <a:solidFill>
                  <a:schemeClr val="tx1"/>
                </a:solidFill>
                <a:latin typeface="Arial" charset="0"/>
              </a:defRPr>
            </a:lvl4pPr>
            <a:lvl5pPr marL="1603375" defTabSz="801688">
              <a:defRPr sz="2000">
                <a:solidFill>
                  <a:schemeClr val="tx1"/>
                </a:solidFill>
                <a:latin typeface="Arial" charset="0"/>
              </a:defRPr>
            </a:lvl5pPr>
            <a:lvl6pPr marL="20605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5177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29749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432175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altLang="uk-UA" sz="2200" b="1" smtClean="0">
                <a:solidFill>
                  <a:srgbClr val="000066"/>
                </a:solidFill>
                <a:cs typeface="+mn-cs"/>
              </a:rPr>
              <a:t>Робота та навчання</a:t>
            </a:r>
            <a:endParaRPr lang="en-US" altLang="uk-UA" sz="2200" b="1" smtClean="0">
              <a:solidFill>
                <a:srgbClr val="000066"/>
              </a:solidFill>
              <a:cs typeface="+mn-cs"/>
            </a:endParaRPr>
          </a:p>
        </p:txBody>
      </p:sp>
      <p:sp>
        <p:nvSpPr>
          <p:cNvPr id="4112" name="Rounded Rectangle 19"/>
          <p:cNvSpPr>
            <a:spLocks noChangeArrowheads="1"/>
          </p:cNvSpPr>
          <p:nvPr/>
        </p:nvSpPr>
        <p:spPr bwMode="auto">
          <a:xfrm>
            <a:off x="238125" y="4610100"/>
            <a:ext cx="2814638" cy="1773238"/>
          </a:xfrm>
          <a:prstGeom prst="roundRect">
            <a:avLst>
              <a:gd name="adj" fmla="val 16667"/>
            </a:avLst>
          </a:prstGeom>
          <a:solidFill>
            <a:srgbClr val="2D2D8A"/>
          </a:solidFill>
          <a:ln w="25400" algn="ctr">
            <a:solidFill>
              <a:srgbClr val="1E1E64"/>
            </a:solidFill>
            <a:round/>
            <a:headEnd/>
            <a:tailEnd/>
          </a:ln>
        </p:spPr>
        <p:txBody>
          <a:bodyPr lIns="80147" tIns="40074" rIns="80147" bIns="40074" anchor="ctr"/>
          <a:lstStyle/>
          <a:p>
            <a:pPr algn="ctr" defTabSz="801688"/>
            <a:endParaRPr lang="ru-RU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  <a:p>
            <a:pPr algn="ctr" defTabSz="801688"/>
            <a:endParaRPr lang="ru-RU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  <a:p>
            <a:pPr algn="ctr" defTabSz="801688"/>
            <a:r>
              <a:rPr lang="ru-RU" altLang="uk-UA" sz="2200" b="1" smtClean="0">
                <a:solidFill>
                  <a:srgbClr val="FFFFFF"/>
                </a:solidFill>
                <a:latin typeface="Arial" charset="0"/>
                <a:cs typeface="+mn-cs"/>
              </a:rPr>
              <a:t>Теоретична підготовка</a:t>
            </a:r>
            <a:endParaRPr lang="en-US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13" name="Rounded Rectangle 20"/>
          <p:cNvSpPr>
            <a:spLocks noChangeArrowheads="1"/>
          </p:cNvSpPr>
          <p:nvPr/>
        </p:nvSpPr>
        <p:spPr bwMode="auto">
          <a:xfrm>
            <a:off x="6249988" y="4610100"/>
            <a:ext cx="2681287" cy="1773238"/>
          </a:xfrm>
          <a:prstGeom prst="roundRect">
            <a:avLst>
              <a:gd name="adj" fmla="val 16667"/>
            </a:avLst>
          </a:prstGeom>
          <a:solidFill>
            <a:srgbClr val="2D2D8A"/>
          </a:solidFill>
          <a:ln w="25400" algn="ctr">
            <a:solidFill>
              <a:srgbClr val="1E1E64"/>
            </a:solidFill>
            <a:round/>
            <a:headEnd/>
            <a:tailEnd/>
          </a:ln>
        </p:spPr>
        <p:txBody>
          <a:bodyPr lIns="80147" tIns="40074" rIns="80147" bIns="40074" anchor="ctr"/>
          <a:lstStyle/>
          <a:p>
            <a:pPr algn="ctr" defTabSz="801688"/>
            <a:endParaRPr lang="ru-RU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  <a:p>
            <a:pPr algn="ctr" defTabSz="801688"/>
            <a:endParaRPr lang="ru-RU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  <a:p>
            <a:pPr algn="ctr" defTabSz="801688"/>
            <a:r>
              <a:rPr lang="ru-RU" altLang="uk-UA" sz="2200" b="1" smtClean="0">
                <a:solidFill>
                  <a:srgbClr val="FFFFFF"/>
                </a:solidFill>
                <a:latin typeface="Arial" charset="0"/>
                <a:cs typeface="+mn-cs"/>
              </a:rPr>
              <a:t>Практична підготовка</a:t>
            </a:r>
            <a:endParaRPr lang="en-US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41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9"/>
          <a:stretch>
            <a:fillRect/>
          </a:stretch>
        </p:blipFill>
        <p:spPr bwMode="auto">
          <a:xfrm>
            <a:off x="1195388" y="4725988"/>
            <a:ext cx="8159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Left-Right Arrow Callout 23"/>
          <p:cNvSpPr>
            <a:spLocks noChangeArrowheads="1"/>
          </p:cNvSpPr>
          <p:nvPr/>
        </p:nvSpPr>
        <p:spPr bwMode="auto">
          <a:xfrm>
            <a:off x="3052763" y="4627563"/>
            <a:ext cx="3167062" cy="1789112"/>
          </a:xfrm>
          <a:prstGeom prst="leftRightArrowCallout">
            <a:avLst>
              <a:gd name="adj1" fmla="val 25000"/>
              <a:gd name="adj2" fmla="val 25000"/>
              <a:gd name="adj3" fmla="val 23545"/>
              <a:gd name="adj4" fmla="val 61444"/>
            </a:avLst>
          </a:prstGeom>
          <a:solidFill>
            <a:srgbClr val="2D2D8A"/>
          </a:solidFill>
          <a:ln w="25400" algn="ctr">
            <a:solidFill>
              <a:srgbClr val="1E1E64"/>
            </a:solidFill>
            <a:miter lim="800000"/>
            <a:headEnd/>
            <a:tailEnd/>
          </a:ln>
        </p:spPr>
        <p:txBody>
          <a:bodyPr lIns="80147" tIns="40074" rIns="80147" bIns="40074" anchor="ctr"/>
          <a:lstStyle/>
          <a:p>
            <a:pPr algn="ctr" defTabSz="801688"/>
            <a:r>
              <a:rPr lang="ru-RU" altLang="uk-UA" sz="2200" b="1" smtClean="0">
                <a:solidFill>
                  <a:srgbClr val="FFFFFF"/>
                </a:solidFill>
                <a:latin typeface="Arial" charset="0"/>
                <a:cs typeface="+mn-cs"/>
              </a:rPr>
              <a:t>Загально-освітня база</a:t>
            </a:r>
            <a:endParaRPr lang="en-US" altLang="uk-UA" sz="2200" b="1" smtClean="0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pic>
        <p:nvPicPr>
          <p:cNvPr id="4116" name="Picture 24" descr="white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4821238"/>
            <a:ext cx="23669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4" descr="Результат пошуку зображень за запитом &quot;лого кпі&quot;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2000"/>
          </a:blip>
          <a:srcRect/>
          <a:stretch>
            <a:fillRect/>
          </a:stretch>
        </p:blipFill>
        <p:spPr bwMode="auto">
          <a:xfrm>
            <a:off x="40580" y="38153"/>
            <a:ext cx="888864" cy="8565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chemeClr val="accent6">
                <a:lumMod val="40000"/>
                <a:lumOff val="60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137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Заголовок 1"/>
          <p:cNvSpPr>
            <a:spLocks noGrp="1"/>
          </p:cNvSpPr>
          <p:nvPr>
            <p:ph type="title"/>
          </p:nvPr>
        </p:nvSpPr>
        <p:spPr>
          <a:xfrm>
            <a:off x="-1" y="152636"/>
            <a:ext cx="4247965" cy="1332148"/>
          </a:xfrm>
        </p:spPr>
        <p:txBody>
          <a:bodyPr/>
          <a:lstStyle/>
          <a:p>
            <a:pPr algn="l"/>
            <a:r>
              <a:rPr lang="uk-UA" altLang="uk-UA" sz="3200" b="1" dirty="0" smtClean="0">
                <a:solidFill>
                  <a:srgbClr val="7030A0"/>
                </a:solidFill>
              </a:rPr>
              <a:t>Цільова підготовка фахівців для ДК «</a:t>
            </a:r>
            <a:r>
              <a:rPr lang="uk-UA" altLang="uk-UA" sz="3200" b="1" dirty="0" err="1" smtClean="0">
                <a:solidFill>
                  <a:srgbClr val="7030A0"/>
                </a:solidFill>
              </a:rPr>
              <a:t>Укроборонпром</a:t>
            </a:r>
            <a:r>
              <a:rPr lang="uk-UA" altLang="uk-UA" sz="3200" b="1" dirty="0" smtClean="0">
                <a:solidFill>
                  <a:srgbClr val="7030A0"/>
                </a:solidFill>
              </a:rPr>
              <a:t>»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391886" y="296654"/>
            <a:ext cx="3650" cy="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70838"/>
            <a:ext cx="3206874" cy="2144725"/>
          </a:xfrm>
          <a:prstGeom prst="rect">
            <a:avLst/>
          </a:prstGeom>
        </p:spPr>
      </p:pic>
      <p:pic>
        <p:nvPicPr>
          <p:cNvPr id="9" name="Picture 6" descr="1-cve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50445"/>
            <a:ext cx="279436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9444" y="4548380"/>
            <a:ext cx="4566140" cy="219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uk-UA" altLang="uk-UA" sz="2400" b="1" dirty="0" smtClean="0">
                <a:solidFill>
                  <a:srgbClr val="7030A0"/>
                </a:solidFill>
              </a:rPr>
              <a:t>Магістерська програма підготовки за спеціалізацією «Управління в сфері військово-промислового комплексу»</a:t>
            </a:r>
          </a:p>
        </p:txBody>
      </p:sp>
      <p:sp>
        <p:nvSpPr>
          <p:cNvPr id="12" name="Двойная стрелка влево/вправо 11"/>
          <p:cNvSpPr/>
          <p:nvPr/>
        </p:nvSpPr>
        <p:spPr>
          <a:xfrm>
            <a:off x="2807804" y="1664804"/>
            <a:ext cx="3600401" cy="1242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509882" y="2023682"/>
            <a:ext cx="219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УГОДА</a:t>
            </a:r>
            <a:endParaRPr lang="ru-RU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513"/>
            <a:ext cx="3347864" cy="16739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6" t="4953" r="17812"/>
          <a:stretch/>
        </p:blipFill>
        <p:spPr>
          <a:xfrm>
            <a:off x="6749988" y="4115562"/>
            <a:ext cx="2242712" cy="26258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84" y="4877545"/>
            <a:ext cx="2143894" cy="1534658"/>
          </a:xfrm>
          <a:prstGeom prst="rect">
            <a:avLst/>
          </a:prstGeom>
        </p:spPr>
      </p:pic>
      <p:cxnSp>
        <p:nvCxnSpPr>
          <p:cNvPr id="18" name="Прямая со стрелкой 17"/>
          <p:cNvCxnSpPr/>
          <p:nvPr/>
        </p:nvCxnSpPr>
        <p:spPr>
          <a:xfrm flipH="1">
            <a:off x="2807804" y="3043200"/>
            <a:ext cx="3456384" cy="493812"/>
          </a:xfrm>
          <a:prstGeom prst="straightConnector1">
            <a:avLst/>
          </a:prstGeom>
          <a:ln w="920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807804" y="3753036"/>
            <a:ext cx="3312368" cy="1124509"/>
          </a:xfrm>
          <a:prstGeom prst="straightConnector1">
            <a:avLst/>
          </a:prstGeom>
          <a:ln w="920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4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5750" y="0"/>
            <a:ext cx="8643938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800" b="1" cap="none" smtClean="0">
                <a:effectLst/>
              </a:rPr>
              <a:t>КОНКУРС ЗА ЗАЯВАМИ</a:t>
            </a:r>
            <a:r>
              <a:rPr lang="en-US" sz="2800" b="1" cap="none" smtClean="0">
                <a:effectLst/>
              </a:rPr>
              <a:t> </a:t>
            </a:r>
            <a:r>
              <a:rPr lang="uk-UA" sz="2800" b="1" cap="none" smtClean="0">
                <a:effectLst/>
              </a:rPr>
              <a:t>У 201</a:t>
            </a:r>
            <a:r>
              <a:rPr lang="en-US" sz="2800" b="1" cap="none" smtClean="0">
                <a:effectLst/>
                <a:latin typeface="Arial" pitchFamily="34" charset="0"/>
              </a:rPr>
              <a:t>7</a:t>
            </a:r>
            <a:r>
              <a:rPr lang="uk-UA" sz="2800" b="1" cap="none" smtClean="0">
                <a:effectLst/>
              </a:rPr>
              <a:t> РОЦІ</a:t>
            </a:r>
            <a:endParaRPr lang="ru-RU" sz="2800" b="1" cap="none" smtClean="0">
              <a:effectLst/>
            </a:endParaRPr>
          </a:p>
        </p:txBody>
      </p:sp>
      <p:sp>
        <p:nvSpPr>
          <p:cNvPr id="1029" name="Номер слайда 3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4EB23EF1-F29F-4999-B61E-062241B4293E}" type="slidenum">
              <a:rPr lang="ru-RU"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  <p:graphicFrame>
        <p:nvGraphicFramePr>
          <p:cNvPr id="450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3982580"/>
              </p:ext>
            </p:extLst>
          </p:nvPr>
        </p:nvGraphicFramePr>
        <p:xfrm>
          <a:off x="328613" y="884238"/>
          <a:ext cx="8342312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493" name="Лист" r:id="rId4" imgW="8505837" imgH="5943667" progId="Excel.Sheet.8">
                  <p:embed/>
                </p:oleObj>
              </mc:Choice>
              <mc:Fallback>
                <p:oleObj name="Лист" r:id="rId4" imgW="8505837" imgH="594366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884238"/>
                        <a:ext cx="8342312" cy="582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Text Box 10"/>
          <p:cNvSpPr txBox="1">
            <a:spLocks noChangeArrowheads="1"/>
          </p:cNvSpPr>
          <p:nvPr/>
        </p:nvSpPr>
        <p:spPr bwMode="auto">
          <a:xfrm>
            <a:off x="2339753" y="2816934"/>
            <a:ext cx="61890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uk-UA" sz="2200" dirty="0" smtClean="0">
                <a:solidFill>
                  <a:prstClr val="black"/>
                </a:solidFill>
                <a:cs typeface="+mn-cs"/>
              </a:rPr>
              <a:t>Середній конкурс по університету Кср=11,36</a:t>
            </a:r>
            <a:endParaRPr lang="ru-RU" sz="2200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45062" name="Line 9"/>
          <p:cNvSpPr>
            <a:spLocks noChangeShapeType="1"/>
          </p:cNvSpPr>
          <p:nvPr/>
        </p:nvSpPr>
        <p:spPr bwMode="auto">
          <a:xfrm flipV="1">
            <a:off x="819484" y="4858661"/>
            <a:ext cx="7955992" cy="71439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b="1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731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844" y="536129"/>
            <a:ext cx="5734898" cy="6309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9570" y="10361"/>
            <a:ext cx="6094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Участь підрозділів в </a:t>
            </a:r>
            <a:r>
              <a:rPr lang="en-US" sz="3600" b="1" dirty="0" err="1" smtClean="0">
                <a:solidFill>
                  <a:srgbClr val="FF0000"/>
                </a:solidFill>
              </a:rPr>
              <a:t>SCh</a:t>
            </a:r>
            <a:endParaRPr lang="uk-UA" sz="36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" y="116631"/>
            <a:ext cx="3020935" cy="2306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2" y="4780236"/>
            <a:ext cx="3139209" cy="17811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" y="2535732"/>
            <a:ext cx="3048000" cy="186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6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72518" y="8620"/>
            <a:ext cx="9216518" cy="6843994"/>
            <a:chOff x="-72518" y="8620"/>
            <a:chExt cx="9216518" cy="684399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2518" y="8620"/>
              <a:ext cx="9213179" cy="4387405"/>
            </a:xfrm>
            <a:prstGeom prst="rect">
              <a:avLst/>
            </a:prstGeom>
          </p:spPr>
        </p:pic>
        <p:grpSp>
          <p:nvGrpSpPr>
            <p:cNvPr id="11" name="Группа 10"/>
            <p:cNvGrpSpPr/>
            <p:nvPr/>
          </p:nvGrpSpPr>
          <p:grpSpPr>
            <a:xfrm>
              <a:off x="-72516" y="1269157"/>
              <a:ext cx="9216516" cy="5583457"/>
              <a:chOff x="-72516" y="1269157"/>
              <a:chExt cx="9216516" cy="5583457"/>
            </a:xfrm>
          </p:grpSpPr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79" y="1269157"/>
                <a:ext cx="9213179" cy="4387405"/>
              </a:xfrm>
              <a:prstGeom prst="rect">
                <a:avLst/>
              </a:prstGeom>
            </p:spPr>
          </p:pic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72516" y="2463620"/>
                <a:ext cx="9216516" cy="4388994"/>
              </a:xfrm>
              <a:prstGeom prst="rect">
                <a:avLst/>
              </a:prstGeom>
            </p:spPr>
          </p:pic>
        </p:grpSp>
      </p:grpSp>
      <p:sp>
        <p:nvSpPr>
          <p:cNvPr id="10" name="TextBox 9"/>
          <p:cNvSpPr txBox="1"/>
          <p:nvPr/>
        </p:nvSpPr>
        <p:spPr>
          <a:xfrm>
            <a:off x="52432" y="152636"/>
            <a:ext cx="874897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44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Всеукраїнський фестиваль</a:t>
            </a:r>
            <a:endParaRPr lang="en-US" sz="4400" b="1" dirty="0" smtClean="0">
              <a:ln>
                <a:solidFill>
                  <a:srgbClr val="0070C0"/>
                </a:solidFill>
              </a:ln>
              <a:solidFill>
                <a:srgbClr val="FFFF00"/>
              </a:solidFill>
              <a:latin typeface="Cambria" panose="0204050305040603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4100" b="1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інженерних </a:t>
            </a:r>
            <a:r>
              <a:rPr lang="uk-UA" sz="41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талантів </a:t>
            </a:r>
            <a:endParaRPr lang="en-US" sz="4100" b="1" dirty="0" smtClean="0">
              <a:ln>
                <a:solidFill>
                  <a:srgbClr val="0070C0"/>
                </a:solidFill>
              </a:ln>
              <a:solidFill>
                <a:srgbClr val="FFFF00"/>
              </a:solidFill>
              <a:latin typeface="Cambria" panose="0204050305040603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800" b="1" dirty="0" smtClean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«</a:t>
            </a:r>
            <a:r>
              <a:rPr lang="uk-UA" sz="3800" b="1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Future</a:t>
            </a:r>
            <a:r>
              <a:rPr lang="uk-UA" sz="38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uk-UA" sz="3800" b="1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of</a:t>
            </a:r>
            <a:r>
              <a:rPr lang="uk-UA" sz="38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uk-UA" sz="3800" b="1" dirty="0" err="1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Ukraine</a:t>
            </a:r>
            <a:r>
              <a:rPr lang="uk-UA" sz="3800" b="1" dirty="0">
                <a:ln>
                  <a:solidFill>
                    <a:srgbClr val="0070C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»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524" y="2451044"/>
            <a:ext cx="4722946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100" b="1" dirty="0" smtClean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мета конкурсу: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i="1" dirty="0" smtClean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сприяння </a:t>
            </a:r>
            <a:r>
              <a:rPr lang="uk-UA" sz="1800" i="1" dirty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розвитку інженерної освіти, популяризації інженерної професії, </a:t>
            </a:r>
            <a:r>
              <a:rPr lang="uk-UA" sz="1800" i="1" dirty="0" smtClean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/>
            </a:r>
            <a:br>
              <a:rPr lang="uk-UA" sz="1800" i="1" dirty="0" smtClean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</a:br>
            <a:r>
              <a:rPr lang="uk-UA" sz="1800" i="1" dirty="0" smtClean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пошуку</a:t>
            </a:r>
            <a:r>
              <a:rPr lang="uk-UA" sz="1800" i="1" dirty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, заохочення та підтримки творчої, талановитої молоді, яка планує пов’язати своє майбутнє з інженерною діяльніст</a:t>
            </a:r>
            <a:r>
              <a:rPr lang="uk-UA" sz="1800" dirty="0"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ю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2" t="36997" r="1417" b="38998"/>
          <a:stretch/>
        </p:blipFill>
        <p:spPr>
          <a:xfrm>
            <a:off x="287524" y="952131"/>
            <a:ext cx="1329680" cy="13296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2" t="2991" r="941" b="75004"/>
          <a:stretch/>
        </p:blipFill>
        <p:spPr>
          <a:xfrm>
            <a:off x="7200292" y="989924"/>
            <a:ext cx="1511000" cy="1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круглений прямокутник 6"/>
          <p:cNvSpPr/>
          <p:nvPr/>
        </p:nvSpPr>
        <p:spPr>
          <a:xfrm>
            <a:off x="635058" y="980728"/>
            <a:ext cx="8222822" cy="792088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srgbClr val="0000FF"/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142098" y="116632"/>
            <a:ext cx="8733530" cy="7845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800">
              <a:solidFill>
                <a:prstClr val="white"/>
              </a:solidFill>
            </a:endParaRPr>
          </a:p>
        </p:txBody>
      </p:sp>
      <p:sp>
        <p:nvSpPr>
          <p:cNvPr id="4" name="Прямоугольник 2"/>
          <p:cNvSpPr/>
          <p:nvPr/>
        </p:nvSpPr>
        <p:spPr>
          <a:xfrm>
            <a:off x="142098" y="44624"/>
            <a:ext cx="8733530" cy="89255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КПІ ім. Ігоря Сікорського </a:t>
            </a:r>
            <a:endParaRPr lang="en-US" sz="2800" b="1" dirty="0" smtClean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" panose="0204050305040603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на </a:t>
            </a:r>
            <a:r>
              <a:rPr lang="uk-UA" sz="18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базі </a:t>
            </a:r>
            <a:r>
              <a:rPr lang="uk-UA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Інституту моніторингу якості </a:t>
            </a:r>
            <a:r>
              <a:rPr lang="uk-UA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cs typeface="+mn-cs"/>
              </a:rPr>
              <a:t>освіти</a:t>
            </a:r>
            <a:endParaRPr lang="uk-UA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Cambria" panose="02040503050406030204" pitchFamily="18" charset="0"/>
              <a:cs typeface="+mn-cs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153179" y="967589"/>
            <a:ext cx="8733530" cy="7386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1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у співпраці з Благодійною організацією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100" dirty="0" smtClean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«</a:t>
            </a:r>
            <a:r>
              <a:rPr lang="uk-UA" sz="21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Благодійний Фонд імені Святого Володимира» </a:t>
            </a:r>
          </a:p>
        </p:txBody>
      </p:sp>
      <p:sp>
        <p:nvSpPr>
          <p:cNvPr id="8" name="Округлений прямокутник 7"/>
          <p:cNvSpPr/>
          <p:nvPr/>
        </p:nvSpPr>
        <p:spPr>
          <a:xfrm>
            <a:off x="3094802" y="1808820"/>
            <a:ext cx="5796644" cy="123671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solidFill>
                  <a:srgbClr val="0000FF"/>
                </a:solidFill>
              </a:rPr>
              <a:t>з 10 березня</a:t>
            </a:r>
            <a:r>
              <a:rPr lang="en-US" sz="1800" b="1" dirty="0" smtClean="0">
                <a:solidFill>
                  <a:srgbClr val="0000FF"/>
                </a:solidFill>
              </a:rPr>
              <a:t>’</a:t>
            </a:r>
            <a:r>
              <a:rPr lang="uk-UA" sz="1800" b="1" dirty="0" smtClean="0">
                <a:solidFill>
                  <a:srgbClr val="0000FF"/>
                </a:solidFill>
              </a:rPr>
              <a:t>2018 розпочинає РЕЄСТРАЦІЮ до участі в конкурсі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cap="all" dirty="0" smtClean="0">
                <a:solidFill>
                  <a:srgbClr val="0000FF"/>
                </a:solidFill>
              </a:rPr>
              <a:t>студентів всіх курсів інженерних спеціальностей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dirty="0" smtClean="0">
                <a:solidFill>
                  <a:srgbClr val="0000FF"/>
                </a:solidFill>
              </a:rPr>
              <a:t>незалежно від навчального закладу та місця проживання</a:t>
            </a:r>
            <a:endParaRPr lang="uk-UA" sz="1800" b="1" dirty="0">
              <a:solidFill>
                <a:srgbClr val="0000FF"/>
              </a:solidFill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289263" y="2312876"/>
            <a:ext cx="2662557" cy="71508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dirty="0">
                <a:solidFill>
                  <a:srgbClr val="0000FF"/>
                </a:solidFill>
                <a:latin typeface="Cambria" panose="02040503050406030204" pitchFamily="18" charset="0"/>
              </a:rPr>
              <a:t>порядок проведення конкурсу:</a:t>
            </a:r>
          </a:p>
        </p:txBody>
      </p:sp>
      <p:graphicFrame>
        <p:nvGraphicFramePr>
          <p:cNvPr id="10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6577777"/>
              </p:ext>
            </p:extLst>
          </p:nvPr>
        </p:nvGraphicFramePr>
        <p:xfrm>
          <a:off x="211910" y="3104964"/>
          <a:ext cx="8593905" cy="289562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9206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39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92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uk-UA" sz="1800" cap="all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І тур </a:t>
                      </a:r>
                      <a:endParaRPr lang="en-US" sz="1800" cap="all" baseline="0" dirty="0" smtClean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300" b="1" dirty="0" err="1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березень</a:t>
                      </a:r>
                      <a:r>
                        <a:rPr lang="en-US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’2018</a:t>
                      </a:r>
                      <a:r>
                        <a:rPr lang="ru-RU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)</a:t>
                      </a:r>
                      <a:endParaRPr lang="ru-RU" sz="1300" b="1" dirty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cap="all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ІІ тур </a:t>
                      </a:r>
                      <a:endParaRPr lang="en-US" sz="1800" cap="all" baseline="0" dirty="0" smtClean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300" b="1" dirty="0" err="1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квітень</a:t>
                      </a:r>
                      <a:r>
                        <a:rPr lang="en-US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’2018</a:t>
                      </a:r>
                      <a:r>
                        <a:rPr lang="ru-RU" sz="13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)</a:t>
                      </a:r>
                      <a:endParaRPr lang="ru-RU" sz="1300" b="1" dirty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cap="all" baseline="0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ІІІ тур </a:t>
                      </a:r>
                      <a:endParaRPr lang="en-US" sz="2000" cap="all" baseline="0" dirty="0" smtClean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(</a:t>
                      </a:r>
                      <a:r>
                        <a:rPr lang="ru-RU" sz="1400" b="1" dirty="0" err="1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травень</a:t>
                      </a:r>
                      <a:r>
                        <a:rPr lang="en-US" sz="14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’2018</a:t>
                      </a:r>
                      <a:r>
                        <a:rPr lang="ru-RU" sz="1400" b="1" dirty="0" smtClean="0">
                          <a:solidFill>
                            <a:srgbClr val="0000FF"/>
                          </a:solidFill>
                          <a:latin typeface="Cambria" panose="02040503050406030204" pitchFamily="18" charset="0"/>
                        </a:rPr>
                        <a:t>)</a:t>
                      </a:r>
                      <a:endParaRPr lang="ru-RU" sz="1400" b="1" dirty="0">
                        <a:solidFill>
                          <a:srgbClr val="0000FF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4120">
                <a:tc>
                  <a:txBody>
                    <a:bodyPr/>
                    <a:lstStyle/>
                    <a:p>
                      <a:pPr algn="ctr"/>
                      <a:r>
                        <a:rPr lang="uk-UA" sz="1600" b="1" i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Тестування </a:t>
                      </a:r>
                    </a:p>
                    <a:p>
                      <a:pPr algn="ctr"/>
                      <a:r>
                        <a:rPr lang="uk-UA" sz="1600" b="1" i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з фундаментальних дисциплін </a:t>
                      </a:r>
                    </a:p>
                    <a:p>
                      <a:pPr algn="ctr"/>
                      <a:r>
                        <a:rPr lang="uk-UA" sz="1600" b="1" i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підсилене завданнями інженерного</a:t>
                      </a:r>
                      <a:r>
                        <a:rPr lang="uk-UA" sz="1600" b="1" i="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 спрямування</a:t>
                      </a:r>
                    </a:p>
                    <a:p>
                      <a:pPr algn="ctr"/>
                      <a:endParaRPr lang="uk-UA" sz="1600" b="1" i="0" baseline="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uk-UA" sz="1600" b="1" i="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форма проведення: заочна</a:t>
                      </a:r>
                    </a:p>
                    <a:p>
                      <a:pPr algn="ctr"/>
                      <a:r>
                        <a:rPr lang="uk-UA" sz="1600" b="1" i="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мова: англійська</a:t>
                      </a:r>
                      <a:endParaRPr lang="ru-RU" sz="1600" b="1" i="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Комплексне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нестандартне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інженерне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завдання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з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включенням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додаткових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математичних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фізичних</a:t>
                      </a:r>
                      <a:r>
                        <a:rPr lang="ru-RU" sz="1600" b="1" i="0" kern="120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та ІТ </a:t>
                      </a:r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модулів</a:t>
                      </a:r>
                    </a:p>
                    <a:p>
                      <a:pPr algn="ctr"/>
                      <a:endParaRPr lang="uk-UA" sz="1600" b="1" i="0" baseline="0" dirty="0" smtClean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uk-UA" sz="1600" b="1" i="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форма проведення: очна</a:t>
                      </a:r>
                    </a:p>
                    <a:p>
                      <a:pPr algn="ctr"/>
                      <a:r>
                        <a:rPr lang="uk-UA" sz="1600" b="1" i="0" baseline="0" dirty="0" smtClean="0">
                          <a:solidFill>
                            <a:srgbClr val="0000FF"/>
                          </a:solidFill>
                          <a:latin typeface="Arial" pitchFamily="34" charset="0"/>
                          <a:cs typeface="Arial" pitchFamily="34" charset="0"/>
                        </a:rPr>
                        <a:t>мова: українська</a:t>
                      </a:r>
                      <a:endParaRPr lang="ru-RU" sz="1600" b="1" i="0" dirty="0">
                        <a:solidFill>
                          <a:srgbClr val="0000FF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Комплексний</a:t>
                      </a:r>
                    </a:p>
                    <a:p>
                      <a:pPr algn="ctr"/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інженерний проект, </a:t>
                      </a:r>
                    </a:p>
                    <a:p>
                      <a:pPr algn="ctr"/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що потребує знання фундаментальних природничих та базових</a:t>
                      </a:r>
                    </a:p>
                    <a:p>
                      <a:pPr algn="ctr"/>
                      <a:r>
                        <a:rPr lang="uk-UA" sz="1600" b="1" i="0" kern="1200" noProof="0" dirty="0" smtClean="0">
                          <a:solidFill>
                            <a:srgbClr val="0000FF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інженерних дисциплін, творчого підходу і нестандартного мислення.</a:t>
                      </a:r>
                      <a:endParaRPr lang="uk-UA" sz="1600" b="1" i="0" kern="1200" noProof="0" dirty="0">
                        <a:solidFill>
                          <a:srgbClr val="0000FF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43" marR="91443" marT="45725" marB="45725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Округлений прямокутник 11"/>
          <p:cNvSpPr/>
          <p:nvPr/>
        </p:nvSpPr>
        <p:spPr>
          <a:xfrm>
            <a:off x="153179" y="6042973"/>
            <a:ext cx="8717207" cy="715089"/>
          </a:xfrm>
          <a:prstGeom prst="roundRect">
            <a:avLst/>
          </a:prstGeom>
          <a:solidFill>
            <a:srgbClr val="FF3300">
              <a:alpha val="40000"/>
            </a:srgb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10 </a:t>
            </a:r>
            <a:r>
              <a:rPr lang="uk-UA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переможців</a:t>
            </a:r>
            <a:r>
              <a:rPr lang="ru-RU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 </a:t>
            </a:r>
            <a:r>
              <a:rPr lang="uk-UA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отримають унікальну можливість відвідати </a:t>
            </a:r>
            <a:endParaRPr lang="uk-UA" sz="1800" b="1" i="1" dirty="0" smtClean="0">
              <a:solidFill>
                <a:srgbClr val="0000FF"/>
              </a:solidFill>
              <a:latin typeface="Cambria" panose="02040503050406030204" pitchFamily="18" charset="0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1800" b="1" i="1" dirty="0" smtClean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найбільші авіабудівні заводи </a:t>
            </a:r>
            <a:r>
              <a:rPr lang="uk-UA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компанії </a:t>
            </a:r>
            <a:r>
              <a:rPr lang="en-US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Boeing</a:t>
            </a:r>
            <a:r>
              <a:rPr lang="uk-UA" sz="1800" b="1" i="1" dirty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 у </a:t>
            </a:r>
            <a:r>
              <a:rPr lang="uk-UA" sz="1800" b="1" i="1" dirty="0" smtClean="0">
                <a:solidFill>
                  <a:srgbClr val="0000FF"/>
                </a:solidFill>
                <a:latin typeface="Cambria" panose="02040503050406030204" pitchFamily="18" charset="0"/>
                <a:cs typeface="+mn-cs"/>
              </a:rPr>
              <a:t>США!!!</a:t>
            </a:r>
            <a:endParaRPr lang="ru-RU" sz="1800" b="1" i="1" dirty="0">
              <a:solidFill>
                <a:srgbClr val="0000FF"/>
              </a:solidFill>
              <a:latin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7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50"/>
          <p:cNvGrpSpPr>
            <a:grpSpLocks/>
          </p:cNvGrpSpPr>
          <p:nvPr/>
        </p:nvGrpSpPr>
        <p:grpSpPr bwMode="auto">
          <a:xfrm>
            <a:off x="1238252" y="2565401"/>
            <a:ext cx="1266825" cy="1104900"/>
            <a:chOff x="3243" y="1117"/>
            <a:chExt cx="835" cy="696"/>
          </a:xfrm>
        </p:grpSpPr>
        <p:pic>
          <p:nvPicPr>
            <p:cNvPr id="216105" name="Picture 51" descr="6-00084_slide07_A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162"/>
              <a:ext cx="835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106" name="Picture 52" descr="Connecting people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1117"/>
              <a:ext cx="635" cy="69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6067" name="Picture 53" descr="6-00084_slide07_D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9"/>
            <a:ext cx="38433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Rectangle 54"/>
          <p:cNvSpPr>
            <a:spLocks noChangeArrowheads="1"/>
          </p:cNvSpPr>
          <p:nvPr/>
        </p:nvSpPr>
        <p:spPr bwMode="auto">
          <a:xfrm>
            <a:off x="215900" y="3500440"/>
            <a:ext cx="2590800" cy="1324081"/>
          </a:xfrm>
          <a:prstGeom prst="rect">
            <a:avLst/>
          </a:prstGeom>
          <a:solidFill>
            <a:srgbClr val="0BF5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 typeface="Century Gothic" panose="020B0502020202020204" pitchFamily="34" charset="0"/>
              <a:buNone/>
            </a:pPr>
            <a:r>
              <a:rPr lang="uk-UA" altLang="uk-UA" sz="2000" b="1">
                <a:solidFill>
                  <a:srgbClr val="000000"/>
                </a:solidFill>
                <a:latin typeface="Century Gothic" panose="020B0502020202020204" pitchFamily="34" charset="0"/>
              </a:rPr>
              <a:t>ПЕРЕПІДГОТОВКА, ПІДВИЩЕННЯ КВАЛІФІКАЦІЇ, СТАЖУВАННЯ</a:t>
            </a:r>
            <a:endParaRPr lang="ru-RU" altLang="uk-UA" sz="20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6069" name="Picture 8" descr="6-00084_slide07_C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7" y="260350"/>
            <a:ext cx="42830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6070" name="Group 9"/>
          <p:cNvGrpSpPr>
            <a:grpSpLocks/>
          </p:cNvGrpSpPr>
          <p:nvPr/>
        </p:nvGrpSpPr>
        <p:grpSpPr bwMode="auto">
          <a:xfrm>
            <a:off x="3851277" y="260349"/>
            <a:ext cx="1325563" cy="871539"/>
            <a:chOff x="2374" y="926"/>
            <a:chExt cx="835" cy="551"/>
          </a:xfrm>
        </p:grpSpPr>
        <p:pic>
          <p:nvPicPr>
            <p:cNvPr id="216098" name="Picture 10" descr="6-00084_slide07_A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" y="926"/>
              <a:ext cx="835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6099" name="Group 11"/>
            <p:cNvGrpSpPr>
              <a:grpSpLocks/>
            </p:cNvGrpSpPr>
            <p:nvPr/>
          </p:nvGrpSpPr>
          <p:grpSpPr bwMode="auto">
            <a:xfrm>
              <a:off x="2481" y="1068"/>
              <a:ext cx="634" cy="282"/>
              <a:chOff x="2441" y="978"/>
              <a:chExt cx="778" cy="346"/>
            </a:xfrm>
          </p:grpSpPr>
          <p:pic>
            <p:nvPicPr>
              <p:cNvPr id="216100" name="Picture 12" descr="Template documen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1" y="978"/>
                <a:ext cx="153" cy="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01" name="Picture 13" descr="Documen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7" y="978"/>
                <a:ext cx="162" cy="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02" name="Picture 14" descr="XP icon properties or options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8" y="1043"/>
                <a:ext cx="201" cy="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03" name="Picture 15" descr="arrow 0 gold  arrow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6" y="1143"/>
                <a:ext cx="19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104" name="Picture 16" descr="arrow 0 gold  arrow 6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3" y="1143"/>
                <a:ext cx="197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16071" name="Rectangle 17"/>
          <p:cNvSpPr>
            <a:spLocks noChangeArrowheads="1"/>
          </p:cNvSpPr>
          <p:nvPr/>
        </p:nvSpPr>
        <p:spPr bwMode="auto">
          <a:xfrm>
            <a:off x="2700340" y="1158875"/>
            <a:ext cx="3527425" cy="1231106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9900"/>
              </a:buClr>
              <a:buFont typeface="Century Gothic" panose="020B0502020202020204" pitchFamily="34" charset="0"/>
              <a:buNone/>
            </a:pPr>
            <a:r>
              <a:rPr lang="uk-UA" altLang="uk-UA" sz="2000" b="1" dirty="0">
                <a:latin typeface="Century Gothic" panose="020B0502020202020204" pitchFamily="34" charset="0"/>
              </a:rPr>
              <a:t>ПІДГОТОВКА КАДРІВ ВИЩОЇ </a:t>
            </a:r>
            <a:r>
              <a:rPr lang="uk-UA" altLang="uk-UA" sz="2000" b="1" dirty="0" smtClean="0">
                <a:latin typeface="Century Gothic" panose="020B0502020202020204" pitchFamily="34" charset="0"/>
              </a:rPr>
              <a:t>КВАЛІФІКАЦІЇ</a:t>
            </a:r>
            <a:r>
              <a:rPr lang="uk-UA" altLang="uk-UA" sz="2000" b="1" dirty="0">
                <a:latin typeface="Century Gothic" panose="020B0502020202020204" pitchFamily="34" charset="0"/>
              </a:rPr>
              <a:t>, АСПІРАНТУРА, ДОКТОРАНТУРА</a:t>
            </a:r>
            <a:endParaRPr lang="en-US" altLang="uk-UA" sz="2000" b="1" dirty="0">
              <a:latin typeface="Century Gothic" panose="020B0502020202020204" pitchFamily="34" charset="0"/>
            </a:endParaRPr>
          </a:p>
        </p:txBody>
      </p:sp>
      <p:pic>
        <p:nvPicPr>
          <p:cNvPr id="216072" name="Picture 19" descr="6-00084_slide07_E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2337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6073" name="Group 20"/>
          <p:cNvGrpSpPr>
            <a:grpSpLocks/>
          </p:cNvGrpSpPr>
          <p:nvPr/>
        </p:nvGrpSpPr>
        <p:grpSpPr bwMode="auto">
          <a:xfrm>
            <a:off x="7426327" y="2627314"/>
            <a:ext cx="1065213" cy="846137"/>
            <a:chOff x="4102" y="1871"/>
            <a:chExt cx="835" cy="551"/>
          </a:xfrm>
        </p:grpSpPr>
        <p:pic>
          <p:nvPicPr>
            <p:cNvPr id="216088" name="Picture 21" descr="6-00084_slide07_A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" y="1871"/>
              <a:ext cx="835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6089" name="Group 22"/>
            <p:cNvGrpSpPr>
              <a:grpSpLocks noChangeAspect="1"/>
            </p:cNvGrpSpPr>
            <p:nvPr/>
          </p:nvGrpSpPr>
          <p:grpSpPr bwMode="auto">
            <a:xfrm>
              <a:off x="4169" y="2031"/>
              <a:ext cx="696" cy="305"/>
              <a:chOff x="-5832" y="1183"/>
              <a:chExt cx="1755" cy="767"/>
            </a:xfrm>
          </p:grpSpPr>
          <p:pic>
            <p:nvPicPr>
              <p:cNvPr id="216090" name="Picture 23" descr="Yellow User sm"/>
              <p:cNvPicPr preferRelativeResize="0"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832" y="1183"/>
                <a:ext cx="299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1" name="Picture 24" descr="Green User sm"/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421" y="1420"/>
                <a:ext cx="300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2" name="Picture 25" descr="circular arrow clockwise green yellow gradient"/>
              <p:cNvPicPr preferRelativeResize="0"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296" y="1503"/>
                <a:ext cx="689" cy="4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3" name="Picture 26" descr="data page"/>
              <p:cNvPicPr preferRelativeResize="0"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047" y="1462"/>
                <a:ext cx="253" cy="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4" name="Picture 27" descr="Yellow User sm"/>
              <p:cNvPicPr preferRelativeResize="0"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376" y="1187"/>
                <a:ext cx="299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6095" name="Picture 28" descr="Green User sm"/>
              <p:cNvPicPr preferRelativeResize="0"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44" y="1475"/>
                <a:ext cx="300" cy="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6096" name="Line 29"/>
              <p:cNvSpPr>
                <a:spLocks noChangeAspect="1" noChangeShapeType="1"/>
              </p:cNvSpPr>
              <p:nvPr/>
            </p:nvSpPr>
            <p:spPr bwMode="auto">
              <a:xfrm>
                <a:off x="-5531" y="1493"/>
                <a:ext cx="156" cy="1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  <p:sp>
            <p:nvSpPr>
              <p:cNvPr id="216097" name="Line 30"/>
              <p:cNvSpPr>
                <a:spLocks noChangeAspect="1" noChangeShapeType="1"/>
              </p:cNvSpPr>
              <p:nvPr/>
            </p:nvSpPr>
            <p:spPr bwMode="auto">
              <a:xfrm flipH="1">
                <a:off x="-4479" y="1548"/>
                <a:ext cx="128" cy="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ru-RU"/>
              </a:p>
            </p:txBody>
          </p:sp>
        </p:grpSp>
      </p:grpSp>
      <p:sp>
        <p:nvSpPr>
          <p:cNvPr id="216074" name="Rectangle 31"/>
          <p:cNvSpPr>
            <a:spLocks noChangeAspect="1" noChangeArrowheads="1"/>
          </p:cNvSpPr>
          <p:nvPr/>
        </p:nvSpPr>
        <p:spPr bwMode="auto">
          <a:xfrm>
            <a:off x="6500813" y="3500440"/>
            <a:ext cx="2139950" cy="1016305"/>
          </a:xfrm>
          <a:prstGeom prst="rect">
            <a:avLst/>
          </a:prstGeom>
          <a:solidFill>
            <a:srgbClr val="0BF5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FF9900"/>
              </a:buClr>
              <a:buFont typeface="Century Gothic" panose="020B0502020202020204" pitchFamily="34" charset="0"/>
              <a:buNone/>
            </a:pPr>
            <a:r>
              <a:rPr lang="uk-UA" altLang="uk-UA" sz="2000" b="1">
                <a:solidFill>
                  <a:srgbClr val="000000"/>
                </a:solidFill>
                <a:latin typeface="Century Gothic" panose="020B0502020202020204" pitchFamily="34" charset="0"/>
              </a:rPr>
              <a:t>ВИМОГИ ДО КОНКУРСНОГО ОБРАННЯ  НПП</a:t>
            </a:r>
            <a:endParaRPr lang="en-US" altLang="uk-UA" sz="20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6075" name="Picture 33" descr="blue disc M"/>
          <p:cNvPicPr>
            <a:picLocks noChangeAspect="1" noChangeArrowheads="1"/>
          </p:cNvPicPr>
          <p:nvPr/>
        </p:nvPicPr>
        <p:blipFill>
          <a:blip r:embed="rId16">
            <a:lum brigh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4101"/>
            <a:ext cx="9144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6" name="Oval 34"/>
          <p:cNvSpPr>
            <a:spLocks noChangeArrowheads="1"/>
          </p:cNvSpPr>
          <p:nvPr/>
        </p:nvSpPr>
        <p:spPr bwMode="auto">
          <a:xfrm>
            <a:off x="250825" y="5247533"/>
            <a:ext cx="8658225" cy="649188"/>
          </a:xfrm>
          <a:prstGeom prst="ellipse">
            <a:avLst/>
          </a:prstGeom>
          <a:solidFill>
            <a:srgbClr val="00808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uk-UA" sz="2400"/>
          </a:p>
        </p:txBody>
      </p:sp>
      <p:sp>
        <p:nvSpPr>
          <p:cNvPr id="216077" name="Text Box 36"/>
          <p:cNvSpPr txBox="1">
            <a:spLocks noChangeArrowheads="1"/>
          </p:cNvSpPr>
          <p:nvPr/>
        </p:nvSpPr>
        <p:spPr bwMode="auto">
          <a:xfrm>
            <a:off x="1331913" y="5373690"/>
            <a:ext cx="6697662" cy="649287"/>
          </a:xfrm>
          <a:prstGeom prst="rect">
            <a:avLst/>
          </a:prstGeom>
          <a:solidFill>
            <a:srgbClr val="E8F6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5000"/>
              </a:spcBef>
              <a:buFontTx/>
              <a:buNone/>
            </a:pPr>
            <a:r>
              <a:rPr lang="uk-UA" altLang="uk-UA" sz="2000" b="1">
                <a:solidFill>
                  <a:srgbClr val="000099"/>
                </a:solidFill>
              </a:rPr>
              <a:t>РЕЙТИНГОВА СИСТЕМА ОЦІНКИ РОБОТИ </a:t>
            </a:r>
            <a:br>
              <a:rPr lang="uk-UA" altLang="uk-UA" sz="2000" b="1">
                <a:solidFill>
                  <a:srgbClr val="000099"/>
                </a:solidFill>
              </a:rPr>
            </a:br>
            <a:r>
              <a:rPr lang="uk-UA" altLang="uk-UA" sz="2000" b="1">
                <a:solidFill>
                  <a:srgbClr val="000099"/>
                </a:solidFill>
              </a:rPr>
              <a:t>ВИКЛАДАЧІВ</a:t>
            </a:r>
            <a:endParaRPr lang="ru-RU" altLang="uk-UA" sz="2000" b="1">
              <a:solidFill>
                <a:srgbClr val="000099"/>
              </a:solidFill>
            </a:endParaRPr>
          </a:p>
        </p:txBody>
      </p:sp>
      <p:grpSp>
        <p:nvGrpSpPr>
          <p:cNvPr id="216078" name="Group 55"/>
          <p:cNvGrpSpPr>
            <a:grpSpLocks/>
          </p:cNvGrpSpPr>
          <p:nvPr/>
        </p:nvGrpSpPr>
        <p:grpSpPr bwMode="auto">
          <a:xfrm>
            <a:off x="2643188" y="2428877"/>
            <a:ext cx="3816350" cy="3025775"/>
            <a:chOff x="1837" y="1570"/>
            <a:chExt cx="2404" cy="1906"/>
          </a:xfrm>
        </p:grpSpPr>
        <p:pic>
          <p:nvPicPr>
            <p:cNvPr id="216082" name="Picture 56" descr="6-00084_slide07_B"/>
            <p:cNvPicPr preferRelativeResize="0"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1570"/>
              <a:ext cx="2404" cy="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83" name="Picture 57" descr="user business user woman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1" y="1693"/>
              <a:ext cx="18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84" name="Picture 58" descr="pc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" y="1815"/>
              <a:ext cx="392" cy="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85" name="Picture 59" descr="laptop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5" y="1949"/>
              <a:ext cx="345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086" name="Picture 60" descr="Siemens SX56 Pocket PC Smartphone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2" y="2063"/>
              <a:ext cx="159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6087" name="Rectangle 61"/>
            <p:cNvSpPr>
              <a:spLocks noChangeArrowheads="1"/>
            </p:cNvSpPr>
            <p:nvPr/>
          </p:nvSpPr>
          <p:spPr bwMode="auto">
            <a:xfrm>
              <a:off x="1966" y="2614"/>
              <a:ext cx="2259" cy="465"/>
            </a:xfrm>
            <a:prstGeom prst="rect">
              <a:avLst/>
            </a:prstGeom>
            <a:solidFill>
              <a:srgbClr val="FFCC99">
                <a:alpha val="7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rgbClr val="FF9900"/>
                </a:buClr>
                <a:buFont typeface="Century Gothic" panose="020B0502020202020204" pitchFamily="34" charset="0"/>
                <a:buNone/>
              </a:pPr>
              <a:r>
                <a:rPr lang="uk-UA" altLang="uk-UA" sz="2400">
                  <a:solidFill>
                    <a:srgbClr val="00FF00"/>
                  </a:solidFill>
                  <a:latin typeface="Century Gothic" panose="020B0502020202020204" pitchFamily="34" charset="0"/>
                </a:rPr>
                <a:t> </a:t>
              </a:r>
              <a:r>
                <a:rPr lang="uk-UA" altLang="uk-UA" sz="2400" b="1">
                  <a:solidFill>
                    <a:srgbClr val="660033"/>
                  </a:solidFill>
                  <a:latin typeface="Century Gothic" panose="020B0502020202020204" pitchFamily="34" charset="0"/>
                </a:rPr>
                <a:t>ЯКІСТЬ   КАДРОВОГО СКЛАДУ ВИКЛАДАЧІВ</a:t>
              </a:r>
              <a:endParaRPr lang="en-US" altLang="uk-UA" sz="2400" b="1">
                <a:solidFill>
                  <a:srgbClr val="660033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6079" name="Номер слайда 3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1BE500-372A-4B76-A927-C32638674F92}" type="slidenum">
              <a:rPr lang="ru-RU" altLang="uk-UA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63</a:t>
            </a:fld>
            <a:endParaRPr lang="ru-RU" altLang="uk-UA" sz="1400" smtClean="0">
              <a:solidFill>
                <a:srgbClr val="000000"/>
              </a:solidFill>
            </a:endParaRPr>
          </a:p>
        </p:txBody>
      </p:sp>
      <p:pic>
        <p:nvPicPr>
          <p:cNvPr id="216080" name="Picture 29" descr="http://im3-tub-ua.yandex.net/i?id=ecaab1f7423c897a913f994b27c6cd63-28-144&amp;n=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4"/>
          <a:stretch>
            <a:fillRect/>
          </a:stretch>
        </p:blipFill>
        <p:spPr bwMode="auto">
          <a:xfrm>
            <a:off x="0" y="376238"/>
            <a:ext cx="2619077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81" name="Picture 29" descr="http://im3-tub-ua.yandex.net/i?id=ecaab1f7423c897a913f994b27c6cd63-28-144&amp;n=2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4"/>
          <a:stretch>
            <a:fillRect/>
          </a:stretch>
        </p:blipFill>
        <p:spPr bwMode="auto">
          <a:xfrm>
            <a:off x="6270625" y="376238"/>
            <a:ext cx="2713038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3"/>
            <a:ext cx="8712968" cy="108012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Розподіл чисельності викладацького складу  </a:t>
            </a:r>
            <a:b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за віковими групами у 2017 р.</a:t>
            </a:r>
            <a:endParaRPr lang="uk-UA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481385"/>
              </p:ext>
            </p:extLst>
          </p:nvPr>
        </p:nvGraphicFramePr>
        <p:xfrm>
          <a:off x="107504" y="1052736"/>
          <a:ext cx="8928992" cy="5776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957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3"/>
            <a:ext cx="8712968" cy="108012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Співвідношення вікових груп </a:t>
            </a:r>
            <a:b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викладацького складу в 2017 році, %</a:t>
            </a:r>
            <a:endParaRPr lang="uk-UA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1089365"/>
              </p:ext>
            </p:extLst>
          </p:nvPr>
        </p:nvGraphicFramePr>
        <p:xfrm>
          <a:off x="107504" y="1196752"/>
          <a:ext cx="936104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8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Grp="1" noChangeAspect="1"/>
          </p:cNvGraphicFramePr>
          <p:nvPr>
            <p:ph/>
          </p:nvPr>
        </p:nvGraphicFramePr>
        <p:xfrm>
          <a:off x="0" y="935038"/>
          <a:ext cx="10915650" cy="588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728" name="Диаграмма" r:id="rId4" imgW="10496651" imgH="5657808" progId="MSGraph.Chart.8">
                  <p:embed followColorScheme="full"/>
                </p:oleObj>
              </mc:Choice>
              <mc:Fallback>
                <p:oleObj name="Диаграмма" r:id="rId4" imgW="10496651" imgH="565780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35038"/>
                        <a:ext cx="10915650" cy="588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Заголовок 1"/>
          <p:cNvSpPr>
            <a:spLocks/>
          </p:cNvSpPr>
          <p:nvPr/>
        </p:nvSpPr>
        <p:spPr bwMode="auto">
          <a:xfrm>
            <a:off x="0" y="260350"/>
            <a:ext cx="91440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ru-RU" altLang="uk-UA" sz="3200" b="1" dirty="0" err="1" smtClean="0">
                <a:solidFill>
                  <a:srgbClr val="000000"/>
                </a:solidFill>
                <a:latin typeface="Arial" charset="0"/>
                <a:cs typeface="+mn-cs"/>
              </a:rPr>
              <a:t>Розподіл</a:t>
            </a:r>
            <a:r>
              <a:rPr lang="ru-RU" altLang="uk-UA" sz="3200" b="1" dirty="0" smtClean="0">
                <a:solidFill>
                  <a:srgbClr val="000000"/>
                </a:solidFill>
                <a:latin typeface="Arial" charset="0"/>
                <a:cs typeface="+mn-cs"/>
              </a:rPr>
              <a:t> </a:t>
            </a:r>
            <a:r>
              <a:rPr lang="uk-UA" altLang="uk-UA" sz="3200" b="1" dirty="0" smtClean="0">
                <a:solidFill>
                  <a:srgbClr val="000000"/>
                </a:solidFill>
                <a:latin typeface="Arial" charset="0"/>
                <a:cs typeface="+mn-cs"/>
              </a:rPr>
              <a:t>середнього віку</a:t>
            </a:r>
            <a:r>
              <a:rPr lang="ru-RU" altLang="uk-UA" sz="3200" b="1" dirty="0" smtClean="0">
                <a:solidFill>
                  <a:srgbClr val="000000"/>
                </a:solidFill>
                <a:latin typeface="Arial" charset="0"/>
                <a:cs typeface="+mn-cs"/>
              </a:rPr>
              <a:t> за </a:t>
            </a:r>
            <a:r>
              <a:rPr lang="uk-UA" altLang="uk-UA" sz="3200" b="1" dirty="0" smtClean="0">
                <a:solidFill>
                  <a:srgbClr val="000000"/>
                </a:solidFill>
                <a:latin typeface="Arial" charset="0"/>
                <a:cs typeface="+mn-cs"/>
              </a:rPr>
              <a:t>посадами</a:t>
            </a:r>
            <a:r>
              <a:rPr lang="ru-RU" altLang="uk-UA" sz="3200" b="1" dirty="0" smtClean="0">
                <a:solidFill>
                  <a:srgbClr val="000000"/>
                </a:solidFill>
                <a:latin typeface="Arial Unicode MS" pitchFamily="34" charset="-128"/>
                <a:cs typeface="+mn-cs"/>
              </a:rPr>
              <a:t> </a:t>
            </a:r>
            <a:endParaRPr lang="uk-UA" altLang="uk-UA" sz="3200" b="1" dirty="0" smtClean="0">
              <a:solidFill>
                <a:srgbClr val="000000"/>
              </a:solidFill>
              <a:latin typeface="Arial Unicode MS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26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3"/>
            <a:ext cx="8712968" cy="1080120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Структура середньостатистичної кафедри</a:t>
            </a:r>
            <a:b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</a:b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КПІ ім. Ігоря Сікорського за віковими групами НПП</a:t>
            </a:r>
            <a:endParaRPr lang="uk-UA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0133803"/>
              </p:ext>
            </p:extLst>
          </p:nvPr>
        </p:nvGraphicFramePr>
        <p:xfrm>
          <a:off x="899592" y="944724"/>
          <a:ext cx="7668852" cy="579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488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7160" y="3392996"/>
            <a:ext cx="2428875" cy="853674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5436" y="4237016"/>
            <a:ext cx="6184926" cy="84816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</a:t>
            </a:r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т.ч. аспірантури</a:t>
            </a:r>
            <a:endParaRPr lang="uk-UA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88275" y="4221088"/>
            <a:ext cx="2428875" cy="876255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37</a:t>
            </a:r>
            <a:endParaRPr lang="uk-UA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5436" y="2527959"/>
            <a:ext cx="8621713" cy="848168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Прийнято загалом – </a:t>
            </a:r>
            <a:r>
              <a:rPr lang="uk-UA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40</a:t>
            </a: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осіб (у 2016 -  104)</a:t>
            </a:r>
            <a:endParaRPr lang="uk-UA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5436" y="512676"/>
            <a:ext cx="8621713" cy="2036303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Статистика прийому НПП у 2017 році з числа випускників</a:t>
            </a:r>
          </a:p>
          <a:p>
            <a:pPr algn="ctr">
              <a:defRPr/>
            </a:pPr>
            <a:r>
              <a:rPr lang="uk-UA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КПІ ім. Ігоря Сікорського</a:t>
            </a:r>
            <a:endParaRPr lang="uk-UA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7544" y="5553236"/>
                <a:ext cx="844849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uk-UA" dirty="0" smtClean="0"/>
                  <a:t>Кількість посад НПП зменшилась на </a:t>
                </a:r>
                <a14:m>
                  <m:oMath xmlns:m="http://schemas.openxmlformats.org/officeDocument/2006/math">
                    <m:r>
                      <a:rPr lang="uk-UA" b="1" i="1" smtClean="0">
                        <a:latin typeface="Cambria Math"/>
                        <a:ea typeface="Cambria Math"/>
                      </a:rPr>
                      <m:t>≈</m:t>
                    </m:r>
                  </m:oMath>
                </a14:m>
                <a:r>
                  <a:rPr lang="uk-UA" dirty="0" smtClean="0">
                    <a:ea typeface="Cambria Math"/>
                  </a:rPr>
                  <a:t> 200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5553236"/>
                <a:ext cx="8448491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010" t="-11842" b="-27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Прямоугольник 10"/>
          <p:cNvSpPr/>
          <p:nvPr/>
        </p:nvSpPr>
        <p:spPr>
          <a:xfrm>
            <a:off x="295436" y="3392996"/>
            <a:ext cx="6184926" cy="840431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в т.ч. магістратури</a:t>
            </a:r>
            <a:endParaRPr lang="uk-UA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49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0927507"/>
              </p:ext>
            </p:extLst>
          </p:nvPr>
        </p:nvGraphicFramePr>
        <p:xfrm>
          <a:off x="-254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195" name="Прямая соединительная линия 25"/>
          <p:cNvCxnSpPr>
            <a:cxnSpLocks noChangeShapeType="1"/>
          </p:cNvCxnSpPr>
          <p:nvPr/>
        </p:nvCxnSpPr>
        <p:spPr bwMode="auto">
          <a:xfrm flipV="1">
            <a:off x="7164388" y="1433513"/>
            <a:ext cx="0" cy="4824412"/>
          </a:xfrm>
          <a:prstGeom prst="line">
            <a:avLst/>
          </a:prstGeom>
          <a:noFill/>
          <a:ln w="50800" cmpd="dbl" algn="ctr">
            <a:solidFill>
              <a:srgbClr val="00B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6" name="TextBox 26"/>
          <p:cNvSpPr txBox="1">
            <a:spLocks noChangeArrowheads="1"/>
          </p:cNvSpPr>
          <p:nvPr/>
        </p:nvSpPr>
        <p:spPr bwMode="auto">
          <a:xfrm>
            <a:off x="6846888" y="6237288"/>
            <a:ext cx="635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2200" smtClean="0">
                <a:solidFill>
                  <a:srgbClr val="000000"/>
                </a:solidFill>
                <a:cs typeface="+mn-cs"/>
              </a:rPr>
              <a:t>114</a:t>
            </a:r>
          </a:p>
        </p:txBody>
      </p:sp>
      <p:sp>
        <p:nvSpPr>
          <p:cNvPr id="8197" name="TextBox 28"/>
          <p:cNvSpPr txBox="1">
            <a:spLocks noChangeArrowheads="1"/>
          </p:cNvSpPr>
          <p:nvPr/>
        </p:nvSpPr>
        <p:spPr bwMode="auto">
          <a:xfrm>
            <a:off x="5003800" y="2636838"/>
            <a:ext cx="498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2200" smtClean="0">
                <a:solidFill>
                  <a:srgbClr val="000000"/>
                </a:solidFill>
                <a:cs typeface="+mn-cs"/>
              </a:rPr>
              <a:t>77</a:t>
            </a:r>
          </a:p>
        </p:txBody>
      </p:sp>
      <p:sp>
        <p:nvSpPr>
          <p:cNvPr id="8198" name="TextBox 29"/>
          <p:cNvSpPr txBox="1">
            <a:spLocks noChangeArrowheads="1"/>
          </p:cNvSpPr>
          <p:nvPr/>
        </p:nvSpPr>
        <p:spPr bwMode="auto">
          <a:xfrm>
            <a:off x="5884863" y="4970463"/>
            <a:ext cx="498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2200" smtClean="0">
                <a:solidFill>
                  <a:srgbClr val="000000"/>
                </a:solidFill>
                <a:cs typeface="+mn-cs"/>
              </a:rPr>
              <a:t>97</a:t>
            </a:r>
          </a:p>
        </p:txBody>
      </p:sp>
      <p:sp>
        <p:nvSpPr>
          <p:cNvPr id="8199" name="TextBox 30"/>
          <p:cNvSpPr txBox="1">
            <a:spLocks noChangeArrowheads="1"/>
          </p:cNvSpPr>
          <p:nvPr/>
        </p:nvSpPr>
        <p:spPr bwMode="auto">
          <a:xfrm>
            <a:off x="6383338" y="3784600"/>
            <a:ext cx="6572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uk-UA" altLang="uk-UA" sz="2200" smtClean="0">
                <a:solidFill>
                  <a:srgbClr val="000000"/>
                </a:solidFill>
                <a:cs typeface="+mn-cs"/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327718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85750" y="0"/>
            <a:ext cx="8643938" cy="86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800" b="1" cap="none" smtClean="0">
                <a:effectLst/>
              </a:rPr>
              <a:t>СЕРЕДНІЙ ПРОХІДНИЙ БАЛ ПО ФАКУЛЬТЕТАХ</a:t>
            </a:r>
            <a:endParaRPr lang="ru-RU" sz="2800" b="1" cap="none" smtClean="0">
              <a:effectLst/>
            </a:endParaRPr>
          </a:p>
        </p:txBody>
      </p:sp>
      <p:sp>
        <p:nvSpPr>
          <p:cNvPr id="1029" name="Номер слайда 3"/>
          <p:cNvSpPr txBox="1">
            <a:spLocks noGrp="1"/>
          </p:cNvSpPr>
          <p:nvPr/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67C3671-89F7-4419-9C44-AEF5D8B54CBE}" type="slidenum">
              <a:rPr lang="ru-RU" sz="1200">
                <a:solidFill>
                  <a:prstClr val="black">
                    <a:tint val="75000"/>
                  </a:prstClr>
                </a:solidFill>
                <a:latin typeface="Arial" charset="0"/>
                <a:cs typeface="+mn-cs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>
              <a:solidFill>
                <a:prstClr val="black">
                  <a:tint val="75000"/>
                </a:prstClr>
              </a:solidFill>
              <a:latin typeface="Arial" charset="0"/>
              <a:cs typeface="+mn-cs"/>
            </a:endParaRPr>
          </a:p>
        </p:txBody>
      </p:sp>
      <p:graphicFrame>
        <p:nvGraphicFramePr>
          <p:cNvPr id="151556" name="Object 2"/>
          <p:cNvGraphicFramePr>
            <a:graphicFrameLocks noChangeAspect="1"/>
          </p:cNvGraphicFramePr>
          <p:nvPr/>
        </p:nvGraphicFramePr>
        <p:xfrm>
          <a:off x="328613" y="884237"/>
          <a:ext cx="8407400" cy="5988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679" name="Лист" r:id="rId3" imgW="8572433" imgH="6105591" progId="Excel.Sheet.8">
                  <p:embed/>
                </p:oleObj>
              </mc:Choice>
              <mc:Fallback>
                <p:oleObj name="Лист" r:id="rId3" imgW="8572433" imgH="610559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884237"/>
                        <a:ext cx="8407400" cy="59880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557" name="Text Box 10"/>
          <p:cNvSpPr txBox="1">
            <a:spLocks noChangeArrowheads="1"/>
          </p:cNvSpPr>
          <p:nvPr/>
        </p:nvSpPr>
        <p:spPr bwMode="auto">
          <a:xfrm>
            <a:off x="5076825" y="1125540"/>
            <a:ext cx="3951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uk-UA" sz="2200" smtClean="0">
                <a:solidFill>
                  <a:prstClr val="black"/>
                </a:solidFill>
                <a:cs typeface="+mn-cs"/>
              </a:rPr>
              <a:t>Середній прохідний бал по університету - 161,25</a:t>
            </a:r>
            <a:endParaRPr lang="ru-RU" sz="220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1558" name="Line 9"/>
          <p:cNvSpPr>
            <a:spLocks noChangeShapeType="1"/>
          </p:cNvSpPr>
          <p:nvPr/>
        </p:nvSpPr>
        <p:spPr bwMode="auto">
          <a:xfrm flipV="1">
            <a:off x="250825" y="2060575"/>
            <a:ext cx="8640763" cy="71439"/>
          </a:xfrm>
          <a:prstGeom prst="line">
            <a:avLst/>
          </a:prstGeom>
          <a:noFill/>
          <a:ln w="38100">
            <a:solidFill>
              <a:srgbClr val="008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ru-RU" b="1" smtClean="0">
              <a:solidFill>
                <a:prstClr val="black"/>
              </a:solidFill>
              <a:latin typeface="Times New Roman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39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16633"/>
            <a:ext cx="8712968" cy="504055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dirty="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ПІДГОТОВКА НАУКОВИХ КАДРІВ:</a:t>
            </a:r>
            <a:endParaRPr lang="uk-UA" sz="2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3704" y="764704"/>
            <a:ext cx="89969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uk-UA" sz="2800" dirty="0" smtClean="0">
                <a:solidFill>
                  <a:srgbClr val="FF0000"/>
                </a:solidFill>
              </a:rPr>
              <a:t>- кількість кафедр, які не планують захист кандидатських дисертацій (</a:t>
            </a:r>
            <a:r>
              <a:rPr lang="en-US" sz="2800" dirty="0" smtClean="0">
                <a:solidFill>
                  <a:srgbClr val="FF0000"/>
                </a:solidFill>
              </a:rPr>
              <a:t>PhD</a:t>
            </a:r>
            <a:r>
              <a:rPr lang="uk-UA" sz="2800" dirty="0" smtClean="0">
                <a:solidFill>
                  <a:srgbClr val="FF0000"/>
                </a:solidFill>
              </a:rPr>
              <a:t>)</a:t>
            </a:r>
            <a:r>
              <a:rPr lang="uk-UA" sz="2800" dirty="0" smtClean="0">
                <a:solidFill>
                  <a:srgbClr val="000099">
                    <a:lumMod val="75000"/>
                  </a:srgbClr>
                </a:solidFill>
              </a:rPr>
              <a:t> </a:t>
            </a:r>
            <a:endParaRPr lang="uk-UA" sz="2800" dirty="0">
              <a:solidFill>
                <a:srgbClr val="000099">
                  <a:lumMod val="75000"/>
                </a:srgb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75001" y="3284984"/>
            <a:ext cx="89969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uk-UA" sz="2800" dirty="0" smtClean="0">
                <a:solidFill>
                  <a:srgbClr val="FF0000"/>
                </a:solidFill>
              </a:rPr>
              <a:t>- кількість </a:t>
            </a:r>
            <a:r>
              <a:rPr lang="uk-UA" sz="2800" dirty="0">
                <a:solidFill>
                  <a:srgbClr val="FF0000"/>
                </a:solidFill>
              </a:rPr>
              <a:t>кафедр, які </a:t>
            </a:r>
            <a:r>
              <a:rPr lang="uk-UA" sz="2800" dirty="0" smtClean="0">
                <a:solidFill>
                  <a:srgbClr val="FF0000"/>
                </a:solidFill>
              </a:rPr>
              <a:t>не планують захист докторських дисертацій </a:t>
            </a:r>
            <a:r>
              <a:rPr lang="uk-UA" sz="2800" dirty="0" smtClean="0">
                <a:solidFill>
                  <a:srgbClr val="000099">
                    <a:lumMod val="75000"/>
                  </a:srgbClr>
                </a:solidFill>
              </a:rPr>
              <a:t> </a:t>
            </a:r>
            <a:endParaRPr lang="uk-UA" sz="2800" dirty="0">
              <a:solidFill>
                <a:srgbClr val="000099">
                  <a:lumMod val="75000"/>
                </a:srgbClr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755912"/>
              </p:ext>
            </p:extLst>
          </p:nvPr>
        </p:nvGraphicFramePr>
        <p:xfrm>
          <a:off x="1187624" y="1700808"/>
          <a:ext cx="6448425" cy="1512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934489"/>
              </p:ext>
            </p:extLst>
          </p:nvPr>
        </p:nvGraphicFramePr>
        <p:xfrm>
          <a:off x="1187624" y="4077072"/>
          <a:ext cx="65436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938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642350" cy="692150"/>
          </a:xfrm>
        </p:spPr>
        <p:txBody>
          <a:bodyPr/>
          <a:lstStyle/>
          <a:p>
            <a:pPr eaLnBrk="1" hangingPunct="1"/>
            <a:r>
              <a:rPr lang="uk-UA" altLang="uk-UA" sz="2200" b="1" smtClean="0">
                <a:solidFill>
                  <a:schemeClr val="tx1"/>
                </a:solidFill>
              </a:rPr>
              <a:t>Загальні  відомості  щодо  відповідності </a:t>
            </a:r>
            <a:br>
              <a:rPr lang="uk-UA" altLang="uk-UA" sz="2200" b="1" smtClean="0">
                <a:solidFill>
                  <a:schemeClr val="tx1"/>
                </a:solidFill>
              </a:rPr>
            </a:br>
            <a:r>
              <a:rPr lang="uk-UA" altLang="uk-UA" sz="2200" b="1" smtClean="0">
                <a:solidFill>
                  <a:schemeClr val="tx1"/>
                </a:solidFill>
              </a:rPr>
              <a:t>випускових  кафедр  критеріям  акредитації</a:t>
            </a:r>
            <a:endParaRPr lang="ru-RU" altLang="uk-UA" sz="2200" smtClean="0">
              <a:solidFill>
                <a:schemeClr val="tx1"/>
              </a:solidFill>
            </a:endParaRPr>
          </a:p>
        </p:txBody>
      </p:sp>
      <p:graphicFrame>
        <p:nvGraphicFramePr>
          <p:cNvPr id="4" name="Group 2341"/>
          <p:cNvGraphicFramePr>
            <a:graphicFrameLocks noGrp="1"/>
          </p:cNvGraphicFramePr>
          <p:nvPr/>
        </p:nvGraphicFramePr>
        <p:xfrm>
          <a:off x="11113" y="714375"/>
          <a:ext cx="9143999" cy="5599306"/>
        </p:xfrm>
        <a:graphic>
          <a:graphicData uri="http://schemas.openxmlformats.org/drawingml/2006/table">
            <a:tbl>
              <a:tblPr/>
              <a:tblGrid>
                <a:gridCol w="451581"/>
                <a:gridCol w="3988973"/>
                <a:gridCol w="1280208"/>
                <a:gridCol w="1240523"/>
                <a:gridCol w="1279445"/>
                <a:gridCol w="903269"/>
              </a:tblGrid>
              <a:tr h="3032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№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з/п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Найменування показників (нормативів)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Значення показника (нормативу)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Кількість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кафедр,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які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виконують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показник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Кількість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кафедр</a:t>
                      </a:r>
                      <a:endParaRPr lang="ru-RU" sz="1400" dirty="0"/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10804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які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не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виконують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показник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в т. ч.</a:t>
                      </a:r>
                      <a:r>
                        <a:rPr kumimoji="0" lang="uk-UA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мають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нульові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ru-RU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значення</a:t>
                      </a: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54706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Наявність магістрів другого року</a:t>
                      </a:r>
                      <a:r>
                        <a:rPr kumimoji="0" lang="en-US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uk-UA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навчання </a:t>
                      </a:r>
                      <a:r>
                        <a:rPr kumimoji="0" lang="uk-UA" sz="15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(6 курс)</a:t>
                      </a:r>
                      <a:endParaRPr kumimoji="0" lang="ru-RU" sz="15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не менше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10 осіб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8</a:t>
                      </a:r>
                      <a:endParaRPr kumimoji="0" lang="ru-RU" sz="3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685769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Наявність аспірантів 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за </a:t>
                      </a: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спеціальностями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Переліку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– 2015 </a:t>
                      </a:r>
                    </a:p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5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прийом</a:t>
                      </a:r>
                      <a:r>
                        <a:rPr kumimoji="0" lang="ru-RU" sz="15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2016 та 2017 </a:t>
                      </a:r>
                      <a:r>
                        <a:rPr kumimoji="0" lang="ru-RU" sz="1500" b="1" i="1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років</a:t>
                      </a:r>
                      <a:r>
                        <a:rPr kumimoji="0" lang="ru-RU" sz="1500" b="1" i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не менше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2 осіб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40747" marR="4074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12</a:t>
                      </a:r>
                      <a:endParaRPr kumimoji="0" lang="ru-RU" sz="3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405121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Науковий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ступінь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 </a:t>
                      </a: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завідувача</a:t>
                      </a:r>
                      <a:r>
                        <a:rPr kumimoji="0" lang="ru-RU" sz="1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кафедри</a:t>
                      </a:r>
                      <a:endParaRPr kumimoji="0" lang="ru-RU" sz="1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Доктор наук</a:t>
                      </a:r>
                    </a:p>
                  </a:txBody>
                  <a:tcPr marL="9525" marR="9525" marT="936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64941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Відповідність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наукової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спеціальності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завідувача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кафедри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за дипломом про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науковий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ступінь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Наказ МОНУ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від 06.11.2015 р.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№ 1151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-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62922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5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102235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Штатних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НПП,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які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мають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ступінь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доктора наук та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вчене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звання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endParaRPr kumimoji="0" lang="ru-RU" sz="1400" b="1" i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не менше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2 осіб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ru-RU" sz="3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64941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Підготовлено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кандидатів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наук за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останні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9048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5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років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на одного штатного НПП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науковим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ступенем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та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вченим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званням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NewRoman,Bold" charset="-128"/>
                        <a:cs typeface="Times New Roman" pitchFamily="18" charset="0"/>
                      </a:endParaRP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0,5</a:t>
                      </a: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ru-RU" sz="3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  <a:tr h="64941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7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90488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Підготовлено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докторів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наук (на одного штатного доктора наук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або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професора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) за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останні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5 </a:t>
                      </a: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років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NewRoman,Bold" charset="-128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0,3</a:t>
                      </a:r>
                    </a:p>
                  </a:txBody>
                  <a:tcPr marL="9525" marR="9525" marT="936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3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+mn-cs"/>
                        </a:rPr>
                        <a:t>72</a:t>
                      </a:r>
                      <a:endParaRPr kumimoji="0" lang="ru-RU" sz="3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43" marR="91443" marT="44945" marB="449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FF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79388" y="6237288"/>
            <a:ext cx="87852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Протягом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останніх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10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років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відсутній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захист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докторських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1600" b="1" dirty="0" err="1">
                <a:solidFill>
                  <a:srgbClr val="000000"/>
                </a:solidFill>
                <a:latin typeface="Calibri"/>
                <a:cs typeface="+mn-cs"/>
              </a:rPr>
              <a:t>дисертацій</a:t>
            </a:r>
            <a:r>
              <a:rPr lang="ru-RU" sz="1600" b="1" dirty="0">
                <a:solidFill>
                  <a:srgbClr val="000000"/>
                </a:solidFill>
                <a:latin typeface="Calibri"/>
                <a:cs typeface="+mn-cs"/>
              </a:rPr>
              <a:t> на 56 (43%) кафедрах	</a:t>
            </a:r>
            <a:r>
              <a:rPr lang="ru-RU" sz="20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endParaRPr lang="ru-RU" altLang="uk-UA" sz="2000" b="1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798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Участь НПП  в АІС «Рейтинг НПП</a:t>
            </a:r>
            <a:r>
              <a:rPr lang="uk-UA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-201</a:t>
            </a:r>
            <a:r>
              <a:rPr lang="en-US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uk-UA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/1</a:t>
            </a:r>
            <a:r>
              <a:rPr lang="en-US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  <a:r>
              <a:rPr lang="ru-RU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» </a:t>
            </a:r>
            <a:br>
              <a:rPr lang="ru-RU" altLang="uk-UA" sz="3200" b="1" dirty="0" smtClean="0">
                <a:solidFill>
                  <a:srgbClr val="204D8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altLang="uk-UA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за посадами</a:t>
            </a:r>
            <a:r>
              <a:rPr lang="ru-RU" altLang="uk-UA" sz="2400" b="1" dirty="0" smtClean="0">
                <a:solidFill>
                  <a:srgbClr val="800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</p:txBody>
      </p:sp>
      <p:sp>
        <p:nvSpPr>
          <p:cNvPr id="4099" name="TextBox 5"/>
          <p:cNvSpPr txBox="1">
            <a:spLocks noChangeArrowheads="1"/>
          </p:cNvSpPr>
          <p:nvPr/>
        </p:nvSpPr>
        <p:spPr bwMode="auto">
          <a:xfrm>
            <a:off x="0" y="5984875"/>
            <a:ext cx="91440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uk-UA" altLang="uk-UA" sz="3600" b="1" smtClean="0">
                <a:solidFill>
                  <a:srgbClr val="000000"/>
                </a:solidFill>
                <a:latin typeface="Arial" charset="0"/>
                <a:cs typeface="+mn-cs"/>
              </a:rPr>
              <a:t>Зареєструвалося – </a:t>
            </a:r>
            <a:r>
              <a:rPr lang="uk-UA" altLang="uk-UA" sz="4400" b="1" smtClean="0">
                <a:solidFill>
                  <a:srgbClr val="FF0000"/>
                </a:solidFill>
                <a:latin typeface="Arial" charset="0"/>
                <a:cs typeface="+mn-cs"/>
              </a:rPr>
              <a:t>2733</a:t>
            </a:r>
            <a:r>
              <a:rPr lang="uk-UA" altLang="uk-UA" sz="3600" b="1" smtClean="0">
                <a:solidFill>
                  <a:srgbClr val="000000"/>
                </a:solidFill>
                <a:latin typeface="Arial" charset="0"/>
                <a:cs typeface="+mn-cs"/>
              </a:rPr>
              <a:t> НПП (28</a:t>
            </a:r>
            <a:r>
              <a:rPr lang="en-US" altLang="uk-UA" sz="3600" b="1" smtClean="0">
                <a:solidFill>
                  <a:srgbClr val="000000"/>
                </a:solidFill>
                <a:latin typeface="Arial" charset="0"/>
                <a:cs typeface="+mn-cs"/>
              </a:rPr>
              <a:t>17</a:t>
            </a:r>
            <a:r>
              <a:rPr lang="uk-UA" altLang="uk-UA" sz="3600" b="1" smtClean="0">
                <a:solidFill>
                  <a:srgbClr val="000000"/>
                </a:solidFill>
                <a:latin typeface="Arial" charset="0"/>
                <a:cs typeface="+mn-cs"/>
              </a:rPr>
              <a:t>)</a:t>
            </a:r>
            <a:r>
              <a:rPr lang="uk-UA" altLang="uk-UA" sz="2400" b="1" smtClean="0">
                <a:solidFill>
                  <a:srgbClr val="333399"/>
                </a:solidFill>
                <a:latin typeface="Arial" charset="0"/>
                <a:cs typeface="+mn-cs"/>
              </a:rPr>
              <a:t> </a:t>
            </a:r>
            <a:endParaRPr lang="uk-UA" altLang="uk-UA" b="1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0" name="Номер слайда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r" eaLnBrk="1" hangingPunct="1"/>
            <a:fld id="{000C0917-D63C-4671-86C7-064904BBA1D0}" type="slidenum">
              <a:rPr lang="ru-RU" altLang="uk-UA" sz="1200" smtClean="0">
                <a:solidFill>
                  <a:srgbClr val="898989"/>
                </a:solidFill>
                <a:latin typeface="Arial" charset="0"/>
                <a:cs typeface="+mn-cs"/>
              </a:rPr>
              <a:pPr algn="r" eaLnBrk="1" hangingPunct="1"/>
              <a:t>72</a:t>
            </a:fld>
            <a:endParaRPr lang="ru-RU" altLang="uk-UA" sz="1200" smtClean="0">
              <a:solidFill>
                <a:srgbClr val="898989"/>
              </a:solidFill>
              <a:latin typeface="Arial" charset="0"/>
              <a:cs typeface="+mn-cs"/>
            </a:endParaRPr>
          </a:p>
        </p:txBody>
      </p:sp>
      <p:graphicFrame>
        <p:nvGraphicFramePr>
          <p:cNvPr id="4101" name="Object 6"/>
          <p:cNvGraphicFramePr>
            <a:graphicFrameLocks noChangeAspect="1"/>
          </p:cNvGraphicFramePr>
          <p:nvPr/>
        </p:nvGraphicFramePr>
        <p:xfrm>
          <a:off x="-712788" y="1108075"/>
          <a:ext cx="10325101" cy="469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79" name="Диаграмма" r:id="rId3" imgW="8086619" imgH="3667048" progId="MSGraph.Chart.8">
                  <p:embed followColorScheme="full"/>
                </p:oleObj>
              </mc:Choice>
              <mc:Fallback>
                <p:oleObj name="Диаграмма" r:id="rId3" imgW="8086619" imgH="366704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12788" y="1108075"/>
                        <a:ext cx="10325101" cy="4697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4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511175"/>
          </a:xfrm>
        </p:spPr>
        <p:txBody>
          <a:bodyPr/>
          <a:lstStyle/>
          <a:p>
            <a:pPr eaLnBrk="1" hangingPunct="1"/>
            <a:r>
              <a:rPr lang="ru-RU" altLang="uk-UA" sz="2600" b="1" smtClean="0">
                <a:latin typeface="Arial" charset="0"/>
              </a:rPr>
              <a:t>Розподіл середніх (на ставку) рейтингів за </a:t>
            </a:r>
            <a:r>
              <a:rPr lang="uk-UA" altLang="uk-UA" sz="2600" b="1" smtClean="0">
                <a:latin typeface="Arial" charset="0"/>
              </a:rPr>
              <a:t>посадами</a:t>
            </a:r>
            <a:r>
              <a:rPr lang="ru-RU" altLang="uk-UA" sz="2100" b="1" smtClean="0"/>
              <a:t> </a:t>
            </a:r>
            <a:endParaRPr lang="uk-UA" altLang="uk-UA" sz="2100" b="1" smtClean="0"/>
          </a:p>
        </p:txBody>
      </p:sp>
      <p:graphicFrame>
        <p:nvGraphicFramePr>
          <p:cNvPr id="11267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3175" y="765175"/>
          <a:ext cx="9061450" cy="655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03" name="Диаграмма" r:id="rId3" imgW="7086600" imgH="4305300" progId="Excel.Chart.8">
                  <p:embed/>
                </p:oleObj>
              </mc:Choice>
              <mc:Fallback>
                <p:oleObj name="Диаграмма" r:id="rId3" imgW="7086600" imgH="4305300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5" y="765175"/>
                        <a:ext cx="9061450" cy="655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AutoShape 5"/>
          <p:cNvSpPr>
            <a:spLocks noChangeArrowheads="1"/>
          </p:cNvSpPr>
          <p:nvPr/>
        </p:nvSpPr>
        <p:spPr bwMode="auto">
          <a:xfrm>
            <a:off x="6443663" y="2708275"/>
            <a:ext cx="144462" cy="1728788"/>
          </a:xfrm>
          <a:prstGeom prst="downArrow">
            <a:avLst>
              <a:gd name="adj1" fmla="val 50000"/>
              <a:gd name="adj2" fmla="val 299177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/>
          <a:p>
            <a:pPr algn="ctr" eaLnBrk="1" hangingPunct="1">
              <a:lnSpc>
                <a:spcPct val="80000"/>
              </a:lnSpc>
            </a:pPr>
            <a:endParaRPr lang="ru-RU" sz="2800" b="1" smtClean="0">
              <a:solidFill>
                <a:srgbClr val="333399"/>
              </a:solidFill>
              <a:latin typeface="Arial Unicode MS" pitchFamily="34" charset="-128"/>
              <a:cs typeface="+mn-cs"/>
            </a:endParaRPr>
          </a:p>
        </p:txBody>
      </p:sp>
      <p:sp>
        <p:nvSpPr>
          <p:cNvPr id="11269" name="AutoShape 6"/>
          <p:cNvSpPr>
            <a:spLocks noChangeArrowheads="1"/>
          </p:cNvSpPr>
          <p:nvPr/>
        </p:nvSpPr>
        <p:spPr bwMode="auto">
          <a:xfrm>
            <a:off x="6588125" y="2781300"/>
            <a:ext cx="71438" cy="1584325"/>
          </a:xfrm>
          <a:prstGeom prst="downArrow">
            <a:avLst>
              <a:gd name="adj1" fmla="val 50000"/>
              <a:gd name="adj2" fmla="val 554441"/>
            </a:avLst>
          </a:prstGeom>
          <a:solidFill>
            <a:srgbClr val="00B050"/>
          </a:solidFill>
          <a:ln>
            <a:noFill/>
          </a:ln>
          <a:effectLst/>
          <a:extLst/>
        </p:spPr>
        <p:txBody>
          <a:bodyPr wrap="none" lIns="90000" tIns="46800" rIns="90000" bIns="46800" anchor="ctr"/>
          <a:lstStyle/>
          <a:p>
            <a:pPr algn="ctr" eaLnBrk="1" hangingPunct="1">
              <a:lnSpc>
                <a:spcPct val="80000"/>
              </a:lnSpc>
            </a:pPr>
            <a:endParaRPr lang="ru-RU" sz="2800" b="1" smtClean="0">
              <a:solidFill>
                <a:srgbClr val="333399"/>
              </a:solidFill>
              <a:latin typeface="Arial Unicode MS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9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4"/>
          <p:cNvGraphicFramePr>
            <a:graphicFrameLocks noGrp="1" noChangeAspect="1"/>
          </p:cNvGraphicFramePr>
          <p:nvPr>
            <p:ph/>
          </p:nvPr>
        </p:nvGraphicFramePr>
        <p:xfrm>
          <a:off x="-314325" y="1190625"/>
          <a:ext cx="9926638" cy="528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13" name="Диаграмма" r:id="rId3" imgW="8543899" imgH="5029133" progId="MSGraph.Chart.8">
                  <p:embed followColorScheme="full"/>
                </p:oleObj>
              </mc:Choice>
              <mc:Fallback>
                <p:oleObj name="Диаграмма" r:id="rId3" imgW="8543899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14325" y="1190625"/>
                        <a:ext cx="9926638" cy="528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468313" y="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uk-UA" altLang="uk-UA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+mn-cs"/>
              </a:rPr>
              <a:t>Середній рейтинг </a:t>
            </a:r>
            <a:r>
              <a:rPr lang="uk-UA" altLang="uk-UA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з науково-інноваційної роботи</a:t>
            </a:r>
            <a:r>
              <a:rPr lang="uk-UA" altLang="uk-UA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+mn-cs"/>
              </a:rPr>
              <a:t> за сім років</a:t>
            </a:r>
            <a:r>
              <a:rPr lang="uk-UA" altLang="uk-UA" b="1" smtClean="0">
                <a:solidFill>
                  <a:srgbClr val="CC0000"/>
                </a:solidFill>
                <a:latin typeface="Arial" panose="020B0604020202020204" pitchFamily="34" charset="0"/>
                <a:cs typeface="+mn-cs"/>
              </a:rPr>
              <a:t> </a:t>
            </a:r>
            <a:endParaRPr lang="ru-RU" altLang="uk-UA" b="1" smtClean="0">
              <a:solidFill>
                <a:srgbClr val="CC0000"/>
              </a:solidFill>
              <a:latin typeface="Arial" panose="020B0604020202020204" pitchFamily="34" charset="0"/>
              <a:cs typeface="+mn-cs"/>
            </a:endParaRPr>
          </a:p>
        </p:txBody>
      </p:sp>
      <p:graphicFrame>
        <p:nvGraphicFramePr>
          <p:cNvPr id="55310" name="Group 14"/>
          <p:cNvGraphicFramePr>
            <a:graphicFrameLocks noGrp="1"/>
          </p:cNvGraphicFramePr>
          <p:nvPr/>
        </p:nvGraphicFramePr>
        <p:xfrm>
          <a:off x="-876300" y="5626100"/>
          <a:ext cx="495300" cy="215900"/>
        </p:xfrm>
        <a:graphic>
          <a:graphicData uri="http://schemas.openxmlformats.org/drawingml/2006/table">
            <a:tbl>
              <a:tblPr/>
              <a:tblGrid>
                <a:gridCol w="495300"/>
              </a:tblGrid>
              <a:tr h="215900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1pPr>
                      <a:lvl2pPr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2pPr>
                      <a:lvl3pPr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3pPr>
                      <a:lvl4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4pPr>
                      <a:lvl5pPr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uk-UA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anose="020B0604020202020204" pitchFamily="34" charset="-128"/>
                        </a:rPr>
                        <a:t> </a:t>
                      </a:r>
                      <a:endParaRPr kumimoji="0" lang="uk-UA" altLang="uk-UA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 Unicode MS" panose="020B0604020202020204" pitchFamily="34" charset="-128"/>
                      </a:endParaRPr>
                    </a:p>
                  </a:txBody>
                  <a:tcPr marL="90000" marR="90000" marT="46883" marB="4688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0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94" y="4383603"/>
            <a:ext cx="9144000" cy="2400657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dist="35921" dir="8100000" algn="ctr" rotWithShape="0">
              <a:schemeClr val="tx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uk-UA" altLang="ru-RU" sz="3000" b="1" dirty="0">
                <a:solidFill>
                  <a:srgbClr val="000000"/>
                </a:solidFill>
                <a:cs typeface="+mn-cs"/>
              </a:rPr>
              <a:t>Р</a:t>
            </a:r>
            <a:r>
              <a:rPr lang="uk-UA" altLang="ru-RU" sz="3000" b="1" dirty="0" smtClean="0">
                <a:solidFill>
                  <a:srgbClr val="000000"/>
                </a:solidFill>
                <a:cs typeface="+mn-cs"/>
              </a:rPr>
              <a:t>озширення академічної свободи викладачів, надання їм можливості для творчого та професійного вдосконалення</a:t>
            </a:r>
          </a:p>
          <a:p>
            <a:pPr algn="ctr" eaLnBrk="1" hangingPunct="1"/>
            <a:r>
              <a:rPr lang="uk-UA" altLang="ru-RU" sz="3000" b="1" dirty="0" smtClean="0">
                <a:solidFill>
                  <a:srgbClr val="000000"/>
                </a:solidFill>
                <a:cs typeface="+mn-cs"/>
              </a:rPr>
              <a:t>РЕЗУЛЬТАТИ РОБОТИ КОМІСІЇ</a:t>
            </a:r>
          </a:p>
          <a:p>
            <a:pPr algn="ctr" eaLnBrk="1" hangingPunct="1"/>
            <a:endParaRPr lang="ru-RU" altLang="ru-RU" sz="3000" b="1" dirty="0" smtClean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422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50" y="286229"/>
            <a:ext cx="4297102" cy="707886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Не більше 5 дисциплін на 1-го НПП протягом </a:t>
            </a:r>
            <a:r>
              <a:rPr lang="uk-UA" sz="2000" b="1" dirty="0" err="1" smtClean="0">
                <a:solidFill>
                  <a:srgbClr val="000000"/>
                </a:solidFill>
                <a:latin typeface="Arial"/>
                <a:cs typeface="+mn-cs"/>
              </a:rPr>
              <a:t>н.р</a:t>
            </a: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.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998617"/>
            <a:ext cx="4310156" cy="1015663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Навчально-методичне забезпечення відповідно до Ліцензійних умов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026580"/>
            <a:ext cx="4310156" cy="707886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Внесення відповідних змін у Тимчасове положення про ООП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734466"/>
            <a:ext cx="4310156" cy="707886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Перелік документів кафедри, які необхідно виключити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96" y="3442352"/>
            <a:ext cx="4310156" cy="1015663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При заповненні </a:t>
            </a:r>
            <a:r>
              <a:rPr lang="uk-UA" sz="2000" b="1" dirty="0" err="1" smtClean="0">
                <a:solidFill>
                  <a:srgbClr val="000000"/>
                </a:solidFill>
                <a:latin typeface="Arial"/>
                <a:cs typeface="+mn-cs"/>
              </a:rPr>
              <a:t>інд</a:t>
            </a: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. плану роботи використовувати роздрукований витяг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4458015"/>
            <a:ext cx="4310156" cy="707886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Формування звітної </a:t>
            </a:r>
            <a:r>
              <a:rPr lang="uk-UA" sz="2000" b="1" dirty="0" err="1" smtClean="0">
                <a:solidFill>
                  <a:srgbClr val="000000"/>
                </a:solidFill>
                <a:latin typeface="Arial"/>
                <a:cs typeface="+mn-cs"/>
              </a:rPr>
              <a:t>докумен-тації</a:t>
            </a: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 у системі «Рейтинг НПП»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5165901"/>
            <a:ext cx="4310156" cy="1323439"/>
          </a:xfrm>
          <a:prstGeom prst="rect">
            <a:avLst/>
          </a:prstGeom>
          <a:solidFill>
            <a:srgbClr val="FF0000">
              <a:alpha val="17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Додатковий час на підготовку нової </a:t>
            </a:r>
            <a:r>
              <a:rPr lang="uk-UA" sz="2000" b="1" dirty="0" err="1" smtClean="0">
                <a:solidFill>
                  <a:srgbClr val="000000"/>
                </a:solidFill>
                <a:latin typeface="Arial"/>
                <a:cs typeface="+mn-cs"/>
              </a:rPr>
              <a:t>навч</a:t>
            </a: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. дисципліни за рахунок зменшення часу на орг. та виховну роботу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0356" y="299341"/>
            <a:ext cx="4310156" cy="769441"/>
          </a:xfrm>
          <a:prstGeom prst="rect">
            <a:avLst/>
          </a:prstGeom>
          <a:solidFill>
            <a:srgbClr val="00B050">
              <a:alpha val="20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200" b="1" dirty="0" smtClean="0">
                <a:solidFill>
                  <a:srgbClr val="000000"/>
                </a:solidFill>
                <a:latin typeface="Arial"/>
                <a:cs typeface="+mn-cs"/>
              </a:rPr>
              <a:t>Взяти до уваги пропозиції комісії</a:t>
            </a:r>
            <a:endParaRPr lang="ru-RU" sz="22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356" y="1071892"/>
            <a:ext cx="4310156" cy="5416868"/>
          </a:xfrm>
          <a:prstGeom prst="rect">
            <a:avLst/>
          </a:prstGeom>
          <a:solidFill>
            <a:srgbClr val="00B050">
              <a:alpha val="20000"/>
            </a:srgbClr>
          </a:solidFill>
          <a:ln w="317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200" b="1" dirty="0" smtClean="0">
                <a:solidFill>
                  <a:srgbClr val="000000"/>
                </a:solidFill>
                <a:latin typeface="Arial"/>
                <a:cs typeface="+mn-cs"/>
              </a:rPr>
              <a:t>Створено робочу групу з впровадження пропозицій комісії, яка розробляє: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endParaRPr lang="uk-UA" sz="1400" b="1" dirty="0">
              <a:solidFill>
                <a:srgbClr val="000000"/>
              </a:solidFill>
              <a:latin typeface="Arial"/>
            </a:endParaRP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sz="2200" b="1" dirty="0">
                <a:solidFill>
                  <a:srgbClr val="000000"/>
                </a:solidFill>
                <a:latin typeface="Arial"/>
              </a:rPr>
              <a:t>рекомендації щодо внесення змін до навчальної документації університету;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uk-UA" sz="1200" b="1" dirty="0">
              <a:solidFill>
                <a:srgbClr val="000000"/>
              </a:solidFill>
              <a:latin typeface="Arial"/>
            </a:endParaRP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uk-UA" altLang="ru-RU" sz="2200" b="1" dirty="0">
                <a:solidFill>
                  <a:srgbClr val="000000"/>
                </a:solidFill>
                <a:latin typeface="Arial"/>
              </a:rPr>
              <a:t>звернення до МОН України  щодо внесення змін  до нормативних документів  міністерства  стосовно організації та проведення  освітнього процесу в закладах вищої освіти</a:t>
            </a:r>
            <a:r>
              <a:rPr lang="uk-UA" altLang="ru-RU" sz="2200" b="1" dirty="0" smtClean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uk-UA" altLang="ru-RU" sz="1200" b="1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5652" y="286229"/>
            <a:ext cx="492443" cy="6311123"/>
          </a:xfrm>
          <a:prstGeom prst="rect">
            <a:avLst/>
          </a:prstGeom>
          <a:solidFill>
            <a:srgbClr val="FFFF00">
              <a:alpha val="20000"/>
            </a:srgbClr>
          </a:solidFill>
        </p:spPr>
        <p:txBody>
          <a:bodyPr vert="vert270"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000" b="1" dirty="0" smtClean="0">
                <a:solidFill>
                  <a:srgbClr val="000000"/>
                </a:solidFill>
                <a:latin typeface="Arial"/>
                <a:cs typeface="+mn-cs"/>
              </a:rPr>
              <a:t>РОЗГЛЯНУТО НА МЕТОДИЧНІЙ РАДІ 22.02.2018 р.</a:t>
            </a:r>
            <a:endParaRPr lang="ru-RU" sz="2000" b="1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60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6" descr="http://www.fotokonkurs.ru/uploads/comments/2011/06/03/7981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3479802"/>
            <a:ext cx="2908300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TextBox 1"/>
          <p:cNvSpPr txBox="1">
            <a:spLocks noChangeArrowheads="1"/>
          </p:cNvSpPr>
          <p:nvPr/>
        </p:nvSpPr>
        <p:spPr bwMode="auto">
          <a:xfrm>
            <a:off x="831850" y="149225"/>
            <a:ext cx="74882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uk-UA" sz="4400" dirty="0" smtClean="0">
                <a:solidFill>
                  <a:srgbClr val="000000"/>
                </a:solidFill>
                <a:latin typeface="Tahoma" pitchFamily="34" charset="0"/>
              </a:rPr>
              <a:t>Викладач очима студентів</a:t>
            </a:r>
          </a:p>
        </p:txBody>
      </p:sp>
      <p:sp>
        <p:nvSpPr>
          <p:cNvPr id="4" name="Овал 3"/>
          <p:cNvSpPr/>
          <p:nvPr/>
        </p:nvSpPr>
        <p:spPr>
          <a:xfrm>
            <a:off x="168277" y="928689"/>
            <a:ext cx="3457575" cy="312578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5422900" y="981075"/>
            <a:ext cx="3455988" cy="31257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180230" name="TextBox 5"/>
          <p:cNvSpPr txBox="1">
            <a:spLocks noChangeArrowheads="1"/>
          </p:cNvSpPr>
          <p:nvPr/>
        </p:nvSpPr>
        <p:spPr bwMode="auto">
          <a:xfrm>
            <a:off x="165102" y="1882775"/>
            <a:ext cx="34639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uk-UA" sz="2400" b="1" dirty="0" smtClean="0">
                <a:solidFill>
                  <a:srgbClr val="000000"/>
                </a:solidFill>
                <a:latin typeface="Tahoma" pitchFamily="34" charset="0"/>
              </a:rPr>
              <a:t>В оцінюванні взяли участь </a:t>
            </a:r>
            <a:r>
              <a:rPr lang="uk-UA" sz="3600" b="1" dirty="0" smtClean="0">
                <a:solidFill>
                  <a:srgbClr val="FF0000"/>
                </a:solidFill>
                <a:latin typeface="Tahoma" pitchFamily="34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</a:rPr>
              <a:t>940</a:t>
            </a:r>
            <a:r>
              <a:rPr lang="uk-UA" sz="36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</a:rPr>
              <a:t>(14%)</a:t>
            </a:r>
            <a:r>
              <a:rPr lang="uk-UA" sz="36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000000"/>
                </a:solidFill>
                <a:latin typeface="Tahoma" pitchFamily="34" charset="0"/>
              </a:rPr>
              <a:t>студентів</a:t>
            </a:r>
          </a:p>
        </p:txBody>
      </p:sp>
      <p:sp>
        <p:nvSpPr>
          <p:cNvPr id="180231" name="TextBox 7"/>
          <p:cNvSpPr txBox="1">
            <a:spLocks noChangeArrowheads="1"/>
          </p:cNvSpPr>
          <p:nvPr/>
        </p:nvSpPr>
        <p:spPr bwMode="auto">
          <a:xfrm>
            <a:off x="5464177" y="1882775"/>
            <a:ext cx="34147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uk-UA" sz="2400" b="1" dirty="0" smtClean="0">
                <a:solidFill>
                  <a:srgbClr val="000000"/>
                </a:solidFill>
                <a:latin typeface="Tahoma" pitchFamily="34" charset="0"/>
              </a:rPr>
              <a:t>Оцінено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</a:rPr>
              <a:t>1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</a:rPr>
              <a:t>6</a:t>
            </a:r>
            <a:r>
              <a:rPr lang="uk-UA" sz="3600" b="1" dirty="0" smtClean="0">
                <a:solidFill>
                  <a:srgbClr val="FF0000"/>
                </a:solidFill>
                <a:latin typeface="Tahoma" pitchFamily="34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</a:rPr>
              <a:t>1 (70%)</a:t>
            </a:r>
            <a:r>
              <a:rPr lang="uk-UA" sz="3600" b="1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rgbClr val="000000"/>
                </a:solidFill>
                <a:latin typeface="Tahoma" pitchFamily="34" charset="0"/>
              </a:rPr>
              <a:t>викладачів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3625850" y="1719264"/>
            <a:ext cx="1900238" cy="1296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>
              <a:solidFill>
                <a:srgbClr val="FFFFFF"/>
              </a:solidFill>
            </a:endParaRPr>
          </a:p>
        </p:txBody>
      </p:sp>
      <p:sp>
        <p:nvSpPr>
          <p:cNvPr id="180233" name="TextBox 9"/>
          <p:cNvSpPr txBox="1">
            <a:spLocks noChangeArrowheads="1"/>
          </p:cNvSpPr>
          <p:nvPr/>
        </p:nvSpPr>
        <p:spPr bwMode="auto">
          <a:xfrm>
            <a:off x="3667125" y="2182813"/>
            <a:ext cx="19002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uk-UA" sz="2000" b="1" dirty="0" smtClean="0">
                <a:solidFill>
                  <a:srgbClr val="000000"/>
                </a:solidFill>
                <a:latin typeface="Tahoma" pitchFamily="34" charset="0"/>
              </a:rPr>
              <a:t>Оцінювання</a:t>
            </a:r>
          </a:p>
        </p:txBody>
      </p:sp>
      <p:sp>
        <p:nvSpPr>
          <p:cNvPr id="180234" name="AutoShape 4" descr="Картинки по запросу студент оценивает преподавателя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uk-UA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21"/>
          <p:cNvSpPr>
            <a:spLocks noChangeArrowheads="1"/>
          </p:cNvSpPr>
          <p:nvPr/>
        </p:nvSpPr>
        <p:spPr bwMode="auto">
          <a:xfrm>
            <a:off x="0" y="80963"/>
            <a:ext cx="9144000" cy="6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600" kern="0" dirty="0" smtClean="0">
                <a:solidFill>
                  <a:srgbClr val="002060"/>
                </a:solidFill>
              </a:rPr>
              <a:t>РЕЗУЛЬТАТИ ОПИТУВАННЯ СТУДЕНТІВ</a:t>
            </a:r>
            <a:endParaRPr kumimoji="0" lang="ru-RU" sz="360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83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9" y="677911"/>
            <a:ext cx="8878773" cy="5955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6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21"/>
          <p:cNvSpPr>
            <a:spLocks noChangeArrowheads="1"/>
          </p:cNvSpPr>
          <p:nvPr/>
        </p:nvSpPr>
        <p:spPr bwMode="auto">
          <a:xfrm>
            <a:off x="-947" y="68826"/>
            <a:ext cx="9144000" cy="4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kern="0" dirty="0" smtClean="0">
                <a:solidFill>
                  <a:srgbClr val="002060"/>
                </a:solidFill>
              </a:rPr>
              <a:t>ДІАЛОГ ЗІ СТУДЕНТАМИ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508" y="548681"/>
            <a:ext cx="9000492" cy="6309319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 smtClean="0"/>
              <a:t>Точка </a:t>
            </a:r>
            <a:r>
              <a:rPr lang="uk-UA" sz="2400" b="1" smtClean="0"/>
              <a:t>зору студента</a:t>
            </a:r>
            <a:endParaRPr lang="uk-UA" sz="2400" b="1" dirty="0" smtClean="0"/>
          </a:p>
          <a:p>
            <a:pPr marL="0" indent="0">
              <a:buNone/>
            </a:pPr>
            <a:r>
              <a:rPr lang="uk-UA" sz="2400" b="1" dirty="0" smtClean="0">
                <a:solidFill>
                  <a:srgbClr val="860000"/>
                </a:solidFill>
              </a:rPr>
              <a:t>«-»</a:t>
            </a:r>
          </a:p>
          <a:p>
            <a:r>
              <a:rPr lang="uk-UA" sz="2400" b="1" dirty="0" smtClean="0">
                <a:solidFill>
                  <a:srgbClr val="860000"/>
                </a:solidFill>
              </a:rPr>
              <a:t>Застаріла технічна база</a:t>
            </a:r>
          </a:p>
          <a:p>
            <a:r>
              <a:rPr lang="uk-UA" sz="2400" b="1" dirty="0" err="1" smtClean="0">
                <a:solidFill>
                  <a:srgbClr val="860000"/>
                </a:solidFill>
              </a:rPr>
              <a:t>КПІшні</a:t>
            </a:r>
            <a:r>
              <a:rPr lang="uk-UA" sz="2400" b="1" dirty="0" smtClean="0">
                <a:solidFill>
                  <a:srgbClr val="860000"/>
                </a:solidFill>
              </a:rPr>
              <a:t> викладачі круті, проте бувають випадки, коли їх вік не дозволяє їм швидко адаптуватись до змін у світі знань</a:t>
            </a:r>
          </a:p>
          <a:p>
            <a:r>
              <a:rPr lang="uk-UA" sz="2400" b="1" dirty="0" smtClean="0">
                <a:solidFill>
                  <a:srgbClr val="860000"/>
                </a:solidFill>
              </a:rPr>
              <a:t>Хабарі серед викладачів Фізичної підготовки</a:t>
            </a:r>
          </a:p>
          <a:p>
            <a:r>
              <a:rPr lang="uk-UA" sz="2400" b="1" dirty="0" smtClean="0">
                <a:solidFill>
                  <a:srgbClr val="860000"/>
                </a:solidFill>
              </a:rPr>
              <a:t>Лікарня</a:t>
            </a:r>
          </a:p>
          <a:p>
            <a:pPr marL="0" indent="0">
              <a:buNone/>
            </a:pPr>
            <a:r>
              <a:rPr lang="uk-UA" sz="2400" b="1" dirty="0" smtClean="0">
                <a:solidFill>
                  <a:srgbClr val="007E39"/>
                </a:solidFill>
              </a:rPr>
              <a:t>«+»</a:t>
            </a:r>
          </a:p>
          <a:p>
            <a:r>
              <a:rPr lang="uk-UA" sz="2400" b="1" dirty="0" smtClean="0">
                <a:solidFill>
                  <a:srgbClr val="007E39"/>
                </a:solidFill>
              </a:rPr>
              <a:t>Студентство</a:t>
            </a:r>
          </a:p>
          <a:p>
            <a:r>
              <a:rPr lang="uk-UA" sz="2400" b="1" dirty="0" smtClean="0">
                <a:solidFill>
                  <a:srgbClr val="007E39"/>
                </a:solidFill>
              </a:rPr>
              <a:t>Частина викладачів, яка заставляє розвивати критичне мислення студентів, і не давить своїм авторитетом чи званнями</a:t>
            </a:r>
          </a:p>
          <a:p>
            <a:r>
              <a:rPr lang="uk-UA" sz="2400" b="1" dirty="0" smtClean="0">
                <a:solidFill>
                  <a:srgbClr val="007E39"/>
                </a:solidFill>
              </a:rPr>
              <a:t>Бібліотека, ДК, Білка …</a:t>
            </a:r>
          </a:p>
          <a:p>
            <a:r>
              <a:rPr lang="uk-UA" sz="2400" b="1" dirty="0" smtClean="0">
                <a:solidFill>
                  <a:srgbClr val="007E39"/>
                </a:solidFill>
              </a:rPr>
              <a:t>Поляна</a:t>
            </a:r>
          </a:p>
          <a:p>
            <a:pPr marL="0" indent="0">
              <a:buNone/>
            </a:pPr>
            <a:endParaRPr lang="uk-UA" sz="2800" dirty="0" smtClean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7360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433387"/>
          </a:xfrm>
        </p:spPr>
        <p:txBody>
          <a:bodyPr/>
          <a:lstStyle/>
          <a:p>
            <a:r>
              <a:rPr lang="uk-UA" altLang="uk-UA" sz="3600" b="1" dirty="0" smtClean="0">
                <a:solidFill>
                  <a:srgbClr val="0000FF"/>
                </a:solidFill>
              </a:rPr>
              <a:t>Комплексний показник прийому</a:t>
            </a:r>
            <a:endParaRPr lang="ru-RU" altLang="uk-UA" sz="3600" b="1" dirty="0" smtClean="0">
              <a:solidFill>
                <a:srgbClr val="0000FF"/>
              </a:solidFill>
            </a:endParaRP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4"/>
            <a:ext cx="8642350" cy="6048375"/>
          </a:xfrm>
          <a:noFill/>
        </p:spPr>
        <p:txBody>
          <a:bodyPr/>
          <a:lstStyle/>
          <a:p>
            <a:pPr marL="0" indent="0">
              <a:lnSpc>
                <a:spcPct val="105000"/>
              </a:lnSpc>
              <a:spcBef>
                <a:spcPct val="0"/>
              </a:spcBef>
              <a:buFontTx/>
              <a:buNone/>
            </a:pPr>
            <a:r>
              <a:rPr lang="uk-UA" altLang="uk-UA" sz="2000" b="1" dirty="0" smtClean="0"/>
              <a:t>     Аналіз результатів прийому на 1-й курс, за рекомендацією Методичної ради університету, проводився з використанням комплексного показника прийому (КПП).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uk-UA" altLang="uk-UA" sz="2000" b="1" dirty="0" smtClean="0"/>
              <a:t>     </a:t>
            </a:r>
            <a:r>
              <a:rPr lang="uk-UA" altLang="uk-UA" sz="2000" b="1" u="sng" dirty="0" smtClean="0"/>
              <a:t>КПП враховує: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ь"/>
            </a:pPr>
            <a:r>
              <a:rPr lang="uk-UA" altLang="uk-UA" sz="2000" b="1" dirty="0" smtClean="0"/>
              <a:t> попит на спеціальність (спеціалізацію), який характеризується конкурсом за заявами;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ь"/>
            </a:pPr>
            <a:r>
              <a:rPr lang="uk-UA" altLang="uk-UA" sz="2000" b="1" dirty="0" smtClean="0"/>
              <a:t> якість контингенту, яка характеризується прохідним балом;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Char char="ь"/>
            </a:pPr>
            <a:r>
              <a:rPr lang="uk-UA" altLang="uk-UA" sz="2000" b="1" dirty="0" smtClean="0"/>
              <a:t> обсяг прийому, який визначається кількістю зарахованих вступників.</a:t>
            </a:r>
          </a:p>
          <a:p>
            <a:pPr marL="0" indent="0">
              <a:lnSpc>
                <a:spcPct val="90000"/>
              </a:lnSpc>
              <a:spcBef>
                <a:spcPct val="30000"/>
              </a:spcBef>
              <a:buFontTx/>
              <a:buNone/>
            </a:pPr>
            <a:r>
              <a:rPr lang="uk-UA" altLang="uk-UA" sz="2000" b="1" dirty="0" smtClean="0"/>
              <a:t>     </a:t>
            </a:r>
            <a:r>
              <a:rPr lang="uk-UA" altLang="uk-UA" sz="2000" b="1" u="sng" dirty="0" smtClean="0">
                <a:solidFill>
                  <a:srgbClr val="FF3300"/>
                </a:solidFill>
              </a:rPr>
              <a:t>КПП розраховується за формулою:</a:t>
            </a:r>
          </a:p>
          <a:p>
            <a:pPr marL="0" indent="0" algn="ctr">
              <a:lnSpc>
                <a:spcPct val="90000"/>
              </a:lnSpc>
              <a:spcBef>
                <a:spcPct val="30000"/>
              </a:spcBef>
              <a:spcAft>
                <a:spcPct val="30000"/>
              </a:spcAft>
              <a:buFontTx/>
              <a:buNone/>
            </a:pPr>
            <a:r>
              <a:rPr lang="uk-UA" altLang="uk-UA" sz="2800" b="1" dirty="0" smtClean="0">
                <a:solidFill>
                  <a:srgbClr val="FF3300"/>
                </a:solidFill>
              </a:rPr>
              <a:t>КПП = </a:t>
            </a:r>
            <a:r>
              <a:rPr lang="en-US" altLang="uk-UA" sz="2800" b="1" dirty="0" smtClean="0">
                <a:solidFill>
                  <a:srgbClr val="FF3300"/>
                </a:solidFill>
              </a:rPr>
              <a:t>N</a:t>
            </a:r>
            <a:r>
              <a:rPr lang="uk-UA" altLang="uk-UA" sz="2800" b="1" baseline="-25000" dirty="0" smtClean="0">
                <a:solidFill>
                  <a:srgbClr val="FF3300"/>
                </a:solidFill>
              </a:rPr>
              <a:t>заяв(с)</a:t>
            </a:r>
            <a:r>
              <a:rPr lang="uk-UA" altLang="uk-UA" sz="2800" b="1" dirty="0" smtClean="0">
                <a:solidFill>
                  <a:srgbClr val="FF3300"/>
                </a:solidFill>
              </a:rPr>
              <a:t> · ВПБ,</a:t>
            </a:r>
          </a:p>
          <a:p>
            <a:pPr marL="0" indent="0">
              <a:lnSpc>
                <a:spcPct val="90000"/>
              </a:lnSpc>
              <a:spcAft>
                <a:spcPct val="20000"/>
              </a:spcAft>
              <a:buFontTx/>
              <a:buNone/>
            </a:pPr>
            <a:r>
              <a:rPr lang="uk-UA" altLang="uk-UA" sz="2000" b="1" dirty="0" smtClean="0">
                <a:solidFill>
                  <a:srgbClr val="FF3300"/>
                </a:solidFill>
              </a:rPr>
              <a:t>де </a:t>
            </a:r>
            <a:r>
              <a:rPr lang="en-US" altLang="uk-UA" sz="2000" b="1" dirty="0" smtClean="0">
                <a:solidFill>
                  <a:srgbClr val="FF3300"/>
                </a:solidFill>
              </a:rPr>
              <a:t>N</a:t>
            </a:r>
            <a:r>
              <a:rPr lang="uk-UA" altLang="uk-UA" sz="2000" b="1" baseline="-25000" dirty="0" smtClean="0">
                <a:solidFill>
                  <a:srgbClr val="FF3300"/>
                </a:solidFill>
              </a:rPr>
              <a:t>заяв(с)</a:t>
            </a:r>
            <a:r>
              <a:rPr lang="uk-UA" altLang="uk-UA" sz="2000" b="1" dirty="0" smtClean="0">
                <a:solidFill>
                  <a:srgbClr val="FF3300"/>
                </a:solidFill>
              </a:rPr>
              <a:t> – кількість заяв у сотнях;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uk-UA" altLang="uk-UA" sz="2000" b="1" dirty="0" smtClean="0">
                <a:solidFill>
                  <a:srgbClr val="FF3300"/>
                </a:solidFill>
              </a:rPr>
              <a:t>ВПБ = ПБ/100 – відносний прохідний бал ЗНО.</a:t>
            </a:r>
          </a:p>
          <a:p>
            <a:pPr marL="0" indent="0">
              <a:lnSpc>
                <a:spcPct val="105000"/>
              </a:lnSpc>
              <a:spcBef>
                <a:spcPct val="60000"/>
              </a:spcBef>
              <a:buFontTx/>
              <a:buNone/>
            </a:pPr>
            <a:r>
              <a:rPr lang="uk-UA" altLang="uk-UA" sz="2000" b="1" dirty="0" smtClean="0"/>
              <a:t>     </a:t>
            </a:r>
            <a:r>
              <a:rPr lang="uk-UA" altLang="uk-UA" sz="1800" b="1" i="1" dirty="0" smtClean="0"/>
              <a:t>КПП притаманна адитивна властивість, тобто КПП вищого рівня ієрархії визначається як сума КПП нижчого рівня (КПП зі спеціальності є сумою КПП зі спеціалізацій; КПП факультету є сумою КПП відповідних кафедр тощо).</a:t>
            </a:r>
            <a:endParaRPr lang="ru-RU" altLang="uk-UA" sz="18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97096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3747" y="44624"/>
            <a:ext cx="5101327" cy="503590"/>
          </a:xfrm>
          <a:prstGeom prst="rect">
            <a:avLst/>
          </a:prstGeom>
          <a:solidFill>
            <a:srgbClr val="FFA7D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tIns="36000" bIns="36000">
            <a:spAutoFit/>
          </a:bodyPr>
          <a:lstStyle/>
          <a:p>
            <a:pPr algn="ctr"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ЗАУВАЖЕННЯ СТУДЕНТІВ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672" y="3625860"/>
            <a:ext cx="4392489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Факультети, інститути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4509120"/>
            <a:ext cx="4392488" cy="95410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Аналіз на засіданнях кафедр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673" y="5733256"/>
            <a:ext cx="5735488" cy="95410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Вжиття заходів з усунення недоліків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348880"/>
            <a:ext cx="6264188" cy="52322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АДМІНІСТРАЦІЯ</a:t>
            </a:r>
            <a:r>
              <a:rPr lang="en-US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УНІВЕРСИТЕТУ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7026" y="836712"/>
            <a:ext cx="4923226" cy="95410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uk-UA" sz="2800" b="1" kern="0" dirty="0" smtClean="0">
                <a:solidFill>
                  <a:srgbClr val="000000"/>
                </a:solidFill>
                <a:latin typeface="+mn-lt"/>
                <a:cs typeface="+mn-cs"/>
              </a:rPr>
              <a:t>ІНТЕРНЕТ-РЕСУРСИ (СОЦІАЛЬНІ МЕРЕЖІ)</a:t>
            </a:r>
            <a:endParaRPr lang="uk-UA" sz="2800" b="1" kern="0" dirty="0">
              <a:solidFill>
                <a:srgbClr val="000000"/>
              </a:solidFill>
              <a:latin typeface="+mn-lt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753747" cy="1822082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4985238" y="548214"/>
            <a:ext cx="484632" cy="3628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480985"/>
            <a:ext cx="2339751" cy="1363839"/>
          </a:xfrm>
          <a:prstGeom prst="rect">
            <a:avLst/>
          </a:prstGeom>
        </p:spPr>
      </p:pic>
      <p:sp>
        <p:nvSpPr>
          <p:cNvPr id="13" name="Стрелка вниз 12"/>
          <p:cNvSpPr/>
          <p:nvPr/>
        </p:nvSpPr>
        <p:spPr>
          <a:xfrm>
            <a:off x="4985238" y="1790819"/>
            <a:ext cx="484632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19" y="2348855"/>
            <a:ext cx="3009181" cy="1800225"/>
          </a:xfrm>
          <a:prstGeom prst="rect">
            <a:avLst/>
          </a:prstGeom>
        </p:spPr>
      </p:pic>
      <p:sp>
        <p:nvSpPr>
          <p:cNvPr id="15" name="Стрелка вниз 14"/>
          <p:cNvSpPr/>
          <p:nvPr/>
        </p:nvSpPr>
        <p:spPr>
          <a:xfrm>
            <a:off x="4967282" y="2872100"/>
            <a:ext cx="484632" cy="7537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985238" y="4149080"/>
            <a:ext cx="484632" cy="38261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4985238" y="5373216"/>
            <a:ext cx="484632" cy="36004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90" y="4509120"/>
            <a:ext cx="3117109" cy="2209677"/>
          </a:xfrm>
          <a:prstGeom prst="rect">
            <a:avLst/>
          </a:prstGeom>
        </p:spPr>
      </p:pic>
      <p:sp>
        <p:nvSpPr>
          <p:cNvPr id="19" name="Стрелка вниз 18"/>
          <p:cNvSpPr/>
          <p:nvPr/>
        </p:nvSpPr>
        <p:spPr>
          <a:xfrm rot="10800000">
            <a:off x="683568" y="2872100"/>
            <a:ext cx="484632" cy="2906482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5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4624"/>
            <a:ext cx="9144000" cy="504055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ВИПРАВЛЕННЯ НЕДОЛІКІВ</a:t>
            </a:r>
            <a:endParaRPr lang="uk-UA" sz="28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0512"/>
              </p:ext>
            </p:extLst>
          </p:nvPr>
        </p:nvGraphicFramePr>
        <p:xfrm>
          <a:off x="107504" y="476672"/>
          <a:ext cx="8917112" cy="6309360"/>
        </p:xfrm>
        <a:graphic>
          <a:graphicData uri="http://schemas.openxmlformats.org/drawingml/2006/table">
            <a:tbl>
              <a:tblPr/>
              <a:tblGrid>
                <a:gridCol w="4104456"/>
                <a:gridCol w="4812656"/>
              </a:tblGrid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uk-UA" sz="1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НЕДОЛІКИ</a:t>
                      </a:r>
                      <a:endParaRPr lang="ru-RU" sz="1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ВЖИТІ ЗАХОДИ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4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Застаріла матеріально-технічна база (МТБ)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створення нових лабораторій; поступове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оновлення МТБ, у т.ч. з допомогою своїх випускників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8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Холод в аудиторіях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постійний контроль температурного режиму; комплекс заходів по утепленню корпусів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Неповажне ставлення викладачів до студентів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заміна викладачів; бесіди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з викладачами; не продовження контрактів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Некомпетентність викладачів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заміна викладачів; підвищення кваліфікації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Змістовне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наповнення</a:t>
                      </a:r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навчальних дисциплін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(змістовні повтори, застаріле)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</a:t>
                      </a:r>
                      <a:r>
                        <a:rPr lang="en-US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‘</a:t>
                      </a:r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єднання дисциплін;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узгодження (перегляд) навчальних програм дисциплін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Недостатня практична підготовка</a:t>
                      </a:r>
                      <a:endParaRPr lang="ru-RU" sz="1800" b="1" kern="1200" dirty="0" smtClean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заключення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договорів з </a:t>
                      </a:r>
                      <a:r>
                        <a:rPr lang="uk-UA" sz="1800" b="1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підприєм-ствами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; розширення баз практики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Запізнення НПП на пари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перевірка усіх видів занять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Хабарі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звільнення</a:t>
                      </a:r>
                      <a:r>
                        <a:rPr lang="uk-UA" sz="18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uk-UA" sz="18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не продовження контрактів</a:t>
                      </a:r>
                      <a:endParaRPr lang="ru-RU" sz="18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1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101" y="0"/>
            <a:ext cx="9001125" cy="848418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FF0000"/>
                </a:solidFill>
              </a:rPr>
              <a:t>Завдання щодо забезпечення якості НПП:</a:t>
            </a:r>
            <a:endParaRPr lang="uk-UA" sz="3200" dirty="0">
              <a:solidFill>
                <a:schemeClr val="tx1"/>
              </a:solidFill>
            </a:endParaRPr>
          </a:p>
        </p:txBody>
      </p:sp>
      <p:sp>
        <p:nvSpPr>
          <p:cNvPr id="231428" name="TextBox 2"/>
          <p:cNvSpPr txBox="1">
            <a:spLocks noChangeArrowheads="1"/>
          </p:cNvSpPr>
          <p:nvPr/>
        </p:nvSpPr>
        <p:spPr bwMode="auto">
          <a:xfrm>
            <a:off x="1" y="836712"/>
            <a:ext cx="9143999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Виключно </a:t>
            </a:r>
            <a:r>
              <a:rPr lang="uk-UA" altLang="uk-UA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конкурсне </a:t>
            </a: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обрання на підставі кваліфікаційної відповідності, володіння іноземною мовою та ліцензійних вимог</a:t>
            </a: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Запровадження сучасних форм організації навчання</a:t>
            </a:r>
            <a:endParaRPr lang="uk-UA" altLang="uk-UA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Заключення </a:t>
            </a:r>
            <a:r>
              <a:rPr lang="uk-UA" altLang="uk-UA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короткострокових контрактів з подовженням за результатами звітів з урахуванням </a:t>
            </a: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рейтингу</a:t>
            </a: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Посилення вимог до кафедр щодо об'єктивності заповнення рейтинг-листів </a:t>
            </a:r>
            <a:endParaRPr lang="uk-UA" altLang="uk-UA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Цільове </a:t>
            </a:r>
            <a:r>
              <a:rPr lang="uk-UA" altLang="uk-UA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залучення </a:t>
            </a: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випускників магістратури та аспірантури</a:t>
            </a: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Посилення </a:t>
            </a:r>
            <a:r>
              <a:rPr lang="uk-UA" altLang="uk-UA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вимог до підвищення кваліфікації і стажування з обов’язковою </a:t>
            </a: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звітністю</a:t>
            </a:r>
          </a:p>
          <a:p>
            <a:pPr marL="342900" indent="-342900">
              <a:spcBef>
                <a:spcPct val="0"/>
              </a:spcBef>
            </a:pP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Систематичний </a:t>
            </a:r>
            <a:r>
              <a:rPr lang="uk-UA" altLang="uk-UA" sz="2400" b="1" dirty="0">
                <a:solidFill>
                  <a:srgbClr val="000000"/>
                </a:solidFill>
                <a:latin typeface="Tahoma" panose="020B0604030504040204" pitchFamily="34" charset="0"/>
              </a:rPr>
              <a:t>контроль кафедрою якості проведення занять з урахуванням опитування </a:t>
            </a:r>
            <a:r>
              <a:rPr lang="uk-UA" altLang="uk-UA" sz="2400" b="1" dirty="0" smtClean="0">
                <a:solidFill>
                  <a:srgbClr val="000000"/>
                </a:solidFill>
                <a:latin typeface="Tahoma" panose="020B0604030504040204" pitchFamily="34" charset="0"/>
              </a:rPr>
              <a:t>студентів</a:t>
            </a:r>
            <a:endParaRPr lang="uk-UA" altLang="uk-UA" sz="2400" b="1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4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044116" y="845987"/>
            <a:ext cx="81049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Підвищення кваліфікації фахівців у підрозділах </a:t>
            </a:r>
            <a:b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</a:b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КПІ </a:t>
            </a:r>
            <a:r>
              <a:rPr lang="uk-UA" sz="2000" b="1" dirty="0">
                <a:solidFill>
                  <a:srgbClr val="C32D2E">
                    <a:lumMod val="50000"/>
                  </a:srgbClr>
                </a:solidFill>
                <a:latin typeface="Arial" charset="0"/>
                <a:cs typeface="+mn-cs"/>
              </a:rPr>
              <a:t>ім. Ігоря Сікорського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 в </a:t>
            </a:r>
            <a:r>
              <a:rPr lang="en-US" sz="2000" b="1" dirty="0" smtClean="0">
                <a:solidFill>
                  <a:srgbClr val="580000"/>
                </a:solidFill>
                <a:latin typeface="Calibri" panose="020F0502020204030204" pitchFamily="34" charset="0"/>
              </a:rPr>
              <a:t>201</a:t>
            </a:r>
            <a:r>
              <a:rPr lang="uk-UA" sz="2000" b="1" dirty="0" smtClean="0">
                <a:solidFill>
                  <a:srgbClr val="580000"/>
                </a:solidFill>
                <a:latin typeface="Calibri" panose="020F0502020204030204" pitchFamily="34" charset="0"/>
              </a:rPr>
              <a:t>7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р.</a:t>
            </a:r>
            <a:endParaRPr lang="uk-UA" sz="2000" b="1" dirty="0">
              <a:solidFill>
                <a:srgbClr val="580000"/>
              </a:solidFill>
              <a:latin typeface="Corbel" pitchFamily="34" charset="0"/>
              <a:cs typeface="+mn-cs"/>
            </a:endParaRPr>
          </a:p>
        </p:txBody>
      </p:sp>
      <p:graphicFrame>
        <p:nvGraphicFramePr>
          <p:cNvPr id="3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632957"/>
              </p:ext>
            </p:extLst>
          </p:nvPr>
        </p:nvGraphicFramePr>
        <p:xfrm>
          <a:off x="995483" y="1448780"/>
          <a:ext cx="8054133" cy="5409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92683" y="1466428"/>
            <a:ext cx="31329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 b="1" dirty="0">
                <a:solidFill>
                  <a:prstClr val="black"/>
                </a:solidFill>
                <a:cs typeface="+mn-cs"/>
              </a:rPr>
              <a:t>Навчальні центри та підрозділи 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058087" y="1466144"/>
            <a:ext cx="182721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 b="1" dirty="0">
                <a:solidFill>
                  <a:prstClr val="black"/>
                </a:solidFill>
                <a:cs typeface="+mn-cs"/>
              </a:rPr>
              <a:t>Кількість слухачів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4031" y="5085184"/>
            <a:ext cx="261988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uk-UA" b="1" dirty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Загальна </a:t>
            </a:r>
            <a:r>
              <a:rPr lang="uk-UA" b="1" dirty="0" smtClean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кількість</a:t>
            </a:r>
          </a:p>
          <a:p>
            <a:pPr algn="ctr" eaLnBrk="1" hangingPunct="1">
              <a:defRPr/>
            </a:pPr>
            <a:r>
              <a:rPr lang="uk-UA" b="1" dirty="0" smtClean="0">
                <a:solidFill>
                  <a:prstClr val="black"/>
                </a:solidFill>
                <a:latin typeface="Calibri" panose="020F0502020204030204" pitchFamily="34" charset="0"/>
                <a:cs typeface="+mn-cs"/>
              </a:rPr>
              <a:t>1296</a:t>
            </a:r>
            <a:endParaRPr lang="uk-UA" b="1" dirty="0">
              <a:solidFill>
                <a:prstClr val="black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4116" y="547019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Навчально-методичний комплекс</a:t>
            </a:r>
            <a:r>
              <a:rPr lang="en-US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«Інституту </a:t>
            </a:r>
            <a:r>
              <a:rPr lang="uk-UA" sz="1800" dirty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післядипломної </a:t>
            </a:r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освіти»</a:t>
            </a:r>
            <a:endParaRPr lang="uk-UA" sz="1800" dirty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7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323545"/>
              </p:ext>
            </p:extLst>
          </p:nvPr>
        </p:nvGraphicFramePr>
        <p:xfrm>
          <a:off x="1152549" y="1952836"/>
          <a:ext cx="7883525" cy="414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26342" y="937173"/>
            <a:ext cx="81359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rgbClr val="580000"/>
                </a:solidFill>
                <a:latin typeface="Corbel" pitchFamily="34" charset="0"/>
                <a:cs typeface="+mn-cs"/>
              </a:rPr>
              <a:t>Кількість 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працівників та магістрів КПІ ім. Ігоря Сікорського», </a:t>
            </a:r>
            <a:r>
              <a:rPr lang="uk-UA" sz="2000" b="1" dirty="0">
                <a:solidFill>
                  <a:srgbClr val="580000"/>
                </a:solidFill>
                <a:latin typeface="Corbel" pitchFamily="34" charset="0"/>
                <a:cs typeface="+mn-cs"/>
              </a:rPr>
              <a:t>що навчалися 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в </a:t>
            </a:r>
            <a:r>
              <a:rPr lang="uk-UA" sz="2000" b="1" dirty="0">
                <a:solidFill>
                  <a:srgbClr val="580000"/>
                </a:solidFill>
                <a:latin typeface="Corbel" pitchFamily="34" charset="0"/>
                <a:cs typeface="+mn-cs"/>
              </a:rPr>
              <a:t>НМК «ІПО» 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за </a:t>
            </a:r>
            <a:r>
              <a:rPr lang="uk-UA" sz="2000" b="1" dirty="0">
                <a:solidFill>
                  <a:srgbClr val="580000"/>
                </a:solidFill>
                <a:latin typeface="Corbel" pitchFamily="34" charset="0"/>
                <a:cs typeface="+mn-cs"/>
              </a:rPr>
              <a:t>програмами підвищення кваліфікації  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/>
            </a:r>
            <a:b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</a:b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  <a:cs typeface="+mn-cs"/>
              </a:rPr>
              <a:t>у </a:t>
            </a:r>
            <a:r>
              <a:rPr lang="uk-UA" sz="2000" b="1" dirty="0" smtClean="0">
                <a:solidFill>
                  <a:srgbClr val="580000"/>
                </a:solidFill>
                <a:latin typeface="Arial" panose="020B0604020202020204" pitchFamily="34" charset="0"/>
              </a:rPr>
              <a:t>2017</a:t>
            </a:r>
            <a:r>
              <a:rPr lang="uk-UA" sz="2000" b="1" dirty="0" smtClean="0">
                <a:solidFill>
                  <a:srgbClr val="580000"/>
                </a:solidFill>
                <a:latin typeface="Corbel" pitchFamily="34" charset="0"/>
              </a:rPr>
              <a:t>р</a:t>
            </a:r>
            <a:r>
              <a:rPr lang="uk-UA" sz="2000" b="1" dirty="0">
                <a:solidFill>
                  <a:srgbClr val="580000"/>
                </a:solidFill>
                <a:latin typeface="Corbel" pitchFamily="34" charset="0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4116" y="547019"/>
            <a:ext cx="8100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Навчально-методичний комплекс</a:t>
            </a:r>
            <a:r>
              <a:rPr lang="en-US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«Інституту </a:t>
            </a:r>
            <a:r>
              <a:rPr lang="uk-UA" sz="1800" dirty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післядипломної </a:t>
            </a:r>
            <a:r>
              <a:rPr lang="uk-UA" sz="1800" dirty="0" smtClean="0">
                <a:solidFill>
                  <a:srgbClr val="C32D2E">
                    <a:lumMod val="75000"/>
                  </a:srgbClr>
                </a:solidFill>
                <a:latin typeface="Corbel" panose="020B0503020204020204" pitchFamily="34" charset="0"/>
                <a:cs typeface="+mn-cs"/>
              </a:rPr>
              <a:t>освіти»</a:t>
            </a:r>
            <a:endParaRPr lang="uk-UA" sz="1800" dirty="0">
              <a:solidFill>
                <a:srgbClr val="C32D2E">
                  <a:lumMod val="75000"/>
                </a:srgbClr>
              </a:solidFill>
              <a:latin typeface="Corbel" panose="020B0503020204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1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3211" y="224644"/>
            <a:ext cx="8229600" cy="670086"/>
          </a:xfrm>
        </p:spPr>
        <p:txBody>
          <a:bodyPr/>
          <a:lstStyle/>
          <a:p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Стажування НПП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088740"/>
            <a:ext cx="8532440" cy="5040560"/>
          </a:xfrm>
        </p:spPr>
        <p:txBody>
          <a:bodyPr/>
          <a:lstStyle/>
          <a:p>
            <a:r>
              <a:rPr lang="uk-UA" b="1" dirty="0" smtClean="0"/>
              <a:t>У 2017 році підвищення кваліфікації у вигляді планового стажування пройшли 450 НПП університету</a:t>
            </a:r>
          </a:p>
          <a:p>
            <a:r>
              <a:rPr lang="uk-UA" b="1" dirty="0" smtClean="0"/>
              <a:t>59 НПП з інших вишів пройшли стажування в КПІ ім. </a:t>
            </a:r>
            <a:r>
              <a:rPr lang="uk-UA" b="1" dirty="0" err="1" smtClean="0"/>
              <a:t>І.Сікорського</a:t>
            </a:r>
            <a:endParaRPr lang="uk-UA" b="1" dirty="0" smtClean="0"/>
          </a:p>
          <a:p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З врахуванням </a:t>
            </a: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підвищення кваліфікації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в ІПО загальна численність НПП становить </a:t>
            </a:r>
            <a:r>
              <a:rPr lang="uk-UA" sz="5400" b="1" dirty="0" smtClean="0">
                <a:solidFill>
                  <a:srgbClr val="FF0000"/>
                </a:solidFill>
              </a:rPr>
              <a:t>786 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осіб</a:t>
            </a:r>
          </a:p>
          <a:p>
            <a:pPr marL="0" indent="0">
              <a:buNone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30D63-CE85-489F-ACB7-A35A52B6E834}" type="slidenum">
              <a:rPr lang="ru-RU" smtClean="0"/>
              <a:pPr>
                <a:defRPr/>
              </a:pPr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5592811"/>
              </p:ext>
            </p:extLst>
          </p:nvPr>
        </p:nvGraphicFramePr>
        <p:xfrm>
          <a:off x="1187450" y="2024844"/>
          <a:ext cx="7633022" cy="410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42988" y="1147518"/>
            <a:ext cx="81010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Кількість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слухачів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, </a:t>
            </a: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які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навчалися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в НМК «ІПО» за </a:t>
            </a: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програмами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en-US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/>
            </a:r>
            <a:br>
              <a:rPr lang="en-US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</a:b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Стартап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ru-RU" sz="2000" b="1" dirty="0" err="1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Школи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«</a:t>
            </a:r>
            <a:r>
              <a:rPr lang="en-US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Sikorsky Challenge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»</a:t>
            </a:r>
            <a:r>
              <a:rPr lang="en-US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 </a:t>
            </a:r>
            <a:r>
              <a:rPr lang="ru-RU" sz="2000" b="1" dirty="0">
                <a:solidFill>
                  <a:srgbClr val="580000"/>
                </a:solidFill>
                <a:latin typeface="Corbel" panose="020B0503020204020204" pitchFamily="34" charset="0"/>
                <a:cs typeface="+mn-cs"/>
              </a:rPr>
              <a:t>у </a:t>
            </a:r>
            <a:r>
              <a:rPr lang="ru-RU" sz="2000" b="1" dirty="0" smtClean="0">
                <a:solidFill>
                  <a:srgbClr val="580000"/>
                </a:solidFill>
                <a:latin typeface="Arial" charset="0"/>
              </a:rPr>
              <a:t>2017р</a:t>
            </a:r>
            <a:r>
              <a:rPr lang="ru-RU" sz="2000" b="1" dirty="0">
                <a:solidFill>
                  <a:srgbClr val="580000"/>
                </a:solidFill>
                <a:latin typeface="Corbel"/>
                <a:cs typeface="+mn-cs"/>
              </a:rPr>
              <a:t>.</a:t>
            </a:r>
            <a:endParaRPr lang="uk-UA" sz="2000" b="1" dirty="0">
              <a:solidFill>
                <a:srgbClr val="580000"/>
              </a:solidFill>
              <a:latin typeface="Corbel"/>
              <a:cs typeface="+mn-cs"/>
            </a:endParaRP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1367644" y="578168"/>
            <a:ext cx="7635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800" dirty="0">
                <a:solidFill>
                  <a:srgbClr val="800000"/>
                </a:solidFill>
                <a:latin typeface="Corbel" panose="020B0503020204020204" pitchFamily="34" charset="0"/>
                <a:cs typeface="+mn-cs"/>
              </a:rPr>
              <a:t>Навчально-методичний</a:t>
            </a:r>
            <a:r>
              <a:rPr lang="uk-UA" altLang="ru-RU" sz="2000" dirty="0">
                <a:solidFill>
                  <a:srgbClr val="800000"/>
                </a:solidFill>
                <a:latin typeface="Corbel" panose="020B0503020204020204" pitchFamily="34" charset="0"/>
                <a:cs typeface="+mn-cs"/>
              </a:rPr>
              <a:t> комплекс “Інститут післядипломної освіти”</a:t>
            </a:r>
          </a:p>
        </p:txBody>
      </p:sp>
    </p:spTree>
    <p:extLst>
      <p:ext uri="{BB962C8B-B14F-4D97-AF65-F5344CB8AC3E}">
        <p14:creationId xmlns:p14="http://schemas.microsoft.com/office/powerpoint/2010/main" val="26779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27088" y="274638"/>
            <a:ext cx="7859712" cy="1143000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alt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Культура академічної чесності та запобігання плагіату</a:t>
            </a:r>
            <a:endParaRPr lang="en-US" altLang="ru-RU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412875"/>
            <a:ext cx="8218488" cy="5256213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altLang="ru-RU" sz="2400" b="1" dirty="0" smtClean="0">
                <a:solidFill>
                  <a:srgbClr val="002060"/>
                </a:solidFill>
              </a:rPr>
              <a:t>Робоча група з академічної чесності університету</a:t>
            </a:r>
          </a:p>
          <a:p>
            <a:pPr lvl="1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sz="2000" b="1" dirty="0" smtClean="0">
                <a:solidFill>
                  <a:srgbClr val="002060"/>
                </a:solidFill>
              </a:rPr>
              <a:t>Опитування з питань академічної чесності серед керівників навчально-наукових підрозділів університету від </a:t>
            </a:r>
            <a:r>
              <a:rPr lang="uk-UA" sz="2000" b="1" dirty="0" err="1" smtClean="0">
                <a:solidFill>
                  <a:srgbClr val="002060"/>
                </a:solidFill>
              </a:rPr>
              <a:t>Соціо+</a:t>
            </a:r>
            <a:r>
              <a:rPr lang="uk-UA" sz="2000" b="1" dirty="0" smtClean="0">
                <a:solidFill>
                  <a:srgbClr val="002060"/>
                </a:solidFill>
              </a:rPr>
              <a:t> </a:t>
            </a:r>
          </a:p>
          <a:p>
            <a:pPr lvl="1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altLang="ru-RU" sz="2000" b="1" dirty="0" smtClean="0">
                <a:solidFill>
                  <a:srgbClr val="002060"/>
                </a:solidFill>
              </a:rPr>
              <a:t>Договір з </a:t>
            </a:r>
            <a:r>
              <a:rPr lang="en-US" altLang="ru-RU" sz="2000" b="1" dirty="0" err="1" smtClean="0">
                <a:solidFill>
                  <a:srgbClr val="002060"/>
                </a:solidFill>
              </a:rPr>
              <a:t>UniChek</a:t>
            </a:r>
            <a:r>
              <a:rPr lang="en-US" altLang="ru-RU" sz="2000" b="1" dirty="0" smtClean="0">
                <a:solidFill>
                  <a:srgbClr val="002060"/>
                </a:solidFill>
              </a:rPr>
              <a:t> </a:t>
            </a:r>
            <a:r>
              <a:rPr lang="uk-UA" altLang="ru-RU" sz="2000" b="1" dirty="0" smtClean="0">
                <a:solidFill>
                  <a:srgbClr val="002060"/>
                </a:solidFill>
              </a:rPr>
              <a:t>на 2018-2019 рр. </a:t>
            </a:r>
            <a:r>
              <a:rPr lang="en-US" altLang="ru-RU" sz="2000" b="1" dirty="0" smtClean="0">
                <a:solidFill>
                  <a:srgbClr val="002060"/>
                </a:solidFill>
              </a:rPr>
              <a:t>– </a:t>
            </a:r>
            <a:r>
              <a:rPr lang="uk-UA" altLang="ru-RU" sz="2000" b="1" dirty="0" smtClean="0">
                <a:solidFill>
                  <a:srgbClr val="002060"/>
                </a:solidFill>
              </a:rPr>
              <a:t>перевірка всіх академічних текстів, створених в КПІ на плагіат</a:t>
            </a:r>
          </a:p>
          <a:p>
            <a:pPr lvl="1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altLang="ru-RU" sz="2000" b="1" dirty="0" smtClean="0">
                <a:solidFill>
                  <a:srgbClr val="002060"/>
                </a:solidFill>
              </a:rPr>
              <a:t>Наказ № 1-437 від 18.12.2017 </a:t>
            </a:r>
            <a:r>
              <a:rPr lang="uk-UA" altLang="ru-RU" sz="2000" b="1" dirty="0" err="1" smtClean="0">
                <a:solidFill>
                  <a:srgbClr val="002060"/>
                </a:solidFill>
              </a:rPr>
              <a:t>“Про</a:t>
            </a:r>
            <a:r>
              <a:rPr lang="uk-UA" altLang="ru-RU" sz="2000" b="1" dirty="0" smtClean="0">
                <a:solidFill>
                  <a:srgbClr val="002060"/>
                </a:solidFill>
              </a:rPr>
              <a:t> забезпечення функціонування системи запобігання академічному плагіату КПІ ім. Ігоря </a:t>
            </a:r>
            <a:r>
              <a:rPr lang="uk-UA" altLang="ru-RU" sz="2000" b="1" dirty="0" err="1" smtClean="0">
                <a:solidFill>
                  <a:srgbClr val="002060"/>
                </a:solidFill>
              </a:rPr>
              <a:t>Сікорського”</a:t>
            </a:r>
            <a:endParaRPr lang="en-US" altLang="ru-RU" sz="2000" b="1" dirty="0" smtClean="0">
              <a:solidFill>
                <a:srgbClr val="002060"/>
              </a:solidFill>
            </a:endParaRPr>
          </a:p>
          <a:p>
            <a:pPr lvl="1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altLang="ru-RU" sz="2000" b="1" dirty="0" smtClean="0">
                <a:solidFill>
                  <a:srgbClr val="002060"/>
                </a:solidFill>
              </a:rPr>
              <a:t>Рішення Методичної ради про впровадження викладання курсу “Основи академічного письма”</a:t>
            </a:r>
          </a:p>
          <a:p>
            <a:pPr marL="363538" lvl="1" indent="-363538"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uk-UA" altLang="ru-RU" sz="2400" b="1" dirty="0" smtClean="0">
                <a:solidFill>
                  <a:srgbClr val="002060"/>
                </a:solidFill>
              </a:rPr>
              <a:t>Конференція «Академічна доброчесність: практики українських ВНЗ» - спільно з Американськими радами з міжнародної освіти – квітень 2017 </a:t>
            </a:r>
            <a:endParaRPr lang="uk-UA" altLang="ru-RU" sz="2000" b="1" dirty="0" smtClean="0">
              <a:solidFill>
                <a:srgbClr val="002060"/>
              </a:solidFill>
            </a:endParaRPr>
          </a:p>
          <a:p>
            <a:pPr algn="just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altLang="ru-RU" sz="2400" b="1" dirty="0" err="1" smtClean="0">
                <a:solidFill>
                  <a:srgbClr val="002060"/>
                </a:solidFill>
              </a:rPr>
              <a:t>Дискусія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 «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Академічна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доброчесність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: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студентський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діалог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» -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спільно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2400" b="1" dirty="0" err="1" smtClean="0">
                <a:solidFill>
                  <a:srgbClr val="002060"/>
                </a:solidFill>
              </a:rPr>
              <a:t>з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 </a:t>
            </a:r>
            <a:r>
              <a:rPr lang="uk-UA" altLang="ru-RU" sz="2400" b="1" dirty="0" smtClean="0">
                <a:solidFill>
                  <a:srgbClr val="002060"/>
                </a:solidFill>
              </a:rPr>
              <a:t>з Американськими радами з міжнародної освіти – грудень 2017 </a:t>
            </a:r>
            <a:endParaRPr lang="ru-RU" altLang="ru-RU" sz="2400" b="1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altLang="ru-RU" sz="8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altLang="ru-RU" sz="8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altLang="ru-RU" sz="24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altLang="ru-RU" sz="2400" dirty="0" smtClean="0">
              <a:solidFill>
                <a:srgbClr val="00206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alt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2052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14313"/>
            <a:ext cx="6667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3" descr="Face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4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827088" y="274638"/>
            <a:ext cx="7859712" cy="1143000"/>
          </a:xfrm>
        </p:spPr>
        <p:txBody>
          <a:bodyPr rtlCol="0">
            <a:normAutofit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altLang="ru-RU" sz="32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Впровадження системи перевірки на плагіат</a:t>
            </a:r>
            <a:endParaRPr lang="en-US" altLang="ru-RU" sz="3200" b="1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438614" y="1196752"/>
            <a:ext cx="8218488" cy="5256213"/>
          </a:xfrm>
        </p:spPr>
        <p:txBody>
          <a:bodyPr/>
          <a:lstStyle/>
          <a:p>
            <a:pPr marL="285750" lvl="1" algn="just" eaLnBrk="1" hangingPunct="1">
              <a:buFont typeface="Wingdings" pitchFamily="2" charset="2"/>
              <a:buChar char="Ø"/>
            </a:pPr>
            <a:endParaRPr lang="ru-RU" altLang="ru-RU" sz="2400" dirty="0" smtClean="0">
              <a:solidFill>
                <a:srgbClr val="002060"/>
              </a:solidFill>
            </a:endParaRPr>
          </a:p>
          <a:p>
            <a:pPr marL="285750" lvl="1" algn="just" eaLnBrk="1" hangingPunct="1">
              <a:buFont typeface="Wingdings" pitchFamily="2" charset="2"/>
              <a:buChar char="Ø"/>
            </a:pPr>
            <a:r>
              <a:rPr lang="uk-UA" altLang="ru-RU" sz="2400" b="1" dirty="0" smtClean="0">
                <a:solidFill>
                  <a:srgbClr val="002060"/>
                </a:solidFill>
              </a:rPr>
              <a:t>Перевірка усіх  випускових робіт магістрів, починаючи з випуску 2018 року</a:t>
            </a:r>
            <a:endParaRPr lang="ru-RU" altLang="ru-RU" sz="2400" b="1" dirty="0" smtClean="0">
              <a:solidFill>
                <a:srgbClr val="002060"/>
              </a:solidFill>
            </a:endParaRPr>
          </a:p>
          <a:p>
            <a:pPr marL="285750" lvl="1" algn="just" eaLnBrk="1" hangingPunct="1">
              <a:buFont typeface="Wingdings" pitchFamily="2" charset="2"/>
              <a:buChar char="Ø"/>
            </a:pPr>
            <a:r>
              <a:rPr lang="ru-RU" altLang="ru-RU" sz="2400" dirty="0" smtClean="0">
                <a:solidFill>
                  <a:srgbClr val="002060"/>
                </a:solidFill>
              </a:rPr>
              <a:t>П</a:t>
            </a:r>
            <a:r>
              <a:rPr lang="uk-UA" altLang="ru-RU" sz="2400" dirty="0" err="1" smtClean="0">
                <a:solidFill>
                  <a:srgbClr val="002060"/>
                </a:solidFill>
              </a:rPr>
              <a:t>еревірка</a:t>
            </a:r>
            <a:r>
              <a:rPr lang="uk-UA" altLang="ru-RU" sz="2400" dirty="0" smtClean="0">
                <a:solidFill>
                  <a:srgbClr val="002060"/>
                </a:solidFill>
              </a:rPr>
              <a:t> всіх академічних текстів, створених в КПІ на плагіат: студентські атестаційні роботи, дисертації на здобуття ступеню </a:t>
            </a:r>
            <a:r>
              <a:rPr lang="en-US" altLang="ru-RU" sz="2400" dirty="0" smtClean="0">
                <a:solidFill>
                  <a:srgbClr val="002060"/>
                </a:solidFill>
              </a:rPr>
              <a:t>PhD, </a:t>
            </a:r>
            <a:r>
              <a:rPr lang="uk-UA" altLang="ru-RU" sz="2400" dirty="0" smtClean="0">
                <a:solidFill>
                  <a:srgbClr val="002060"/>
                </a:solidFill>
              </a:rPr>
              <a:t>монографії, підручники, навчальні посібники, публікації в наукових журналах та матеріалах конференцій</a:t>
            </a:r>
          </a:p>
          <a:p>
            <a:pPr marL="685800" lvl="2" algn="just" eaLnBrk="1" hangingPunct="1">
              <a:buFont typeface="Wingdings" pitchFamily="2" charset="2"/>
              <a:buChar char="Ø"/>
            </a:pPr>
            <a:r>
              <a:rPr lang="uk-UA" altLang="ru-RU" sz="2000" dirty="0" err="1" smtClean="0">
                <a:solidFill>
                  <a:srgbClr val="002060"/>
                </a:solidFill>
              </a:rPr>
              <a:t>Онлайновий</a:t>
            </a:r>
            <a:r>
              <a:rPr lang="uk-UA" altLang="ru-RU" sz="2000" dirty="0" smtClean="0">
                <a:solidFill>
                  <a:srgbClr val="002060"/>
                </a:solidFill>
              </a:rPr>
              <a:t> сервіс перевірки – </a:t>
            </a:r>
            <a:r>
              <a:rPr lang="en-US" altLang="ru-RU" sz="2000" dirty="0" err="1" smtClean="0">
                <a:solidFill>
                  <a:srgbClr val="002060"/>
                </a:solidFill>
              </a:rPr>
              <a:t>UniChek</a:t>
            </a:r>
            <a:endParaRPr lang="uk-UA" altLang="ru-RU" sz="2000" dirty="0" smtClean="0">
              <a:solidFill>
                <a:srgbClr val="002060"/>
              </a:solidFill>
            </a:endParaRPr>
          </a:p>
          <a:p>
            <a:pPr marL="685800" lvl="2" algn="just" eaLnBrk="1" hangingPunct="1">
              <a:buFont typeface="Wingdings" pitchFamily="2" charset="2"/>
              <a:buChar char="Ø"/>
            </a:pPr>
            <a:r>
              <a:rPr lang="uk-UA" altLang="ru-RU" sz="2000" dirty="0" smtClean="0">
                <a:solidFill>
                  <a:srgbClr val="002060"/>
                </a:solidFill>
              </a:rPr>
              <a:t>Координування створення </a:t>
            </a:r>
            <a:r>
              <a:rPr lang="uk-UA" altLang="ru-RU" sz="2000" dirty="0" err="1" smtClean="0">
                <a:solidFill>
                  <a:srgbClr val="002060"/>
                </a:solidFill>
              </a:rPr>
              <a:t>профілей</a:t>
            </a:r>
            <a:endParaRPr lang="uk-UA" altLang="ru-RU" sz="2000" dirty="0" smtClean="0">
              <a:solidFill>
                <a:srgbClr val="002060"/>
              </a:solidFill>
            </a:endParaRPr>
          </a:p>
          <a:p>
            <a:pPr marL="457200" lvl="2" indent="0" algn="just" eaLnBrk="1" hangingPunct="1">
              <a:buNone/>
            </a:pPr>
            <a:r>
              <a:rPr lang="uk-UA" altLang="ru-RU" sz="2000" dirty="0">
                <a:solidFill>
                  <a:srgbClr val="002060"/>
                </a:solidFill>
              </a:rPr>
              <a:t> </a:t>
            </a:r>
            <a:r>
              <a:rPr lang="uk-UA" altLang="ru-RU" sz="2000" dirty="0" smtClean="0">
                <a:solidFill>
                  <a:srgbClr val="002060"/>
                </a:solidFill>
              </a:rPr>
              <a:t>  для відповідальних від підрозділів –</a:t>
            </a:r>
          </a:p>
          <a:p>
            <a:pPr marL="457200" lvl="2" indent="0" algn="just" eaLnBrk="1" hangingPunct="1">
              <a:buNone/>
            </a:pPr>
            <a:r>
              <a:rPr lang="uk-UA" altLang="ru-RU" sz="2000" dirty="0">
                <a:solidFill>
                  <a:srgbClr val="002060"/>
                </a:solidFill>
              </a:rPr>
              <a:t> </a:t>
            </a:r>
            <a:r>
              <a:rPr lang="uk-UA" altLang="ru-RU" sz="2000" dirty="0" smtClean="0">
                <a:solidFill>
                  <a:srgbClr val="002060"/>
                </a:solidFill>
              </a:rPr>
              <a:t>   Науково-технічна бібліотека</a:t>
            </a:r>
          </a:p>
          <a:p>
            <a:pPr eaLnBrk="1" hangingPunct="1">
              <a:buFont typeface="Wingdings" pitchFamily="2" charset="2"/>
              <a:buChar char="Ø"/>
            </a:pPr>
            <a:endParaRPr lang="uk-UA" altLang="ru-RU" sz="8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ru-RU" altLang="ru-RU" sz="8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uk-UA" altLang="ru-RU" sz="24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uk-UA" altLang="ru-RU" sz="2400" dirty="0" smtClean="0">
              <a:solidFill>
                <a:srgbClr val="002060"/>
              </a:solidFill>
            </a:endParaRPr>
          </a:p>
          <a:p>
            <a:pPr eaLnBrk="1" hangingPunct="1">
              <a:buFont typeface="Wingdings" pitchFamily="2" charset="2"/>
              <a:buChar char="Ø"/>
            </a:pPr>
            <a:endParaRPr lang="ru-RU" alt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3076" name="Рисунок 6" descr="unicheck-integ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581525"/>
            <a:ext cx="302895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66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для слайдов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  <a:effectLst>
            <a:outerShdw sx="999" sy="999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14313" y="857251"/>
            <a:ext cx="8713787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prstClr val="black"/>
              </a:solidFill>
              <a:latin typeface="Calibri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prstClr val="black"/>
                </a:solidFill>
                <a:latin typeface="Calibri"/>
              </a:rPr>
              <a:t> 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uk-UA" sz="2000" dirty="0">
              <a:solidFill>
                <a:prstClr val="black"/>
              </a:solidFill>
              <a:latin typeface="Calibri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uk-UA" sz="2000" dirty="0">
              <a:solidFill>
                <a:prstClr val="black"/>
              </a:solidFill>
              <a:latin typeface="Calibri"/>
            </a:endParaRP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6600CC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313" y="2357439"/>
            <a:ext cx="2714625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prstClr val="black"/>
                </a:solidFill>
              </a:rPr>
              <a:t>Інформаційний портал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prstClr val="black"/>
                </a:solidFill>
              </a:rPr>
              <a:t>(Інтернет-доступ</a:t>
            </a:r>
            <a:r>
              <a:rPr lang="uk-UA" sz="1600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86065" y="1071563"/>
            <a:ext cx="3571875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uk-UA" sz="2000" b="1" dirty="0">
                <a:solidFill>
                  <a:srgbClr val="000000"/>
                </a:solidFill>
                <a:cs typeface="Arial" charset="0"/>
              </a:rPr>
              <a:t>Корпоративний портал </a:t>
            </a:r>
            <a:r>
              <a:rPr lang="uk-UA" sz="2000" b="1" dirty="0" smtClean="0">
                <a:solidFill>
                  <a:srgbClr val="000000"/>
                </a:solidFill>
                <a:cs typeface="Arial" charset="0"/>
              </a:rPr>
              <a:t>КПІ ім. Ігоря Сікорського</a:t>
            </a:r>
            <a:endParaRPr lang="uk-UA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315" y="5072065"/>
            <a:ext cx="3786187" cy="92868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FFFF00"/>
                </a:solidFill>
              </a:rPr>
              <a:t>Інформаційно-обчислювальні ресурси Дата – центру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14439" y="3714751"/>
            <a:ext cx="6715125" cy="1000125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FFFF00"/>
                </a:solidFill>
              </a:rPr>
              <a:t>Інформаційно-комунікативна мережа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11500" y="2357439"/>
            <a:ext cx="3030538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prstClr val="black"/>
                </a:solidFill>
              </a:rPr>
              <a:t>Електронний кампус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prstClr val="black"/>
                </a:solidFill>
              </a:rPr>
              <a:t>(Інтернет- та Інтранет доступ)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15065" y="2357439"/>
            <a:ext cx="2714625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prstClr val="black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prstClr val="black"/>
                </a:solidFill>
              </a:rPr>
              <a:t>Функціональний портал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b="1" dirty="0">
                <a:solidFill>
                  <a:prstClr val="black"/>
                </a:solidFill>
              </a:rPr>
              <a:t>(Інтранет-доступ)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43500" y="5072065"/>
            <a:ext cx="3786188" cy="92868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rgbClr val="FFFF00"/>
                </a:solidFill>
              </a:rPr>
              <a:t>Інформаційно-обчислювальні ресурси підрозділів</a:t>
            </a:r>
          </a:p>
        </p:txBody>
      </p:sp>
      <p:cxnSp>
        <p:nvCxnSpPr>
          <p:cNvPr id="242699" name="Straight Connector 22"/>
          <p:cNvCxnSpPr>
            <a:cxnSpLocks noChangeShapeType="1"/>
            <a:endCxn id="4" idx="0"/>
          </p:cNvCxnSpPr>
          <p:nvPr/>
        </p:nvCxnSpPr>
        <p:spPr bwMode="auto">
          <a:xfrm rot="10800000" flipV="1">
            <a:off x="1571625" y="2000251"/>
            <a:ext cx="1214438" cy="357188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0" name="Straight Connector 24"/>
          <p:cNvCxnSpPr>
            <a:cxnSpLocks noChangeShapeType="1"/>
            <a:stCxn id="11" idx="2"/>
            <a:endCxn id="19" idx="0"/>
          </p:cNvCxnSpPr>
          <p:nvPr/>
        </p:nvCxnSpPr>
        <p:spPr bwMode="auto">
          <a:xfrm rot="16200000" flipH="1">
            <a:off x="4414045" y="2143920"/>
            <a:ext cx="371475" cy="55563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1" name="Straight Connector 26"/>
          <p:cNvCxnSpPr>
            <a:cxnSpLocks noChangeShapeType="1"/>
            <a:endCxn id="20" idx="0"/>
          </p:cNvCxnSpPr>
          <p:nvPr/>
        </p:nvCxnSpPr>
        <p:spPr bwMode="auto">
          <a:xfrm>
            <a:off x="6357940" y="2000251"/>
            <a:ext cx="1214437" cy="357188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2" name="Straight Connector 28"/>
          <p:cNvCxnSpPr>
            <a:cxnSpLocks noChangeShapeType="1"/>
            <a:stCxn id="4" idx="2"/>
          </p:cNvCxnSpPr>
          <p:nvPr/>
        </p:nvCxnSpPr>
        <p:spPr bwMode="auto">
          <a:xfrm rot="5400000">
            <a:off x="1350169" y="3493295"/>
            <a:ext cx="442912" cy="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3" name="Straight Connector 32"/>
          <p:cNvCxnSpPr>
            <a:cxnSpLocks noChangeShapeType="1"/>
            <a:stCxn id="20" idx="2"/>
          </p:cNvCxnSpPr>
          <p:nvPr/>
        </p:nvCxnSpPr>
        <p:spPr bwMode="auto">
          <a:xfrm rot="5400000">
            <a:off x="7350919" y="3493295"/>
            <a:ext cx="442912" cy="0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4" name="Straight Connector 46"/>
          <p:cNvCxnSpPr>
            <a:cxnSpLocks noChangeShapeType="1"/>
            <a:stCxn id="12" idx="0"/>
          </p:cNvCxnSpPr>
          <p:nvPr/>
        </p:nvCxnSpPr>
        <p:spPr bwMode="auto">
          <a:xfrm rot="5400000" flipH="1" flipV="1">
            <a:off x="2267745" y="4553744"/>
            <a:ext cx="357188" cy="679450"/>
          </a:xfrm>
          <a:prstGeom prst="line">
            <a:avLst/>
          </a:prstGeom>
          <a:noFill/>
          <a:ln w="38100" algn="ctr">
            <a:solidFill>
              <a:srgbClr val="F796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5" name="Straight Connector 50"/>
          <p:cNvCxnSpPr>
            <a:cxnSpLocks noChangeShapeType="1"/>
            <a:stCxn id="21" idx="0"/>
          </p:cNvCxnSpPr>
          <p:nvPr/>
        </p:nvCxnSpPr>
        <p:spPr bwMode="auto">
          <a:xfrm rot="16200000" flipV="1">
            <a:off x="6340476" y="4375150"/>
            <a:ext cx="357188" cy="1036638"/>
          </a:xfrm>
          <a:prstGeom prst="line">
            <a:avLst/>
          </a:prstGeom>
          <a:noFill/>
          <a:ln w="38100" algn="ctr">
            <a:solidFill>
              <a:srgbClr val="F7964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2706" name="Straight Connector 53"/>
          <p:cNvCxnSpPr>
            <a:cxnSpLocks noChangeShapeType="1"/>
            <a:stCxn id="18" idx="0"/>
            <a:endCxn id="19" idx="2"/>
          </p:cNvCxnSpPr>
          <p:nvPr/>
        </p:nvCxnSpPr>
        <p:spPr bwMode="auto">
          <a:xfrm rot="5400000" flipH="1" flipV="1">
            <a:off x="4378326" y="3465513"/>
            <a:ext cx="442912" cy="55563"/>
          </a:xfrm>
          <a:prstGeom prst="line">
            <a:avLst/>
          </a:prstGeom>
          <a:noFill/>
          <a:ln w="28575" algn="ctr">
            <a:solidFill>
              <a:srgbClr val="4A7EB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2707" name="Номер слайда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D1ED13-EF06-4320-B7B5-71C6E7C693F6}" type="slidenum">
              <a:rPr lang="ru-RU" altLang="uk-UA" sz="1400" smtClean="0">
                <a:latin typeface="Tahoma" panose="020B0604030504040204" pitchFamily="34" charset="0"/>
              </a:rPr>
              <a:pPr>
                <a:spcBef>
                  <a:spcPct val="0"/>
                </a:spcBef>
                <a:buFontTx/>
                <a:buNone/>
              </a:pPr>
              <a:t>89</a:t>
            </a:fld>
            <a:endParaRPr lang="ru-RU" altLang="uk-UA" sz="1400" smtClean="0">
              <a:latin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-6350" y="14288"/>
            <a:ext cx="9150350" cy="1143000"/>
          </a:xfrm>
        </p:spPr>
        <p:txBody>
          <a:bodyPr/>
          <a:lstStyle/>
          <a:p>
            <a:r>
              <a:rPr lang="uk-UA" altLang="uk-UA" sz="2400" b="1" dirty="0" smtClean="0"/>
              <a:t>Розподіл структурних підрозділів університету за комплексним показником прийому </a:t>
            </a:r>
            <a:r>
              <a:rPr lang="uk-UA" altLang="uk-UA" sz="2400" b="1" dirty="0" smtClean="0">
                <a:solidFill>
                  <a:schemeClr val="tx1"/>
                </a:solidFill>
              </a:rPr>
              <a:t>(ПЗСО)</a:t>
            </a:r>
            <a:endParaRPr lang="ru-RU" altLang="uk-UA" sz="24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685674"/>
              </p:ext>
            </p:extLst>
          </p:nvPr>
        </p:nvGraphicFramePr>
        <p:xfrm>
          <a:off x="107504" y="836712"/>
          <a:ext cx="8928992" cy="5868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62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112369"/>
            <a:ext cx="9144000" cy="1008111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РОЗМІЩЕННЯ ІНФОРМАЦІЙНИХ БЛОКІВ</a:t>
            </a:r>
            <a:b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</a:b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НА САЙТАХ КАФЕДР</a:t>
            </a:r>
            <a:endParaRPr lang="uk-UA" sz="28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729928"/>
              </p:ext>
            </p:extLst>
          </p:nvPr>
        </p:nvGraphicFramePr>
        <p:xfrm>
          <a:off x="107504" y="4264496"/>
          <a:ext cx="8917112" cy="1828800"/>
        </p:xfrm>
        <a:graphic>
          <a:graphicData uri="http://schemas.openxmlformats.org/drawingml/2006/table">
            <a:tbl>
              <a:tblPr/>
              <a:tblGrid>
                <a:gridCol w="6408712"/>
                <a:gridCol w="1296144"/>
                <a:gridCol w="1212256"/>
              </a:tblGrid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13 моніторинг (станом на 31.12.2017 р.)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Інформаційні блоки випускових кафедр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UK</a:t>
                      </a:r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(%)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EN</a:t>
                      </a:r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(%)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4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Вступ на 1-й курс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99,</a:t>
                      </a:r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47,7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8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Вступ на 5-й курс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98,2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4064968" cy="2520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074" y="260648"/>
            <a:ext cx="481042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3"/>
            <a:ext cx="9144000" cy="1008111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РОЗМІЩЕННЯ ІНФОРМАЦІЙНИХ БЛОКІВ</a:t>
            </a:r>
            <a:b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</a:b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НА САЙТАХ КАФЕДР</a:t>
            </a:r>
            <a:endParaRPr lang="uk-UA" sz="28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308725"/>
              </p:ext>
            </p:extLst>
          </p:nvPr>
        </p:nvGraphicFramePr>
        <p:xfrm>
          <a:off x="107504" y="980728"/>
          <a:ext cx="8917112" cy="5455920"/>
        </p:xfrm>
        <a:graphic>
          <a:graphicData uri="http://schemas.openxmlformats.org/drawingml/2006/table">
            <a:tbl>
              <a:tblPr/>
              <a:tblGrid>
                <a:gridCol w="6408712"/>
                <a:gridCol w="1296144"/>
                <a:gridCol w="1212256"/>
              </a:tblGrid>
              <a:tr h="288032">
                <a:tc gridSpan="3">
                  <a:txBody>
                    <a:bodyPr/>
                    <a:lstStyle/>
                    <a:p>
                      <a:pPr algn="ctr"/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13 моніторинг (станом на 31.12.2017 р.)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Інформаційні блоки для усіх кафедр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UK</a:t>
                      </a:r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(%)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EN</a:t>
                      </a:r>
                      <a:r>
                        <a:rPr lang="uk-UA" sz="20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(%)</a:t>
                      </a:r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</a:tr>
              <a:tr h="345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Загальна інформація</a:t>
                      </a:r>
                      <a:r>
                        <a:rPr lang="uk-UA" sz="20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про кафедру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99,2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73,8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82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Матеріально-технічне забезпечення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5,4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Навчальний процес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95,5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50,5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Навчальний план (</a:t>
                      </a:r>
                      <a:r>
                        <a:rPr lang="en-US" sz="2000" b="1" kern="120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pdf</a:t>
                      </a:r>
                      <a:r>
                        <a:rPr lang="en-US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20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xls</a:t>
                      </a:r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26,1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Список</a:t>
                      </a:r>
                      <a:r>
                        <a:rPr lang="uk-UA" sz="20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дисциплін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44,1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Наука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95,5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59,5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Список НПП із активним посиланням на </a:t>
                      </a:r>
                      <a:r>
                        <a:rPr lang="en-US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Intellect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96,4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50,5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Зарубіжне</a:t>
                      </a:r>
                      <a:r>
                        <a:rPr lang="uk-UA" sz="2000" b="1" kern="120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партнерство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76,6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40,5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40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2000" b="1" kern="120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Новини</a:t>
                      </a:r>
                      <a:endParaRPr lang="ru-RU" sz="2000" b="1" kern="12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93,7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33,3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2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6633"/>
            <a:ext cx="9144000" cy="1368151"/>
          </a:xfrm>
        </p:spPr>
        <p:txBody>
          <a:bodyPr anchor="t" anchorCtr="0"/>
          <a:lstStyle/>
          <a:p>
            <a:pPr eaLnBrk="1" hangingPunct="1">
              <a:defRPr/>
            </a:pP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РОЗШИРЕННЯ ІНФОРМАЦІЙНИХ МОЖЛИВОСТЕЙ ВЕБ-САЙТІВ СТРУКТУРНИХ ПІДРОЗДІЛІВ</a:t>
            </a:r>
            <a:b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</a:br>
            <a:r>
              <a:rPr lang="uk-UA" sz="2800" b="1" dirty="0" smtClean="0">
                <a:solidFill>
                  <a:schemeClr val="bg1">
                    <a:lumMod val="75000"/>
                  </a:schemeClr>
                </a:solidFill>
                <a:effectLst/>
                <a:latin typeface="+mj-lt"/>
              </a:rPr>
              <a:t>(наказ ректора від 10.10.2014 р. №1-278)</a:t>
            </a:r>
            <a:endParaRPr lang="uk-UA" sz="2800" b="1" dirty="0">
              <a:solidFill>
                <a:schemeClr val="bg1">
                  <a:lumMod val="75000"/>
                </a:schemeClr>
              </a:solidFill>
              <a:effectLst/>
              <a:latin typeface="+mj-lt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145691"/>
              </p:ext>
            </p:extLst>
          </p:nvPr>
        </p:nvGraphicFramePr>
        <p:xfrm>
          <a:off x="107504" y="1628800"/>
          <a:ext cx="8917112" cy="5066888"/>
        </p:xfrm>
        <a:graphic>
          <a:graphicData uri="http://schemas.openxmlformats.org/drawingml/2006/table">
            <a:tbl>
              <a:tblPr/>
              <a:tblGrid>
                <a:gridCol w="2376264"/>
                <a:gridCol w="2808312"/>
                <a:gridCol w="2304256"/>
                <a:gridCol w="1428280"/>
              </a:tblGrid>
              <a:tr h="792088">
                <a:tc rowSpan="2">
                  <a:txBody>
                    <a:bodyPr/>
                    <a:lstStyle/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Виконання</a:t>
                      </a:r>
                      <a:r>
                        <a:rPr lang="uk-UA" sz="2800" b="0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наказу</a:t>
                      </a:r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13 моніторинг</a:t>
                      </a:r>
                    </a:p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(станом на 31.12.2017 р.)</a:t>
                      </a:r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8565">
                <a:tc vMerge="1"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НЕВИПУСКОВІ</a:t>
                      </a:r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ВИПУСКОВІ</a:t>
                      </a:r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%</a:t>
                      </a:r>
                      <a:endParaRPr lang="ru-RU" sz="2800" b="0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92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ВИКОНАЛИ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3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36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30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ЧАСТКОВО ВИКОНАЛИ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9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56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50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1000"/>
                      </a:srgbClr>
                    </a:solidFill>
                  </a:tcPr>
                </a:tc>
              </a:tr>
              <a:tr h="639296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НЕ ВИКОНАЛИ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7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18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19,2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1000"/>
                      </a:srgbClr>
                    </a:solidFill>
                  </a:tcPr>
                </a:tc>
              </a:tr>
              <a:tr h="920801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в</a:t>
                      </a:r>
                      <a:r>
                        <a:rPr lang="uk-UA" sz="28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т.ч.</a:t>
                      </a:r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 непрацюючі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mpd="sng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-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1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</a:rPr>
                        <a:t>0,8</a:t>
                      </a:r>
                      <a:endParaRPr lang="ru-RU" sz="2800" b="1" dirty="0">
                        <a:solidFill>
                          <a:schemeClr val="accent4">
                            <a:lumMod val="10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4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28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" y="3126636"/>
            <a:ext cx="2482330" cy="1826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0" y="130176"/>
            <a:ext cx="8929687" cy="5619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rgbClr val="0000FF"/>
                </a:solidFill>
              </a:rPr>
              <a:t>Взаємодія «студент-викладач»</a:t>
            </a:r>
            <a:endParaRPr lang="uk-UA" b="1" dirty="0">
              <a:solidFill>
                <a:srgbClr val="0000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7477" y="1043039"/>
            <a:ext cx="3744415" cy="56166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Ctr="1"/>
          <a:lstStyle/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ЕЛЕКТРОННИЙ</a:t>
            </a:r>
          </a:p>
          <a:p>
            <a:pPr algn="ctr">
              <a:defRPr/>
            </a:pPr>
            <a:r>
              <a:rPr lang="uk-UA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КАМПУС:</a:t>
            </a:r>
          </a:p>
          <a:p>
            <a:pPr algn="ctr">
              <a:defRPr/>
            </a:pPr>
            <a:endParaRPr lang="uk-UA" sz="1000" b="1" dirty="0">
              <a:solidFill>
                <a:prstClr val="black"/>
              </a:solidFill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70C0"/>
                </a:solidFill>
                <a:cs typeface="Arial" panose="020B0604020202020204" pitchFamily="34" charset="0"/>
              </a:rPr>
              <a:t>Дошка оголошень;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70C0"/>
                </a:solidFill>
                <a:cs typeface="Arial" panose="020B0604020202020204" pitchFamily="34" charset="0"/>
              </a:rPr>
              <a:t>Розклад занять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70C0"/>
                </a:solidFill>
                <a:cs typeface="Arial" panose="020B0604020202020204" pitchFamily="34" charset="0"/>
              </a:rPr>
              <a:t>Навчальні плани;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70C0"/>
                </a:solidFill>
                <a:cs typeface="Arial" panose="020B0604020202020204" pitchFamily="34" charset="0"/>
              </a:rPr>
              <a:t>Методичне забезпечення;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70C0"/>
                </a:solidFill>
                <a:cs typeface="Arial" panose="020B0604020202020204" pitchFamily="34" charset="0"/>
              </a:rPr>
              <a:t>Визначення вибіркових дисциплін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endParaRPr lang="ru-RU" sz="20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00FF"/>
                </a:solidFill>
                <a:cs typeface="Arial" panose="020B0604020202020204" pitchFamily="34" charset="0"/>
              </a:rPr>
              <a:t>Контакти;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00FF"/>
                </a:solidFill>
                <a:cs typeface="Arial" panose="020B0604020202020204" pitchFamily="34" charset="0"/>
              </a:rPr>
              <a:t>Поточний контроль;</a:t>
            </a:r>
            <a:endParaRPr lang="en-US" sz="20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00FF"/>
                </a:solidFill>
                <a:cs typeface="Arial" panose="020B0604020202020204" pitchFamily="34" charset="0"/>
              </a:rPr>
              <a:t>Атестація;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uk-UA" sz="2000" b="1" dirty="0">
                <a:solidFill>
                  <a:srgbClr val="0000FF"/>
                </a:solidFill>
                <a:cs typeface="Arial" panose="020B0604020202020204" pitchFamily="34" charset="0"/>
              </a:rPr>
              <a:t>Ректорський контроль;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uk-UA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Опитування «Викладач </a:t>
            </a:r>
            <a:r>
              <a:rPr lang="uk-UA" sz="2000" b="1" dirty="0">
                <a:solidFill>
                  <a:srgbClr val="0000FF"/>
                </a:solidFill>
                <a:cs typeface="Arial" panose="020B0604020202020204" pitchFamily="34" charset="0"/>
              </a:rPr>
              <a:t>очима студента»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1438" y="1700810"/>
            <a:ext cx="2186227" cy="1439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FF"/>
                </a:solidFill>
              </a:rPr>
              <a:t>Студент</a:t>
            </a:r>
            <a:endParaRPr lang="ru-RU" b="1" dirty="0">
              <a:solidFill>
                <a:srgbClr val="0000FF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447766" y="4298912"/>
            <a:ext cx="3743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553769" y="1892299"/>
            <a:ext cx="37433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hape 263" descr="20f61-58746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7680" y="3033511"/>
            <a:ext cx="2527052" cy="187687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трелка вправо 11"/>
          <p:cNvSpPr/>
          <p:nvPr/>
        </p:nvSpPr>
        <p:spPr>
          <a:xfrm rot="10800000">
            <a:off x="2087724" y="4311218"/>
            <a:ext cx="576263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2159634" y="3023364"/>
            <a:ext cx="576263" cy="504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6060344" y="3024951"/>
            <a:ext cx="574675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5974554" y="4311218"/>
            <a:ext cx="574675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548377" y="1593648"/>
            <a:ext cx="2344105" cy="14398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 smtClean="0">
                <a:solidFill>
                  <a:srgbClr val="0000FF"/>
                </a:solidFill>
              </a:rPr>
              <a:t>Викладач</a:t>
            </a:r>
            <a:endParaRPr lang="ru-RU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89712" cy="7207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Робота експертної ради </a:t>
            </a:r>
            <a:br>
              <a:rPr lang="uk-UA" sz="2800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uk-UA" sz="2800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з навчальних видань </a:t>
            </a:r>
            <a:r>
              <a:rPr lang="uk-UA" sz="2800" b="1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у 2017 </a:t>
            </a:r>
            <a:r>
              <a:rPr lang="uk-UA" sz="2800" b="1" dirty="0" smtClean="0">
                <a:solidFill>
                  <a:schemeClr val="tx2">
                    <a:satMod val="130000"/>
                  </a:schemeClr>
                </a:solidFill>
                <a:latin typeface="Arial" pitchFamily="34" charset="0"/>
                <a:cs typeface="Arial" pitchFamily="34" charset="0"/>
              </a:rPr>
              <a:t>році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331913" y="1846263"/>
            <a:ext cx="7632700" cy="1077912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tIns="108000"/>
          <a:lstStyle/>
          <a:p>
            <a:pPr eaLnBrk="1" hangingPunct="1">
              <a:spcBef>
                <a:spcPct val="50000"/>
              </a:spcBef>
              <a:defRPr/>
            </a:pPr>
            <a:r>
              <a:rPr lang="uk-UA" sz="28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Розглянуто 140 </a:t>
            </a:r>
            <a:r>
              <a:rPr lang="uk-UA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рукописів, </a:t>
            </a:r>
            <a:br>
              <a:rPr lang="uk-UA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uk-U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 них рекомендовано до присвоєння грифів:</a:t>
            </a:r>
          </a:p>
        </p:txBody>
      </p:sp>
      <p:graphicFrame>
        <p:nvGraphicFramePr>
          <p:cNvPr id="170053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725997"/>
              </p:ext>
            </p:extLst>
          </p:nvPr>
        </p:nvGraphicFramePr>
        <p:xfrm>
          <a:off x="1331913" y="3429000"/>
          <a:ext cx="7632700" cy="2160588"/>
        </p:xfrm>
        <a:graphic>
          <a:graphicData uri="http://schemas.openxmlformats.org/drawingml/2006/table">
            <a:tbl>
              <a:tblPr/>
              <a:tblGrid>
                <a:gridCol w="6236342"/>
                <a:gridCol w="1396358"/>
              </a:tblGrid>
              <a:tr h="540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Підручники</a:t>
                      </a:r>
                    </a:p>
                  </a:txBody>
                  <a:tcPr marL="91451" marR="91451" marT="45712" marB="4571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1" lang="uk-UA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2" marB="4571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</a:tr>
              <a:tr h="540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Навчальні посібники / підручники</a:t>
                      </a:r>
                    </a:p>
                  </a:txBody>
                  <a:tcPr marL="91451" marR="91451" marT="45712" marB="4571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101</a:t>
                      </a:r>
                      <a:endParaRPr kumimoji="1" lang="uk-UA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1" marR="91451" marT="45712" marB="4571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</a:tr>
              <a:tr h="54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Дистанційні курси</a:t>
                      </a:r>
                    </a:p>
                  </a:txBody>
                  <a:tcPr marL="91455" marR="91455" marT="45662" marB="4566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  <a:endParaRPr kumimoji="1" lang="uk-UA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5" marR="91455" marT="45662" marB="4566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</a:tr>
              <a:tr h="540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Інші навчальні видання</a:t>
                      </a:r>
                    </a:p>
                  </a:txBody>
                  <a:tcPr marL="91455" marR="91455" marT="45662" marB="4566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1" lang="uk-UA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5" marR="91455" marT="45662" marB="45662" anchor="ctr" horzOverflow="overflow">
                    <a:lnL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DEC9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cxnSp>
        <p:nvCxnSpPr>
          <p:cNvPr id="12" name="Соединительная линия уступом 11"/>
          <p:cNvCxnSpPr>
            <a:stCxn id="2051" idx="1"/>
            <a:endCxn id="170053" idx="1"/>
          </p:cNvCxnSpPr>
          <p:nvPr/>
        </p:nvCxnSpPr>
        <p:spPr>
          <a:xfrm rot="10800000" flipH="1" flipV="1">
            <a:off x="1331913" y="2384425"/>
            <a:ext cx="0" cy="2124075"/>
          </a:xfrm>
          <a:prstGeom prst="bentConnector3">
            <a:avLst>
              <a:gd name="adj1" fmla="val -22860000000"/>
            </a:avLst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0315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9AF54B-75E5-42CD-AC70-64013B362255}" type="slidenum">
              <a:rPr lang="ru-RU" altLang="ru-RU" sz="1400" smtClean="0">
                <a:solidFill>
                  <a:srgbClr val="000000"/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95</a:t>
            </a:fld>
            <a:endParaRPr lang="ru-RU" altLang="ru-RU" sz="140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107950" y="260351"/>
            <a:ext cx="2771775" cy="16557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dirty="0" smtClean="0">
                <a:solidFill>
                  <a:srgbClr val="BBE0E3"/>
                </a:solidFill>
                <a:cs typeface="+mn-cs"/>
              </a:rPr>
              <a:t>Аудиторій – 492</a:t>
            </a:r>
            <a:endParaRPr lang="en-US" altLang="ru-RU" sz="2200" b="1" dirty="0" smtClean="0">
              <a:solidFill>
                <a:srgbClr val="BBE0E3"/>
              </a:solidFill>
              <a:cs typeface="+mn-cs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dirty="0" smtClean="0">
                <a:solidFill>
                  <a:srgbClr val="FFFFFF"/>
                </a:solidFill>
                <a:cs typeface="+mn-cs"/>
              </a:rPr>
              <a:t>2</a:t>
            </a:r>
            <a:r>
              <a:rPr lang="en-US" altLang="ru-RU" sz="2200" b="1" dirty="0" smtClean="0">
                <a:solidFill>
                  <a:srgbClr val="FFFFFF"/>
                </a:solidFill>
                <a:cs typeface="+mn-cs"/>
              </a:rPr>
              <a:t>7</a:t>
            </a:r>
            <a:r>
              <a:rPr lang="uk-UA" altLang="ru-RU" sz="2200" b="1" dirty="0" smtClean="0">
                <a:solidFill>
                  <a:srgbClr val="FFFFFF"/>
                </a:solidFill>
                <a:cs typeface="+mn-cs"/>
              </a:rPr>
              <a:t>266 місць</a:t>
            </a:r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3059115" y="260351"/>
            <a:ext cx="2771775" cy="16557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Спеціалізованих та навчальних лабораторій – 9</a:t>
            </a:r>
            <a:r>
              <a:rPr lang="en-US" altLang="ru-RU" sz="2200" b="1" smtClean="0">
                <a:solidFill>
                  <a:srgbClr val="BBE0E3"/>
                </a:solidFill>
                <a:cs typeface="+mn-cs"/>
              </a:rPr>
              <a:t>6</a:t>
            </a: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9,  </a:t>
            </a: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18 418 місць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6084890" y="188913"/>
            <a:ext cx="2771775" cy="1655763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Комп'ютерних класів – 2</a:t>
            </a:r>
            <a:r>
              <a:rPr lang="en-US" altLang="ru-RU" sz="2200" b="1" smtClean="0">
                <a:solidFill>
                  <a:srgbClr val="BBE0E3"/>
                </a:solidFill>
                <a:cs typeface="+mn-cs"/>
              </a:rPr>
              <a:t>20</a:t>
            </a:r>
            <a:endParaRPr lang="ru-RU" altLang="ru-RU" sz="2200" b="1" smtClean="0">
              <a:solidFill>
                <a:srgbClr val="BBE0E3"/>
              </a:solidFill>
              <a:cs typeface="+mn-cs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4</a:t>
            </a:r>
            <a:r>
              <a:rPr lang="en-US" altLang="ru-RU" sz="2200" b="1" smtClean="0">
                <a:solidFill>
                  <a:srgbClr val="FFFFFF"/>
                </a:solidFill>
                <a:cs typeface="+mn-cs"/>
              </a:rPr>
              <a:t>432</a:t>
            </a: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 місць</a:t>
            </a:r>
          </a:p>
        </p:txBody>
      </p:sp>
      <p:sp>
        <p:nvSpPr>
          <p:cNvPr id="15366" name="Text Box 11"/>
          <p:cNvSpPr txBox="1">
            <a:spLocks noChangeArrowheads="1"/>
          </p:cNvSpPr>
          <p:nvPr/>
        </p:nvSpPr>
        <p:spPr bwMode="auto">
          <a:xfrm>
            <a:off x="0" y="4508502"/>
            <a:ext cx="1908175" cy="162877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Методичних кабінетів – 64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789</a:t>
            </a:r>
            <a:r>
              <a:rPr lang="ru-RU" altLang="ru-RU" sz="2200" b="1" smtClean="0">
                <a:solidFill>
                  <a:srgbClr val="FFFFFF"/>
                </a:solidFill>
                <a:cs typeface="+mn-cs"/>
              </a:rPr>
              <a:t> місць</a:t>
            </a:r>
            <a:endParaRPr lang="uk-UA" altLang="ru-RU" sz="2200" b="1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2195513" y="4508502"/>
            <a:ext cx="1873250" cy="162877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dirty="0" smtClean="0">
                <a:solidFill>
                  <a:srgbClr val="BBE0E3"/>
                </a:solidFill>
                <a:cs typeface="+mn-cs"/>
              </a:rPr>
              <a:t>Читальних залів НТБ – 15</a:t>
            </a:r>
            <a:endParaRPr lang="en-US" altLang="ru-RU" sz="2200" b="1" dirty="0" smtClean="0">
              <a:solidFill>
                <a:srgbClr val="BBE0E3"/>
              </a:solidFill>
              <a:cs typeface="+mn-cs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dirty="0" smtClean="0">
                <a:solidFill>
                  <a:srgbClr val="FFFFFF"/>
                </a:solidFill>
                <a:cs typeface="+mn-cs"/>
              </a:rPr>
              <a:t>1 500</a:t>
            </a:r>
            <a:r>
              <a:rPr lang="ru-RU" altLang="ru-RU" sz="2200" dirty="0" smtClean="0">
                <a:solidFill>
                  <a:srgbClr val="FFFFFF"/>
                </a:solidFill>
                <a:cs typeface="+mn-cs"/>
              </a:rPr>
              <a:t> </a:t>
            </a:r>
            <a:r>
              <a:rPr lang="ru-RU" altLang="ru-RU" sz="2200" b="1" dirty="0" err="1" smtClean="0">
                <a:solidFill>
                  <a:srgbClr val="FFFFFF"/>
                </a:solidFill>
                <a:cs typeface="+mn-cs"/>
              </a:rPr>
              <a:t>місць</a:t>
            </a:r>
            <a:endParaRPr lang="uk-UA" altLang="ru-RU" sz="2200" b="1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5368" name="Text Box 13"/>
          <p:cNvSpPr txBox="1">
            <a:spLocks noChangeArrowheads="1"/>
          </p:cNvSpPr>
          <p:nvPr/>
        </p:nvSpPr>
        <p:spPr bwMode="auto">
          <a:xfrm>
            <a:off x="4427540" y="4537075"/>
            <a:ext cx="2016125" cy="19431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Класів курсових та дипломних проектів – 6</a:t>
            </a:r>
            <a:r>
              <a:rPr lang="en-US" altLang="ru-RU" sz="2200" b="1" smtClean="0">
                <a:solidFill>
                  <a:srgbClr val="BBE0E3"/>
                </a:solidFill>
                <a:cs typeface="+mn-cs"/>
              </a:rPr>
              <a:t>5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10</a:t>
            </a:r>
            <a:r>
              <a:rPr lang="en-US" altLang="ru-RU" sz="2200" b="1" smtClean="0">
                <a:solidFill>
                  <a:srgbClr val="FFFFFF"/>
                </a:solidFill>
                <a:cs typeface="+mn-cs"/>
              </a:rPr>
              <a:t>3</a:t>
            </a: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4</a:t>
            </a:r>
            <a:r>
              <a:rPr lang="ru-RU" altLang="ru-RU" sz="2200" b="1" smtClean="0">
                <a:solidFill>
                  <a:srgbClr val="FFFFFF"/>
                </a:solidFill>
                <a:cs typeface="+mn-cs"/>
              </a:rPr>
              <a:t> місц</a:t>
            </a:r>
            <a:r>
              <a:rPr lang="uk-UA" altLang="ru-RU" sz="2200" b="1" smtClean="0">
                <a:solidFill>
                  <a:srgbClr val="FFFFFF"/>
                </a:solidFill>
                <a:cs typeface="+mn-cs"/>
              </a:rPr>
              <a:t>я</a:t>
            </a:r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0" y="2565401"/>
            <a:ext cx="9144000" cy="13684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rgbClr val="BBE0E3"/>
                </a:solidFill>
                <a:cs typeface="+mn-cs"/>
              </a:rPr>
              <a:t>Кількість навчальних приміщень КПІ ім. Ігоря Сікорського</a:t>
            </a:r>
            <a:br>
              <a:rPr lang="uk-UA" altLang="ru-RU" sz="2400" b="1" dirty="0" smtClean="0">
                <a:solidFill>
                  <a:srgbClr val="BBE0E3"/>
                </a:solidFill>
                <a:cs typeface="+mn-cs"/>
              </a:rPr>
            </a:br>
            <a:r>
              <a:rPr lang="uk-UA" altLang="ru-RU" sz="2400" i="1" dirty="0" smtClean="0">
                <a:solidFill>
                  <a:srgbClr val="BBE0E3"/>
                </a:solidFill>
                <a:cs typeface="+mn-cs"/>
              </a:rPr>
              <a:t>(станом на </a:t>
            </a:r>
            <a:r>
              <a:rPr lang="en-US" altLang="ru-RU" sz="2400" i="1" dirty="0" smtClean="0">
                <a:solidFill>
                  <a:srgbClr val="BBE0E3"/>
                </a:solidFill>
                <a:cs typeface="+mn-cs"/>
              </a:rPr>
              <a:t>01</a:t>
            </a:r>
            <a:r>
              <a:rPr lang="uk-UA" altLang="ru-RU" sz="2400" i="1" dirty="0" smtClean="0">
                <a:solidFill>
                  <a:srgbClr val="BBE0E3"/>
                </a:solidFill>
                <a:cs typeface="+mn-cs"/>
              </a:rPr>
              <a:t>.02.2018 р.) –</a:t>
            </a:r>
            <a:r>
              <a:rPr lang="uk-UA" altLang="ru-RU" sz="2400" b="1" dirty="0" smtClean="0">
                <a:solidFill>
                  <a:srgbClr val="BBE0E3"/>
                </a:solidFill>
                <a:cs typeface="+mn-cs"/>
              </a:rPr>
              <a:t>  18</a:t>
            </a:r>
            <a:r>
              <a:rPr lang="en-US" altLang="ru-RU" sz="2400" b="1" dirty="0" smtClean="0">
                <a:solidFill>
                  <a:srgbClr val="BBE0E3"/>
                </a:solidFill>
                <a:cs typeface="+mn-cs"/>
              </a:rPr>
              <a:t>3</a:t>
            </a:r>
            <a:r>
              <a:rPr lang="uk-UA" altLang="ru-RU" sz="2400" b="1" dirty="0" smtClean="0">
                <a:solidFill>
                  <a:srgbClr val="BBE0E3"/>
                </a:solidFill>
                <a:cs typeface="+mn-cs"/>
              </a:rPr>
              <a:t>9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rgbClr val="FFFFFF"/>
                </a:solidFill>
                <a:cs typeface="+mn-cs"/>
              </a:rPr>
              <a:t>Загальна кількість місць – 53733</a:t>
            </a:r>
            <a:endParaRPr lang="uk-UA" altLang="ru-RU" sz="2400" dirty="0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15370" name="AutoShape 15"/>
          <p:cNvSpPr>
            <a:spLocks noChangeArrowheads="1"/>
          </p:cNvSpPr>
          <p:nvPr/>
        </p:nvSpPr>
        <p:spPr bwMode="auto">
          <a:xfrm>
            <a:off x="1116015" y="1916114"/>
            <a:ext cx="503237" cy="649287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1" name="AutoShape 16"/>
          <p:cNvSpPr>
            <a:spLocks noChangeArrowheads="1"/>
          </p:cNvSpPr>
          <p:nvPr/>
        </p:nvSpPr>
        <p:spPr bwMode="auto">
          <a:xfrm>
            <a:off x="4427540" y="1916114"/>
            <a:ext cx="503237" cy="649287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2" name="AutoShape 17"/>
          <p:cNvSpPr>
            <a:spLocks noChangeArrowheads="1"/>
          </p:cNvSpPr>
          <p:nvPr/>
        </p:nvSpPr>
        <p:spPr bwMode="auto">
          <a:xfrm>
            <a:off x="7524750" y="1844675"/>
            <a:ext cx="503238" cy="720724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3" name="AutoShape 18"/>
          <p:cNvSpPr>
            <a:spLocks noChangeArrowheads="1"/>
          </p:cNvSpPr>
          <p:nvPr/>
        </p:nvSpPr>
        <p:spPr bwMode="auto">
          <a:xfrm rot="10800000">
            <a:off x="684215" y="3933826"/>
            <a:ext cx="503237" cy="576263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4" name="AutoShape 19"/>
          <p:cNvSpPr>
            <a:spLocks noChangeArrowheads="1"/>
          </p:cNvSpPr>
          <p:nvPr/>
        </p:nvSpPr>
        <p:spPr bwMode="auto">
          <a:xfrm rot="10800000">
            <a:off x="2916240" y="3933826"/>
            <a:ext cx="503237" cy="576263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5" name="AutoShape 20"/>
          <p:cNvSpPr>
            <a:spLocks noChangeArrowheads="1"/>
          </p:cNvSpPr>
          <p:nvPr/>
        </p:nvSpPr>
        <p:spPr bwMode="auto">
          <a:xfrm rot="10800000">
            <a:off x="5148265" y="3933826"/>
            <a:ext cx="503237" cy="576263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15376" name="Text Box 11"/>
          <p:cNvSpPr txBox="1">
            <a:spLocks noChangeArrowheads="1"/>
          </p:cNvSpPr>
          <p:nvPr/>
        </p:nvSpPr>
        <p:spPr bwMode="auto">
          <a:xfrm>
            <a:off x="6877052" y="4508502"/>
            <a:ext cx="1979613" cy="1628775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BBE0E3"/>
                </a:solidFill>
                <a:cs typeface="+mn-cs"/>
              </a:rPr>
              <a:t>Магістерські – 14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altLang="ru-RU" sz="2200" b="1" smtClean="0">
                <a:solidFill>
                  <a:srgbClr val="EBF2DE"/>
                </a:solidFill>
                <a:cs typeface="+mn-cs"/>
              </a:rPr>
              <a:t>294</a:t>
            </a:r>
            <a:r>
              <a:rPr lang="ru-RU" altLang="ru-RU" sz="2200" b="1" smtClean="0">
                <a:solidFill>
                  <a:srgbClr val="EBF2DE"/>
                </a:solidFill>
                <a:cs typeface="+mn-cs"/>
              </a:rPr>
              <a:t> місць</a:t>
            </a:r>
            <a:endParaRPr lang="uk-UA" altLang="ru-RU" sz="2200" b="1" smtClean="0">
              <a:solidFill>
                <a:srgbClr val="EBF2DE"/>
              </a:solidFill>
              <a:cs typeface="+mn-cs"/>
            </a:endParaRPr>
          </a:p>
        </p:txBody>
      </p:sp>
      <p:sp>
        <p:nvSpPr>
          <p:cNvPr id="15377" name="AutoShape 20"/>
          <p:cNvSpPr>
            <a:spLocks noChangeArrowheads="1"/>
          </p:cNvSpPr>
          <p:nvPr/>
        </p:nvSpPr>
        <p:spPr bwMode="auto">
          <a:xfrm rot="10800000">
            <a:off x="7524750" y="3933826"/>
            <a:ext cx="503238" cy="576263"/>
          </a:xfrm>
          <a:prstGeom prst="upArrow">
            <a:avLst>
              <a:gd name="adj1" fmla="val 50000"/>
              <a:gd name="adj2" fmla="val 2862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eaLnBrk="1" hangingPunct="1"/>
            <a:endParaRPr lang="en-US" altLang="ru-RU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17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uk-UA" sz="2200" b="1" dirty="0" smtClean="0">
                <a:solidFill>
                  <a:srgbClr val="000000"/>
                </a:solidFill>
                <a:latin typeface="Tahoma" pitchFamily="34" charset="0"/>
              </a:rPr>
              <a:t>Деякі спільні підрозділи КПІ ім. Ігоря Сікорського</a:t>
            </a:r>
          </a:p>
          <a:p>
            <a:pPr algn="ctr" eaLnBrk="1" hangingPunct="1"/>
            <a:r>
              <a:rPr lang="uk-UA" sz="2200" b="1" dirty="0" smtClean="0">
                <a:solidFill>
                  <a:srgbClr val="000000"/>
                </a:solidFill>
                <a:latin typeface="Tahoma" pitchFamily="34" charset="0"/>
              </a:rPr>
              <a:t>з провідними компаніями для підготовки, перепідготовки та підвищення кваліфікації</a:t>
            </a:r>
          </a:p>
        </p:txBody>
      </p:sp>
      <p:sp>
        <p:nvSpPr>
          <p:cNvPr id="273411" name="Text Box 4"/>
          <p:cNvSpPr txBox="1">
            <a:spLocks noChangeArrowheads="1"/>
          </p:cNvSpPr>
          <p:nvPr/>
        </p:nvSpPr>
        <p:spPr bwMode="auto">
          <a:xfrm>
            <a:off x="0" y="1004090"/>
            <a:ext cx="9160869" cy="585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Лабораторія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«Майкрософт – КПІ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ім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. </a:t>
            </a:r>
            <a:r>
              <a:rPr lang="ru-RU" sz="1800" b="1" dirty="0" err="1" smtClean="0">
                <a:solidFill>
                  <a:srgbClr val="0000FF"/>
                </a:solidFill>
                <a:latin typeface="Calibri"/>
              </a:rPr>
              <a:t>Ігоря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Сікорського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  (ФІОТ);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Академія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 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CISCO  </a:t>
            </a:r>
            <a:r>
              <a:rPr lang="en-US" sz="1800" b="1" dirty="0" smtClean="0">
                <a:solidFill>
                  <a:srgbClr val="0000FF"/>
                </a:solidFill>
                <a:latin typeface="Calibri"/>
              </a:rPr>
              <a:t>(I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ПСА, ФІОТ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)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;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Лабораторія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 «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M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ото</a:t>
            </a:r>
            <a:r>
              <a:rPr lang="en-US" sz="1800" b="1" dirty="0" err="1">
                <a:solidFill>
                  <a:srgbClr val="0000FF"/>
                </a:solidFill>
                <a:latin typeface="Calibri"/>
              </a:rPr>
              <a:t>rola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-</a:t>
            </a:r>
            <a:r>
              <a:rPr lang="uk-UA" sz="1800" b="1" dirty="0" smtClean="0">
                <a:solidFill>
                  <a:srgbClr val="0000FF"/>
                </a:solidFill>
                <a:latin typeface="Calibri"/>
              </a:rPr>
              <a:t>КПІ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ім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. </a:t>
            </a:r>
            <a:r>
              <a:rPr lang="ru-RU" sz="1800" b="1" dirty="0" err="1" smtClean="0">
                <a:solidFill>
                  <a:srgbClr val="0000FF"/>
                </a:solidFill>
                <a:latin typeface="Calibri"/>
              </a:rPr>
              <a:t>Ігоря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Сікорського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  (ФАКС,ФПМ)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Лабораторія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 ВПІ «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Преса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України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Підприємства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і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організації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енергетичної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галузі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(«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Київенерго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  ТЕЦ, «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Тепломережі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</a:rPr>
              <a:t>Українсько-японський Центр 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</a:rPr>
              <a:t>Українсько-корейський Центр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</a:rPr>
              <a:t>Центри КПІ-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EPAM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 (ФІОТ, ІПСА, ФПМ, ТЕФ)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</a:rPr>
              <a:t>Лабораторія 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RIGAKU</a:t>
            </a:r>
            <a:endParaRPr lang="ru-RU" sz="1800" b="1" dirty="0">
              <a:solidFill>
                <a:srgbClr val="0000FF"/>
              </a:solidFill>
              <a:latin typeface="Calibri"/>
            </a:endParaRP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ru-RU" sz="1800" b="1" dirty="0">
                <a:solidFill>
                  <a:srgbClr val="0000FF"/>
                </a:solidFill>
                <a:latin typeface="Calibri"/>
              </a:rPr>
              <a:t>Центр НТУУ «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КПІ </a:t>
            </a:r>
            <a:r>
              <a:rPr lang="ru-RU" sz="1800" b="1" dirty="0" err="1" smtClean="0">
                <a:solidFill>
                  <a:srgbClr val="0000FF"/>
                </a:solidFill>
                <a:latin typeface="Calibri"/>
              </a:rPr>
              <a:t>ім.Ігоря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 smtClean="0">
                <a:solidFill>
                  <a:srgbClr val="0000FF"/>
                </a:solidFill>
                <a:latin typeface="Calibri"/>
              </a:rPr>
              <a:t>Сікорського</a:t>
            </a:r>
            <a:r>
              <a:rPr lang="ru-RU" sz="1800" b="1" dirty="0" smtClean="0">
                <a:solidFill>
                  <a:srgbClr val="0000FF"/>
                </a:solidFill>
                <a:latin typeface="Calibri"/>
              </a:rPr>
              <a:t>» 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- 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DELCAM PLC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 (ММІ</a:t>
            </a:r>
            <a:r>
              <a:rPr lang="uk-UA" sz="1800" b="1" dirty="0" smtClean="0">
                <a:solidFill>
                  <a:srgbClr val="0000FF"/>
                </a:solidFill>
                <a:latin typeface="Calibri"/>
              </a:rPr>
              <a:t>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 smtClean="0">
                <a:solidFill>
                  <a:srgbClr val="0000FF"/>
                </a:solidFill>
                <a:latin typeface="Calibri"/>
              </a:rPr>
              <a:t>Центр електронно-променевих технологій (ІФФ)</a:t>
            </a:r>
            <a:endParaRPr lang="ru-RU" sz="1800" b="1" dirty="0">
              <a:solidFill>
                <a:srgbClr val="0000FF"/>
              </a:solidFill>
              <a:latin typeface="Calibri"/>
            </a:endParaRP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Навчальний центр “КПІ-ФЕСТО”</a:t>
            </a: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(</a:t>
            </a:r>
            <a:r>
              <a:rPr lang="uk-UA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ММІ</a:t>
            </a: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)</a:t>
            </a:r>
            <a:endParaRPr lang="uk-UA" sz="18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FF"/>
              </a:solidFill>
              <a:latin typeface="Calibri"/>
            </a:endParaRP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</a:rPr>
              <a:t>Сумісний центр «</a:t>
            </a:r>
            <a:r>
              <a:rPr lang="uk-UA" sz="1800" b="1" dirty="0" smtClean="0">
                <a:solidFill>
                  <a:srgbClr val="0000FF"/>
                </a:solidFill>
                <a:latin typeface="Calibri"/>
              </a:rPr>
              <a:t>КПІ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ім.Ігоря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Сікорського</a:t>
            </a:r>
            <a:r>
              <a:rPr lang="uk-UA" sz="1800" b="1" dirty="0" smtClean="0">
                <a:solidFill>
                  <a:srgbClr val="0000FF"/>
                </a:solidFill>
                <a:latin typeface="Calibri"/>
              </a:rPr>
              <a:t>» 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- ПРОГРЕСТЕХ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-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Україна </a:t>
            </a: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(</a:t>
            </a:r>
            <a:r>
              <a:rPr lang="uk-UA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ММІ</a:t>
            </a: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)</a:t>
            </a:r>
            <a:endParaRPr lang="uk-UA" sz="18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0000FF"/>
              </a:solidFill>
              <a:latin typeface="Calibri"/>
            </a:endParaRP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spc="50" dirty="0" err="1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Навчально-тренінговий</a:t>
            </a:r>
            <a:r>
              <a:rPr lang="uk-UA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00FF"/>
                </a:solidFill>
                <a:latin typeface="Calibri"/>
              </a:rPr>
              <a:t> центр 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НТУУ «КПІ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ім.Ігоря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ru-RU" sz="1800" b="1" dirty="0" err="1">
                <a:solidFill>
                  <a:srgbClr val="0000FF"/>
                </a:solidFill>
                <a:latin typeface="Calibri"/>
              </a:rPr>
              <a:t>Сікорського</a:t>
            </a:r>
            <a:r>
              <a:rPr lang="ru-RU" sz="1800" b="1" dirty="0">
                <a:solidFill>
                  <a:srgbClr val="0000FF"/>
                </a:solidFill>
                <a:latin typeface="Calibri"/>
              </a:rPr>
              <a:t>» - НАА</a:t>
            </a:r>
            <a:r>
              <a:rPr lang="en-US" sz="1800" b="1" dirty="0">
                <a:solidFill>
                  <a:srgbClr val="0000FF"/>
                </a:solidFill>
                <a:latin typeface="Calibri"/>
              </a:rPr>
              <a:t>S</a:t>
            </a:r>
            <a:r>
              <a:rPr lang="uk-UA" sz="1800" b="1" dirty="0">
                <a:solidFill>
                  <a:srgbClr val="0000FF"/>
                </a:solidFill>
                <a:latin typeface="Calibri"/>
              </a:rPr>
              <a:t> (ММІ)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  <a:cs typeface="Arial" charset="0"/>
              </a:rPr>
              <a:t>Лабораторія «Схемотехніки і мікропроцесорних систем»(ФБМІ)</a:t>
            </a:r>
          </a:p>
          <a:p>
            <a:pPr marL="363538" indent="-363538">
              <a:lnSpc>
                <a:spcPct val="130000"/>
              </a:lnSpc>
              <a:buFontTx/>
              <a:buBlip>
                <a:blip r:embed="rId3"/>
              </a:buBlip>
              <a:defRPr/>
            </a:pPr>
            <a:r>
              <a:rPr lang="uk-UA" sz="1800" b="1" dirty="0">
                <a:solidFill>
                  <a:srgbClr val="0000FF"/>
                </a:solidFill>
                <a:latin typeface="Calibri"/>
                <a:cs typeface="Arial" charset="0"/>
              </a:rPr>
              <a:t>Науково-дослідна лабораторія «Функціональних резервів організму людини» (ФБМІ</a:t>
            </a:r>
            <a:r>
              <a:rPr lang="uk-UA" sz="1800" b="1" dirty="0" smtClean="0">
                <a:solidFill>
                  <a:srgbClr val="0000FF"/>
                </a:solidFill>
                <a:latin typeface="Calibri"/>
                <a:cs typeface="Arial" charset="0"/>
              </a:rPr>
              <a:t>)</a:t>
            </a:r>
            <a:endParaRPr lang="ru-RU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0546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Спільні підрозділи КПІ ім</a:t>
            </a:r>
            <a:r>
              <a:rPr lang="uk-UA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.</a:t>
            </a:r>
            <a:r>
              <a:rPr lang="ru-RU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 Ігоря Сікорського з провідними </a:t>
            </a:r>
          </a:p>
          <a:p>
            <a:pPr algn="ctr" eaLnBrk="1" hangingPunct="1"/>
            <a:r>
              <a:rPr lang="ru-RU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вітчизняними та міжнародними к</a:t>
            </a:r>
            <a:r>
              <a:rPr lang="uk-UA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о</a:t>
            </a:r>
            <a:r>
              <a:rPr lang="ru-RU" altLang="uk-UA" sz="2200" b="1" smtClean="0">
                <a:solidFill>
                  <a:srgbClr val="000000"/>
                </a:solidFill>
                <a:latin typeface="Tahoma" pitchFamily="34" charset="0"/>
                <a:cs typeface="Arial" charset="0"/>
              </a:rPr>
              <a:t>мпаніями (понад 30)</a:t>
            </a:r>
          </a:p>
        </p:txBody>
      </p:sp>
      <p:pic>
        <p:nvPicPr>
          <p:cNvPr id="5123" name="Picture 8" descr="http://www.northcoastcontrols.com.au/MyImages/Festo_Logo_RGB_scre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44725"/>
            <a:ext cx="28813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http://mabp.kiev.ua/content/img/epa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24175"/>
            <a:ext cx="2598738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http://comsys.kpi.ua/upload/images/cis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924175"/>
            <a:ext cx="1893888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cs630131.vk.me/v630131306/17bc0/nMRknjlpll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05263"/>
            <a:ext cx="236061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" descr="Результат пошуку зображень за запитом &quot;haas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765175"/>
            <a:ext cx="29972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" descr="Результат пошуку зображень за запитом &quot;RIGAKU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455987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Результат пошуку зображень за запитом &quot;microsoft кпи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89138"/>
            <a:ext cx="353218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Результат пошуку зображень за запитом &quot;тепломережі київенерго&quot;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338455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2" descr="Результат пошуку зображень за запитом &quot;delcam&quot;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24558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AutoShape 14" descr="Картинки по запросу логотип боинг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33" name="AutoShape 16" descr="Картинки по запросу логотип боинг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34" name="AutoShape 18" descr="Картинки по запросу логотип боинг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5135" name="Picture 21" descr="скачанные файлы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908050"/>
            <a:ext cx="2303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3" descr="Картинки по запросу никмас логотип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45125"/>
            <a:ext cx="25177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25" descr="Картинки по запросу логотип ДП Антонов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300663"/>
            <a:ext cx="12969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8" name="AutoShape 27" descr="Картинки по запросу логотип Гидросил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39" name="AutoShape 29" descr="Картинки по запросу логотип Гидросил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5140" name="AutoShape 31" descr="Картинки по запросу логотип Гидросила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/>
            <a:endParaRPr lang="uk-UA" altLang="uk-UA" sz="1800" smtClean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5141" name="Picture 33" descr="Картинки по запросу логотип Гидросила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9906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35" descr="Логотип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445125"/>
            <a:ext cx="14287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92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0" y="174756"/>
            <a:ext cx="9144000" cy="1143001"/>
          </a:xfrm>
        </p:spPr>
        <p:txBody>
          <a:bodyPr/>
          <a:lstStyle/>
          <a:p>
            <a:r>
              <a:rPr lang="uk-UA" altLang="uk-UA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Навчальні центри, що створені за сприянням «</a:t>
            </a:r>
            <a:r>
              <a:rPr lang="uk-UA" altLang="uk-UA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Boeing</a:t>
            </a:r>
            <a:r>
              <a:rPr lang="uk-UA" altLang="uk-UA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і групи компаній «</a:t>
            </a:r>
            <a:r>
              <a:rPr lang="uk-UA" altLang="uk-UA" sz="3200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Прогрестех</a:t>
            </a:r>
            <a:r>
              <a:rPr lang="uk-UA" altLang="uk-UA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uk-UA" altLang="uk-UA" dirty="0" smtClean="0">
              <a:solidFill>
                <a:srgbClr val="7030A0"/>
              </a:solidFill>
            </a:endParaRPr>
          </a:p>
        </p:txBody>
      </p:sp>
      <p:pic>
        <p:nvPicPr>
          <p:cNvPr id="16386" name="Рисунок 3" descr="IMG_94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32583"/>
            <a:ext cx="4537223" cy="302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496965" y="4551194"/>
            <a:ext cx="2696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uk-UA" altLang="uk-UA" b="1" dirty="0" smtClean="0">
                <a:solidFill>
                  <a:srgbClr val="000000"/>
                </a:solidFill>
              </a:rPr>
              <a:t>Аудиторія 257-1, </a:t>
            </a:r>
          </a:p>
          <a:p>
            <a:pPr algn="ctr"/>
            <a:r>
              <a:rPr lang="uk-UA" altLang="uk-UA" b="1" dirty="0" smtClean="0">
                <a:solidFill>
                  <a:srgbClr val="000000"/>
                </a:solidFill>
              </a:rPr>
              <a:t>(14 робочих місць)</a:t>
            </a:r>
            <a:endParaRPr lang="uk-UA" altLang="uk-UA" b="1" dirty="0">
              <a:solidFill>
                <a:srgbClr val="000000"/>
              </a:solidFill>
            </a:endParaRPr>
          </a:p>
        </p:txBody>
      </p:sp>
      <p:pic>
        <p:nvPicPr>
          <p:cNvPr id="16389" name="Picture 2" descr="D:\Прогресстех\ММІ-ННЦ 02.072014\DSC08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973"/>
            <a:ext cx="3995936" cy="299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38" y="1565973"/>
            <a:ext cx="3778462" cy="283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299364" y="5697252"/>
            <a:ext cx="2696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uk-UA" altLang="uk-UA" b="1" dirty="0" smtClean="0">
                <a:solidFill>
                  <a:srgbClr val="000000"/>
                </a:solidFill>
              </a:rPr>
              <a:t>Аудиторія 254-1, </a:t>
            </a:r>
          </a:p>
          <a:p>
            <a:pPr algn="ctr"/>
            <a:r>
              <a:rPr lang="uk-UA" altLang="uk-UA" b="1" dirty="0" smtClean="0">
                <a:solidFill>
                  <a:srgbClr val="000000"/>
                </a:solidFill>
              </a:rPr>
              <a:t>(20 робочих місць)</a:t>
            </a:r>
            <a:endParaRPr lang="uk-UA" altLang="uk-UA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72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_Oce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Эскиз">
  <a:themeElements>
    <a:clrScheme name="Эскиз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Эски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Эскиз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2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1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2400" b="1" i="0" u="none" strike="noStrike" cap="none" normalizeH="0" baseline="0" smtClean="0">
            <a:ln>
              <a:noFill/>
            </a:ln>
            <a:solidFill>
              <a:srgbClr val="33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2400" b="1" i="0" u="none" strike="noStrike" cap="none" normalizeH="0" baseline="0" smtClean="0">
            <a:ln>
              <a:noFill/>
            </a:ln>
            <a:solidFill>
              <a:srgbClr val="33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1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2_Ocea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blank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16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17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2400" b="1" i="0" u="none" strike="noStrike" cap="none" normalizeH="0" baseline="0" smtClean="0">
            <a:ln>
              <a:noFill/>
            </a:ln>
            <a:solidFill>
              <a:srgbClr val="33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2400" b="1" i="0" u="none" strike="noStrike" cap="none" normalizeH="0" baseline="0" smtClean="0">
            <a:ln>
              <a:noFill/>
            </a:ln>
            <a:solidFill>
              <a:srgbClr val="3333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1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2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2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alt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19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0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2_Оформление по умолчанию">
  <a:themeElements>
    <a:clrScheme name="1_Оформление по умолчанию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egoe-Blu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Оформление по умолчанию">
  <a:themeElements>
    <a:clrScheme name="Оформление по умолчанию 3">
      <a:dk1>
        <a:srgbClr val="000000"/>
      </a:dk1>
      <a:lt1>
        <a:srgbClr val="FFFFFF"/>
      </a:lt1>
      <a:dk2>
        <a:srgbClr val="002456"/>
      </a:dk2>
      <a:lt2>
        <a:srgbClr val="FFFFFF"/>
      </a:lt2>
      <a:accent1>
        <a:srgbClr val="FFD423"/>
      </a:accent1>
      <a:accent2>
        <a:srgbClr val="FF7523"/>
      </a:accent2>
      <a:accent3>
        <a:srgbClr val="AAACB4"/>
      </a:accent3>
      <a:accent4>
        <a:srgbClr val="DADADA"/>
      </a:accent4>
      <a:accent5>
        <a:srgbClr val="FFE6AC"/>
      </a:accent5>
      <a:accent6>
        <a:srgbClr val="E7691F"/>
      </a:accent6>
      <a:hlink>
        <a:srgbClr val="FFEC9E"/>
      </a:hlink>
      <a:folHlink>
        <a:srgbClr val="A3C9FF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2456"/>
        </a:dk2>
        <a:lt2>
          <a:srgbClr val="FFFFFF"/>
        </a:lt2>
        <a:accent1>
          <a:srgbClr val="004FBC"/>
        </a:accent1>
        <a:accent2>
          <a:srgbClr val="519AFF"/>
        </a:accent2>
        <a:accent3>
          <a:srgbClr val="AAACB4"/>
        </a:accent3>
        <a:accent4>
          <a:srgbClr val="DADADA"/>
        </a:accent4>
        <a:accent5>
          <a:srgbClr val="AAB2DA"/>
        </a:accent5>
        <a:accent6>
          <a:srgbClr val="498BE7"/>
        </a:accent6>
        <a:hlink>
          <a:srgbClr val="D7E3F5"/>
        </a:hlink>
        <a:folHlink>
          <a:srgbClr val="B5C8E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2456"/>
        </a:dk2>
        <a:lt2>
          <a:srgbClr val="FFFFFF"/>
        </a:lt2>
        <a:accent1>
          <a:srgbClr val="7466E1"/>
        </a:accent1>
        <a:accent2>
          <a:srgbClr val="66A5FF"/>
        </a:accent2>
        <a:accent3>
          <a:srgbClr val="AAACB4"/>
        </a:accent3>
        <a:accent4>
          <a:srgbClr val="DADADA"/>
        </a:accent4>
        <a:accent5>
          <a:srgbClr val="BCB8EE"/>
        </a:accent5>
        <a:accent6>
          <a:srgbClr val="5C95E7"/>
        </a:accent6>
        <a:hlink>
          <a:srgbClr val="6DD5F2"/>
        </a:hlink>
        <a:folHlink>
          <a:srgbClr val="C7D1F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2456"/>
        </a:dk2>
        <a:lt2>
          <a:srgbClr val="FFFFFF"/>
        </a:lt2>
        <a:accent1>
          <a:srgbClr val="FFD423"/>
        </a:accent1>
        <a:accent2>
          <a:srgbClr val="FF7523"/>
        </a:accent2>
        <a:accent3>
          <a:srgbClr val="AAACB4"/>
        </a:accent3>
        <a:accent4>
          <a:srgbClr val="DADADA"/>
        </a:accent4>
        <a:accent5>
          <a:srgbClr val="FFE6AC"/>
        </a:accent5>
        <a:accent6>
          <a:srgbClr val="E7691F"/>
        </a:accent6>
        <a:hlink>
          <a:srgbClr val="FFEC9E"/>
        </a:hlink>
        <a:folHlink>
          <a:srgbClr val="A3C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2456"/>
        </a:dk2>
        <a:lt2>
          <a:srgbClr val="FFFFFF"/>
        </a:lt2>
        <a:accent1>
          <a:srgbClr val="D4FB41"/>
        </a:accent1>
        <a:accent2>
          <a:srgbClr val="FFB23E"/>
        </a:accent2>
        <a:accent3>
          <a:srgbClr val="AAACB4"/>
        </a:accent3>
        <a:accent4>
          <a:srgbClr val="DADADA"/>
        </a:accent4>
        <a:accent5>
          <a:srgbClr val="E6FDB0"/>
        </a:accent5>
        <a:accent6>
          <a:srgbClr val="E7A137"/>
        </a:accent6>
        <a:hlink>
          <a:srgbClr val="BCD8FF"/>
        </a:hlink>
        <a:folHlink>
          <a:srgbClr val="FFD6F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4FBC"/>
        </a:accent1>
        <a:accent2>
          <a:srgbClr val="519AFF"/>
        </a:accent2>
        <a:accent3>
          <a:srgbClr val="FFFFFF"/>
        </a:accent3>
        <a:accent4>
          <a:srgbClr val="000000"/>
        </a:accent4>
        <a:accent5>
          <a:srgbClr val="AAB2DA"/>
        </a:accent5>
        <a:accent6>
          <a:srgbClr val="498BE7"/>
        </a:accent6>
        <a:hlink>
          <a:srgbClr val="D7E3F5"/>
        </a:hlink>
        <a:folHlink>
          <a:srgbClr val="B5C8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7466E1"/>
        </a:accent1>
        <a:accent2>
          <a:srgbClr val="66A5FF"/>
        </a:accent2>
        <a:accent3>
          <a:srgbClr val="FFFFFF"/>
        </a:accent3>
        <a:accent4>
          <a:srgbClr val="000000"/>
        </a:accent4>
        <a:accent5>
          <a:srgbClr val="BCB8EE"/>
        </a:accent5>
        <a:accent6>
          <a:srgbClr val="5C95E7"/>
        </a:accent6>
        <a:hlink>
          <a:srgbClr val="6DD5F2"/>
        </a:hlink>
        <a:folHlink>
          <a:srgbClr val="C7D1F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D423"/>
        </a:accent1>
        <a:accent2>
          <a:srgbClr val="FF7523"/>
        </a:accent2>
        <a:accent3>
          <a:srgbClr val="FFFFFF"/>
        </a:accent3>
        <a:accent4>
          <a:srgbClr val="000000"/>
        </a:accent4>
        <a:accent5>
          <a:srgbClr val="FFE6AC"/>
        </a:accent5>
        <a:accent6>
          <a:srgbClr val="E7691F"/>
        </a:accent6>
        <a:hlink>
          <a:srgbClr val="FFEC9E"/>
        </a:hlink>
        <a:folHlink>
          <a:srgbClr val="A3C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D4FB41"/>
        </a:accent1>
        <a:accent2>
          <a:srgbClr val="FFB23E"/>
        </a:accent2>
        <a:accent3>
          <a:srgbClr val="FFFFFF"/>
        </a:accent3>
        <a:accent4>
          <a:srgbClr val="000000"/>
        </a:accent4>
        <a:accent5>
          <a:srgbClr val="E6FDB0"/>
        </a:accent5>
        <a:accent6>
          <a:srgbClr val="E7A137"/>
        </a:accent6>
        <a:hlink>
          <a:srgbClr val="BCD8FF"/>
        </a:hlink>
        <a:folHlink>
          <a:srgbClr val="FFD6F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Обычная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9.xml><?xml version="1.0" encoding="utf-8"?>
<a:themeOverride xmlns:a="http://schemas.openxmlformats.org/drawingml/2006/main">
  <a:clrScheme name="1_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14257</TotalTime>
  <Words>5116</Words>
  <Application>Microsoft Office PowerPoint</Application>
  <PresentationFormat>Экран (4:3)</PresentationFormat>
  <Paragraphs>1227</Paragraphs>
  <Slides>123</Slides>
  <Notes>29</Notes>
  <HiddenSlides>0</HiddenSlides>
  <MMClips>0</MMClips>
  <ScaleCrop>false</ScaleCrop>
  <HeadingPairs>
    <vt:vector size="6" baseType="variant">
      <vt:variant>
        <vt:lpstr>Тема</vt:lpstr>
      </vt:variant>
      <vt:variant>
        <vt:i4>53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123</vt:i4>
      </vt:variant>
    </vt:vector>
  </HeadingPairs>
  <TitlesOfParts>
    <vt:vector size="179" baseType="lpstr">
      <vt:lpstr>2_Ocean</vt:lpstr>
      <vt:lpstr>2_Оформление по умолчанию</vt:lpstr>
      <vt:lpstr>3_Оформление по умолчанию</vt:lpstr>
      <vt:lpstr>8_Оформление по умолчанию</vt:lpstr>
      <vt:lpstr>7_Оформление по умолчанию</vt:lpstr>
      <vt:lpstr>12_Оформление по умолчанию</vt:lpstr>
      <vt:lpstr>Segoe-Blue</vt:lpstr>
      <vt:lpstr>14_Оформление по умолчанию</vt:lpstr>
      <vt:lpstr>13_Оформление по умолчанию</vt:lpstr>
      <vt:lpstr>Обычная</vt:lpstr>
      <vt:lpstr>1_Эскиз</vt:lpstr>
      <vt:lpstr>4_Оформление по умолчанию</vt:lpstr>
      <vt:lpstr>Тема Office</vt:lpstr>
      <vt:lpstr>15_Оформление по умолчанию</vt:lpstr>
      <vt:lpstr>5_Оформление по умолчанию</vt:lpstr>
      <vt:lpstr>1_Тема Office</vt:lpstr>
      <vt:lpstr>Трек</vt:lpstr>
      <vt:lpstr>2_Трек</vt:lpstr>
      <vt:lpstr>3_Трек</vt:lpstr>
      <vt:lpstr>3_Тема Office</vt:lpstr>
      <vt:lpstr>4_Тема Office</vt:lpstr>
      <vt:lpstr>Ocean</vt:lpstr>
      <vt:lpstr>5_Тема Office</vt:lpstr>
      <vt:lpstr>6_Тема Office</vt:lpstr>
      <vt:lpstr>4_Трек</vt:lpstr>
      <vt:lpstr>5_Трек</vt:lpstr>
      <vt:lpstr>6_Оформление по умолчанию</vt:lpstr>
      <vt:lpstr>1_simple-light-2</vt:lpstr>
      <vt:lpstr>9_Оформление по умолчанию</vt:lpstr>
      <vt:lpstr>6_Трек</vt:lpstr>
      <vt:lpstr>2_Солнцестояние</vt:lpstr>
      <vt:lpstr>3_Солнцестояние</vt:lpstr>
      <vt:lpstr>10_Оформление по умолчанию</vt:lpstr>
      <vt:lpstr>Оформление по умолчанию</vt:lpstr>
      <vt:lpstr>11_Оформление по умолчанию</vt:lpstr>
      <vt:lpstr>3_Ocean</vt:lpstr>
      <vt:lpstr>blank</vt:lpstr>
      <vt:lpstr>16_Оформление по умолчанию</vt:lpstr>
      <vt:lpstr>17_Оформление по умолчанию</vt:lpstr>
      <vt:lpstr>9_Тема Office</vt:lpstr>
      <vt:lpstr>18_Оформление по умолчанию</vt:lpstr>
      <vt:lpstr>8_Тема Office</vt:lpstr>
      <vt:lpstr>7_Тема Office</vt:lpstr>
      <vt:lpstr>1_Оформление по умолчанию</vt:lpstr>
      <vt:lpstr>10_Тема Office</vt:lpstr>
      <vt:lpstr>11_Тема Office</vt:lpstr>
      <vt:lpstr>2_Тема Office</vt:lpstr>
      <vt:lpstr>22_Оформление по умолчанию</vt:lpstr>
      <vt:lpstr>21_Оформление по умолчанию</vt:lpstr>
      <vt:lpstr>23_Оформление по умолчанию</vt:lpstr>
      <vt:lpstr>19_Оформление по умолчанию</vt:lpstr>
      <vt:lpstr>20_Оформление по умолчанию</vt:lpstr>
      <vt:lpstr>1_Трек</vt:lpstr>
      <vt:lpstr>Лист</vt:lpstr>
      <vt:lpstr>Equation</vt:lpstr>
      <vt:lpstr>Диаграмма</vt:lpstr>
      <vt:lpstr>ПОЄДНАННЯ ФУНДАМЕНТАЛЬНОЇ І ПРАКТИЧНОЇ ПІДГОТОВКИ – ЗАПОРУКА КОНКУРЕНТОСПРОМОЖНОСТІ ВИПУСКНИКІВ</vt:lpstr>
      <vt:lpstr>Презентация PowerPoint</vt:lpstr>
      <vt:lpstr>Презентация PowerPoint</vt:lpstr>
      <vt:lpstr>ДИНАМІКА ПРИЙОМУ ЗА ОСТАННІ 6 РОКІВ </vt:lpstr>
      <vt:lpstr>Показники та структура прийому   на 1-й курс за пріоритетами (на основі ПЗСО)</vt:lpstr>
      <vt:lpstr>КОНКУРС ЗА ЗАЯВАМИ У 2017 РОЦІ</vt:lpstr>
      <vt:lpstr>СЕРЕДНІЙ ПРОХІДНИЙ БАЛ ПО ФАКУЛЬТЕТАХ</vt:lpstr>
      <vt:lpstr>Комплексний показник прийому</vt:lpstr>
      <vt:lpstr>Розподіл структурних підрозділів університету за комплексним показником прийому (ПЗСО)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ПРИВАБЛИВІСТЬ ДЛЯ ВСТУПНИКІВ</vt:lpstr>
      <vt:lpstr>ЗАГАЛЬНОУНІВЕРСИТЕТСЬКІ ДНІ ВІДКРИТИХ ДВЕРЕЙ</vt:lpstr>
      <vt:lpstr>Презентация PowerPoint</vt:lpstr>
      <vt:lpstr>Вхідним ректорським контролем було охоплено:</vt:lpstr>
      <vt:lpstr>Презентация PowerPoint</vt:lpstr>
      <vt:lpstr>Презентация PowerPoint</vt:lpstr>
      <vt:lpstr>Презентация PowerPoint</vt:lpstr>
      <vt:lpstr>Адаптаційними курсами було охоплено:</vt:lpstr>
      <vt:lpstr>Презентация PowerPoint</vt:lpstr>
      <vt:lpstr>Презентация PowerPoint</vt:lpstr>
      <vt:lpstr>Презентация PowerPoint</vt:lpstr>
      <vt:lpstr>Ректорським контролем було охоплено:</vt:lpstr>
      <vt:lpstr>Презентация PowerPoint</vt:lpstr>
      <vt:lpstr>Зв’язок Професійних та Освітніх стандартів</vt:lpstr>
      <vt:lpstr>Презентация PowerPoint</vt:lpstr>
      <vt:lpstr>Стратегія формування змісту освіти</vt:lpstr>
      <vt:lpstr>Презентация PowerPoint</vt:lpstr>
      <vt:lpstr>Презентация PowerPoint</vt:lpstr>
      <vt:lpstr>Зменшення кількості дисциплін у навчальних планах підготовки бакалаврів</vt:lpstr>
      <vt:lpstr>Методика визначення дисциплін вільного вибору (2017/18 н.р.)</vt:lpstr>
      <vt:lpstr>Кількість дисциплін вільного вибору при підготовці бакалаврів за інженерними спеціальностями</vt:lpstr>
      <vt:lpstr>Навчальні СЕГ-дисципліни за вибором студентів (98) </vt:lpstr>
      <vt:lpstr>Презентация PowerPoint</vt:lpstr>
      <vt:lpstr>Ставлення </vt:lpstr>
      <vt:lpstr>Нові форми, технології, напрями розвитку та організації освітнього процесу 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Організація інноваційної підготовки магістрів </vt:lpstr>
      <vt:lpstr>Презентация PowerPoint</vt:lpstr>
      <vt:lpstr>ЧАСТКА ВСТУПНИКІВ У МАГІСТРАТУРУ З ІНШИХ ЗВО у 2017 році</vt:lpstr>
      <vt:lpstr>Презентация PowerPoint</vt:lpstr>
      <vt:lpstr>Базові елементи забезпечення інноваційної структури магістерської підготовки</vt:lpstr>
      <vt:lpstr>Презентация PowerPoint</vt:lpstr>
      <vt:lpstr>Презентация PowerPoint</vt:lpstr>
      <vt:lpstr>Презентация PowerPoint</vt:lpstr>
      <vt:lpstr>Особливості розвитку освітньо-наукового рівня PhD :</vt:lpstr>
      <vt:lpstr>Презентация PowerPoint</vt:lpstr>
      <vt:lpstr>Презентация PowerPoint</vt:lpstr>
      <vt:lpstr>Презентация PowerPoint</vt:lpstr>
      <vt:lpstr>Презентация PowerPoint</vt:lpstr>
      <vt:lpstr>Співпраця з підприємствами</vt:lpstr>
      <vt:lpstr>Презентация PowerPoint</vt:lpstr>
      <vt:lpstr>Презентация PowerPoint</vt:lpstr>
      <vt:lpstr>Цільова підготовка фахівців для ДК «Укроборонпром»</vt:lpstr>
      <vt:lpstr>Презентация PowerPoint</vt:lpstr>
      <vt:lpstr>Презентация PowerPoint</vt:lpstr>
      <vt:lpstr>Презентация PowerPoint</vt:lpstr>
      <vt:lpstr>Презентация PowerPoint</vt:lpstr>
      <vt:lpstr>Розподіл чисельності викладацького складу   за віковими групами у 2017 р.</vt:lpstr>
      <vt:lpstr>Співвідношення вікових груп  викладацького складу в 2017 році, %</vt:lpstr>
      <vt:lpstr>Презентация PowerPoint</vt:lpstr>
      <vt:lpstr>Структура середньостатистичної кафедри КПІ ім. Ігоря Сікорського за віковими групами НПП</vt:lpstr>
      <vt:lpstr>Презентация PowerPoint</vt:lpstr>
      <vt:lpstr>Презентация PowerPoint</vt:lpstr>
      <vt:lpstr>ПІДГОТОВКА НАУКОВИХ КАДРІВ:</vt:lpstr>
      <vt:lpstr>Загальні  відомості  щодо  відповідності  випускових  кафедр  критеріям  акредитації</vt:lpstr>
      <vt:lpstr>Участь НПП  в АІС «Рейтинг НПП-2016/17»  за посадами  </vt:lpstr>
      <vt:lpstr>Розподіл середніх (на ставку) рейтингів за посадами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ВИПРАВЛЕННЯ НЕДОЛІКІВ</vt:lpstr>
      <vt:lpstr>Завдання щодо забезпечення якості НПП:</vt:lpstr>
      <vt:lpstr>Презентация PowerPoint</vt:lpstr>
      <vt:lpstr>Презентация PowerPoint</vt:lpstr>
      <vt:lpstr>Стажування НПП</vt:lpstr>
      <vt:lpstr>Презентация PowerPoint</vt:lpstr>
      <vt:lpstr>Культура академічної чесності та запобігання плагіату</vt:lpstr>
      <vt:lpstr>Впровадження системи перевірки на плагіат</vt:lpstr>
      <vt:lpstr>Презентация PowerPoint</vt:lpstr>
      <vt:lpstr>РОЗМІЩЕННЯ ІНФОРМАЦІЙНИХ БЛОКІВ НА САЙТАХ КАФЕДР</vt:lpstr>
      <vt:lpstr>РОЗМІЩЕННЯ ІНФОРМАЦІЙНИХ БЛОКІВ НА САЙТАХ КАФЕДР</vt:lpstr>
      <vt:lpstr>РОЗШИРЕННЯ ІНФОРМАЦІЙНИХ МОЖЛИВОСТЕЙ ВЕБ-САЙТІВ СТРУКТУРНИХ ПІДРОЗДІЛІВ (наказ ректора від 10.10.2014 р. №1-278)</vt:lpstr>
      <vt:lpstr>Взаємодія «студент-викладач»</vt:lpstr>
      <vt:lpstr>Робота експертної ради  з навчальних видань у 2017 році</vt:lpstr>
      <vt:lpstr>Презентация PowerPoint</vt:lpstr>
      <vt:lpstr>Презентация PowerPoint</vt:lpstr>
      <vt:lpstr>Презентация PowerPoint</vt:lpstr>
      <vt:lpstr>Навчальні центри, що створені за сприянням «Boeing» і групи компаній «Прогрестех» </vt:lpstr>
      <vt:lpstr>Презентация PowerPoint</vt:lpstr>
      <vt:lpstr>Презентация PowerPoint</vt:lpstr>
      <vt:lpstr>Презентация PowerPoint</vt:lpstr>
      <vt:lpstr>ВІДКРИТА ЛАБОРАТОРІЯ ЕЛЕКТРОНІКИ    LAMPA</vt:lpstr>
      <vt:lpstr>Презентация PowerPoint</vt:lpstr>
      <vt:lpstr>Підрозділами заявлено готовність викладати англ. мовою 694 навчальні дисципліни, за участю 320 викладачів</vt:lpstr>
      <vt:lpstr>Презентация PowerPoint</vt:lpstr>
      <vt:lpstr>Міжнародні навчальні проекти</vt:lpstr>
      <vt:lpstr>Створення  філії КПІ ім. Ігоря Сікорського в Арабській Республіці Єгипет</vt:lpstr>
      <vt:lpstr>Презентация PowerPoint</vt:lpstr>
      <vt:lpstr>Сanada's Mitacs Globalink Research Internship Program for Ukraine</vt:lpstr>
      <vt:lpstr>Презентация PowerPoint</vt:lpstr>
      <vt:lpstr>Презентация PowerPoint</vt:lpstr>
      <vt:lpstr>Презентация PowerPoint</vt:lpstr>
      <vt:lpstr>ПРОЕКТ РІШЕННЯ ВЧЕНОЇ РАДИ КПІ ім. Ігоря Сікорського  від 12 березня 2018 року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 державну атестацію магістрів</dc:title>
  <dc:creator>Zver</dc:creator>
  <cp:lastModifiedBy>Яблонский ПН</cp:lastModifiedBy>
  <cp:revision>1132</cp:revision>
  <cp:lastPrinted>2018-03-12T10:24:28Z</cp:lastPrinted>
  <dcterms:created xsi:type="dcterms:W3CDTF">2010-02-04T07:37:22Z</dcterms:created>
  <dcterms:modified xsi:type="dcterms:W3CDTF">2018-03-29T07:42:41Z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