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256" r:id="rId3"/>
    <p:sldId id="310" r:id="rId4"/>
    <p:sldId id="323" r:id="rId5"/>
    <p:sldId id="324" r:id="rId6"/>
    <p:sldId id="325" r:id="rId7"/>
    <p:sldId id="326" r:id="rId8"/>
    <p:sldId id="327" r:id="rId9"/>
    <p:sldId id="328" r:id="rId10"/>
    <p:sldId id="311" r:id="rId11"/>
    <p:sldId id="306" r:id="rId12"/>
    <p:sldId id="312" r:id="rId13"/>
    <p:sldId id="266" r:id="rId14"/>
    <p:sldId id="291" r:id="rId15"/>
    <p:sldId id="303" r:id="rId16"/>
    <p:sldId id="313" r:id="rId17"/>
    <p:sldId id="285" r:id="rId18"/>
    <p:sldId id="288" r:id="rId19"/>
    <p:sldId id="289" r:id="rId20"/>
    <p:sldId id="274" r:id="rId21"/>
    <p:sldId id="290" r:id="rId22"/>
    <p:sldId id="322" r:id="rId23"/>
    <p:sldId id="317" r:id="rId24"/>
    <p:sldId id="271" r:id="rId25"/>
  </p:sldIdLst>
  <p:sldSz cx="12192000" cy="6858000"/>
  <p:notesSz cx="6797675" cy="9926638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агарлицька Тетяна Володимирівна" initials="КТВ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B8AE"/>
    <a:srgbClr val="FF585D"/>
    <a:srgbClr val="244E79"/>
    <a:srgbClr val="71CBDD"/>
    <a:srgbClr val="FDAA63"/>
    <a:srgbClr val="FF8B8E"/>
    <a:srgbClr val="FF797C"/>
    <a:srgbClr val="FF7578"/>
    <a:srgbClr val="B686DA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4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6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711" cy="498168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378" y="0"/>
            <a:ext cx="2945711" cy="498168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>
              <a:defRPr sz="1200"/>
            </a:lvl1pPr>
          </a:lstStyle>
          <a:p>
            <a:fld id="{7CCEE47D-8B7C-4A57-AFA4-F467CA3A4F44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471"/>
            <a:ext cx="2945711" cy="498168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378" y="9428471"/>
            <a:ext cx="2945711" cy="498168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>
              <a:defRPr sz="1200"/>
            </a:lvl1pPr>
          </a:lstStyle>
          <a:p>
            <a:fld id="{FE97F6F0-779D-49CE-B82D-5F0CB676A0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614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5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>
              <a:defRPr sz="1200"/>
            </a:lvl1pPr>
          </a:lstStyle>
          <a:p>
            <a:fld id="{48DF1099-D0FE-4085-9F20-70A61AC402EB}" type="datetimeFigureOut">
              <a:rPr lang="uk-UA" smtClean="0"/>
              <a:pPr/>
              <a:t>22.11.2016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5" tIns="45802" rIns="91605" bIns="45802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605" tIns="45802" rIns="91605" bIns="4580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6"/>
            <a:ext cx="2945659" cy="498054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8054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>
              <a:defRPr sz="1200"/>
            </a:lvl1pPr>
          </a:lstStyle>
          <a:p>
            <a:fld id="{7009CF8E-2DD0-4472-8696-A9D55B033BF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7531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CF8E-2DD0-4472-8696-A9D55B033BFA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1535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CF8E-2DD0-4472-8696-A9D55B033BFA}" type="slidenum">
              <a:rPr lang="uk-UA" smtClean="0"/>
              <a:pPr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5344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CF8E-2DD0-4472-8696-A9D55B033BFA}" type="slidenum">
              <a:rPr lang="uk-UA" smtClean="0"/>
              <a:pPr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4025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CF8E-2DD0-4472-8696-A9D55B033BFA}" type="slidenum">
              <a:rPr lang="uk-UA" smtClean="0"/>
              <a:pPr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6210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4284" indent="-286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5053" indent="-22901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3074" indent="-22901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1095" indent="-22901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9116" indent="-2290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7137" indent="-2290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5158" indent="-2290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3180" indent="-2290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B84D73-DF3D-414B-B2A2-62B6ADE2390B}" type="slidenum">
              <a:rPr lang="ru-RU" altLang="uk-UA" smtClean="0"/>
              <a:pPr/>
              <a:t>15</a:t>
            </a:fld>
            <a:endParaRPr lang="ru-RU" altLang="uk-UA" smtClean="0"/>
          </a:p>
        </p:txBody>
      </p:sp>
    </p:spTree>
    <p:extLst>
      <p:ext uri="{BB962C8B-B14F-4D97-AF65-F5344CB8AC3E}">
        <p14:creationId xmlns:p14="http://schemas.microsoft.com/office/powerpoint/2010/main" val="1583822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CF8E-2DD0-4472-8696-A9D55B033BFA}" type="slidenum">
              <a:rPr lang="uk-UA" smtClean="0"/>
              <a:pPr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9633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CF8E-2DD0-4472-8696-A9D55B033BFA}" type="slidenum">
              <a:rPr lang="uk-UA" smtClean="0"/>
              <a:pPr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7034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CF8E-2DD0-4472-8696-A9D55B033BFA}" type="slidenum">
              <a:rPr lang="uk-UA" smtClean="0"/>
              <a:pPr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4071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3B081-FD10-403A-A68E-98C8890D85C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770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CF8E-2DD0-4472-8696-A9D55B033BFA}" type="slidenum">
              <a:rPr lang="uk-UA" smtClean="0"/>
              <a:pPr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4475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CF8E-2DD0-4472-8696-A9D55B033BFA}" type="slidenum">
              <a:rPr lang="uk-UA" smtClean="0"/>
              <a:pPr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3781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CF8E-2DD0-4472-8696-A9D55B033BFA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73460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CF8E-2DD0-4472-8696-A9D55B033BFA}" type="slidenum">
              <a:rPr lang="uk-UA" smtClean="0"/>
              <a:pPr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3569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3B081-FD10-403A-A68E-98C8890D85C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273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3B081-FD10-403A-A68E-98C8890D85C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154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3B081-FD10-403A-A68E-98C8890D85C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546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3B081-FD10-403A-A68E-98C8890D85C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135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3B081-FD10-403A-A68E-98C8890D85C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854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CF8E-2DD0-4472-8696-A9D55B033BFA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5481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CF8E-2DD0-4472-8696-A9D55B033BFA}" type="slidenum">
              <a:rPr lang="uk-UA" smtClean="0"/>
              <a:pPr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1431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9FD5-3E90-442D-B47F-7032551E3935}" type="datetimeFigureOut">
              <a:rPr lang="uk-UA" smtClean="0"/>
              <a:pPr/>
              <a:t>22.11.2016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3661-1F00-4072-B733-363C52B9C1C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675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9FD5-3E90-442D-B47F-7032551E3935}" type="datetimeFigureOut">
              <a:rPr lang="uk-UA" smtClean="0"/>
              <a:pPr/>
              <a:t>22.11.2016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3661-1F00-4072-B733-363C52B9C1C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1646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9FD5-3E90-442D-B47F-7032551E3935}" type="datetimeFigureOut">
              <a:rPr lang="uk-UA" smtClean="0"/>
              <a:pPr/>
              <a:t>22.11.2016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3661-1F00-4072-B733-363C52B9C1C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3988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азделительны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 userDrawn="1"/>
        </p:nvSpPr>
        <p:spPr>
          <a:xfrm>
            <a:off x="512453" y="398767"/>
            <a:ext cx="11221420" cy="6047535"/>
          </a:xfrm>
          <a:custGeom>
            <a:avLst/>
            <a:gdLst>
              <a:gd name="connsiteX0" fmla="*/ 9758223 w 9758223"/>
              <a:gd name="connsiteY0" fmla="*/ 6626035 h 6626035"/>
              <a:gd name="connsiteX1" fmla="*/ 0 w 9758223"/>
              <a:gd name="connsiteY1" fmla="*/ 6626035 h 6626035"/>
              <a:gd name="connsiteX2" fmla="*/ 0 w 9758223"/>
              <a:gd name="connsiteY2" fmla="*/ 0 h 6626035"/>
              <a:gd name="connsiteX3" fmla="*/ 9758223 w 9758223"/>
              <a:gd name="connsiteY3" fmla="*/ 0 h 6626035"/>
              <a:gd name="connsiteX4" fmla="*/ 9758223 w 9758223"/>
              <a:gd name="connsiteY4" fmla="*/ 6626035 h 6626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758223" h="6626035">
                <a:moveTo>
                  <a:pt x="9758223" y="6626035"/>
                </a:moveTo>
                <a:lnTo>
                  <a:pt x="0" y="6626035"/>
                </a:lnTo>
                <a:lnTo>
                  <a:pt x="0" y="0"/>
                </a:lnTo>
                <a:lnTo>
                  <a:pt x="9758223" y="0"/>
                </a:lnTo>
                <a:lnTo>
                  <a:pt x="9758223" y="6626035"/>
                </a:lnTo>
              </a:path>
            </a:pathLst>
          </a:custGeom>
          <a:solidFill>
            <a:srgbClr val="FF585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52" rIns="91306" bIns="45652" anchor="ctr"/>
          <a:lstStyle/>
          <a:p>
            <a:pPr algn="ctr" defTabSz="45652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>
            <a:off x="2031714" y="2183798"/>
            <a:ext cx="4182235" cy="143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45652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5873" eaLnBrk="1" fontAlgn="base" hangingPunct="1">
              <a:lnSpc>
                <a:spcPts val="5699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4000" b="1" smtClean="0">
                <a:solidFill>
                  <a:srgbClr val="FFFFFF"/>
                </a:solidFill>
                <a:latin typeface="Trebuchet MS" pitchFamily="34" charset="0"/>
              </a:rPr>
              <a:t>разделительный</a:t>
            </a:r>
          </a:p>
          <a:p>
            <a:pPr defTabSz="455873" eaLnBrk="1" fontAlgn="base" hangingPunct="1">
              <a:lnSpc>
                <a:spcPts val="5095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4000" b="1" smtClean="0">
                <a:solidFill>
                  <a:srgbClr val="FFFFFF"/>
                </a:solidFill>
                <a:latin typeface="Trebuchet MS" pitchFamily="34" charset="0"/>
              </a:rPr>
              <a:t>слайд</a:t>
            </a: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0"/>
          </p:nvPr>
        </p:nvSpPr>
        <p:spPr>
          <a:xfrm>
            <a:off x="2032000" y="5859476"/>
            <a:ext cx="4642552" cy="389051"/>
          </a:xfrm>
        </p:spPr>
        <p:txBody>
          <a:bodyPr/>
          <a:lstStyle>
            <a:lvl1pPr marL="0" indent="0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4924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11823" y="426110"/>
            <a:ext cx="11221467" cy="1368145"/>
          </a:xfrm>
          <a:solidFill>
            <a:srgbClr val="FF585D"/>
          </a:solidFill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uk-UA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4488" y="2117586"/>
            <a:ext cx="10848817" cy="406671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2394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11823" y="418433"/>
            <a:ext cx="11221467" cy="1368145"/>
          </a:xfrm>
        </p:spPr>
        <p:txBody>
          <a:bodyPr/>
          <a:lstStyle/>
          <a:p>
            <a:r>
              <a:rPr lang="uk-UA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77725" y="2070530"/>
            <a:ext cx="5216675" cy="4068000"/>
          </a:xfrm>
        </p:spPr>
        <p:txBody>
          <a:bodyPr>
            <a:normAutofit/>
          </a:bodyPr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2070530"/>
            <a:ext cx="5535688" cy="4068000"/>
          </a:xfrm>
        </p:spPr>
        <p:txBody>
          <a:bodyPr>
            <a:normAutofit/>
          </a:bodyPr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715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11823" y="426110"/>
            <a:ext cx="11221467" cy="136814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uk-UA" smtClean="0"/>
              <a:t>Click to edit Master title style</a:t>
            </a:r>
            <a:endParaRPr lang="en-US" altLang="zh-CN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8230" y="2070531"/>
            <a:ext cx="5520841" cy="3240131"/>
          </a:xfrm>
        </p:spPr>
        <p:txBody>
          <a:bodyPr>
            <a:normAutofit/>
          </a:bodyPr>
          <a:lstStyle>
            <a:lvl1pPr marL="0" indent="0">
              <a:buNone/>
              <a:defRPr sz="1300"/>
            </a:lvl1pPr>
            <a:lvl2pPr marL="456520" indent="0">
              <a:buNone/>
              <a:defRPr sz="1500"/>
            </a:lvl2pPr>
            <a:lvl3pPr marL="913044" indent="0">
              <a:buNone/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65601" y="2070530"/>
            <a:ext cx="7567689" cy="4068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rgbClr val="7F7F7F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ru-RU" dirty="0" smtClean="0"/>
          </a:p>
          <a:p>
            <a:pPr lvl="0"/>
            <a:r>
              <a:rPr lang="ru-RU" dirty="0" smtClean="0"/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058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11823" y="426110"/>
            <a:ext cx="11221467" cy="1368145"/>
          </a:xfrm>
        </p:spPr>
        <p:txBody>
          <a:bodyPr/>
          <a:lstStyle/>
          <a:p>
            <a:r>
              <a:rPr lang="uk-UA" smtClean="0"/>
              <a:t>Click to edit Master title style</a:t>
            </a:r>
            <a:endParaRPr lang="en-US" altLang="zh-CN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1824" y="2070530"/>
            <a:ext cx="3319792" cy="40680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7F7F7F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РИСУНОК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52523" y="2070530"/>
            <a:ext cx="7580765" cy="4068000"/>
          </a:xfrm>
        </p:spPr>
        <p:txBody>
          <a:bodyPr>
            <a:normAutofit/>
          </a:bodyPr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8669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11823" y="418433"/>
            <a:ext cx="11221467" cy="1368145"/>
          </a:xfrm>
        </p:spPr>
        <p:txBody>
          <a:bodyPr/>
          <a:lstStyle/>
          <a:p>
            <a:r>
              <a:rPr lang="uk-UA" smtClean="0"/>
              <a:t>Click to edit Master title style</a:t>
            </a:r>
            <a:endParaRPr lang="en-US" altLang="zh-CN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726" y="2070533"/>
            <a:ext cx="4258737" cy="1433429"/>
          </a:xfrm>
        </p:spPr>
        <p:txBody>
          <a:bodyPr>
            <a:normAutofit/>
          </a:bodyPr>
          <a:lstStyle>
            <a:lvl1pPr marL="0" indent="0">
              <a:buNone/>
              <a:defRPr sz="1300"/>
            </a:lvl1pPr>
            <a:lvl2pPr marL="456520" indent="0">
              <a:buNone/>
              <a:defRPr sz="1500"/>
            </a:lvl2pPr>
            <a:lvl3pPr marL="913044" indent="0">
              <a:buNone/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65601" y="2070530"/>
            <a:ext cx="7567689" cy="4068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rgbClr val="7F7F7F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ru-RU" dirty="0" smtClean="0"/>
          </a:p>
          <a:p>
            <a:pPr lvl="0"/>
            <a:r>
              <a:rPr lang="ru-RU" dirty="0" smtClean="0"/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396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11823" y="426110"/>
            <a:ext cx="11221467" cy="1368145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2976" y="1676217"/>
            <a:ext cx="5203541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6520" indent="0">
              <a:buNone/>
              <a:defRPr sz="2000" b="1"/>
            </a:lvl2pPr>
            <a:lvl3pPr marL="913044" indent="0">
              <a:buNone/>
              <a:defRPr sz="1800" b="1"/>
            </a:lvl3pPr>
            <a:lvl4pPr marL="1369566" indent="0">
              <a:buNone/>
              <a:defRPr sz="1600" b="1"/>
            </a:lvl4pPr>
            <a:lvl5pPr marL="1826088" indent="0">
              <a:buNone/>
              <a:defRPr sz="1600" b="1"/>
            </a:lvl5pPr>
            <a:lvl6pPr marL="2282609" indent="0">
              <a:buNone/>
              <a:defRPr sz="1600" b="1"/>
            </a:lvl6pPr>
            <a:lvl7pPr marL="2739133" indent="0">
              <a:buNone/>
              <a:defRPr sz="1600" b="1"/>
            </a:lvl7pPr>
            <a:lvl8pPr marL="3195655" indent="0">
              <a:buNone/>
              <a:defRPr sz="1600" b="1"/>
            </a:lvl8pPr>
            <a:lvl9pPr marL="3652177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92976" y="2363013"/>
            <a:ext cx="5203541" cy="3951288"/>
          </a:xfrm>
        </p:spPr>
        <p:txBody>
          <a:bodyPr/>
          <a:lstStyle>
            <a:lvl1pPr>
              <a:defRPr sz="2000" b="0"/>
            </a:lvl1pPr>
            <a:lvl2pPr>
              <a:defRPr sz="1800" b="0"/>
            </a:lvl2pPr>
            <a:lvl3pPr>
              <a:defRPr sz="1600" b="0"/>
            </a:lvl3pPr>
            <a:lvl4pPr>
              <a:defRPr sz="1400" b="0"/>
            </a:lvl4pPr>
            <a:lvl5pPr>
              <a:defRPr sz="14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2" y="1676217"/>
            <a:ext cx="5539921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6520" indent="0">
              <a:buNone/>
              <a:defRPr sz="2000" b="1"/>
            </a:lvl2pPr>
            <a:lvl3pPr marL="913044" indent="0">
              <a:buNone/>
              <a:defRPr sz="1800" b="1"/>
            </a:lvl3pPr>
            <a:lvl4pPr marL="1369566" indent="0">
              <a:buNone/>
              <a:defRPr sz="1600" b="1"/>
            </a:lvl4pPr>
            <a:lvl5pPr marL="1826088" indent="0">
              <a:buNone/>
              <a:defRPr sz="1600" b="1"/>
            </a:lvl5pPr>
            <a:lvl6pPr marL="2282609" indent="0">
              <a:buNone/>
              <a:defRPr sz="1600" b="1"/>
            </a:lvl6pPr>
            <a:lvl7pPr marL="2739133" indent="0">
              <a:buNone/>
              <a:defRPr sz="1600" b="1"/>
            </a:lvl7pPr>
            <a:lvl8pPr marL="3195655" indent="0">
              <a:buNone/>
              <a:defRPr sz="1600" b="1"/>
            </a:lvl8pPr>
            <a:lvl9pPr marL="3652177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82" y="2363013"/>
            <a:ext cx="5539921" cy="3951288"/>
          </a:xfrm>
        </p:spPr>
        <p:txBody>
          <a:bodyPr/>
          <a:lstStyle>
            <a:lvl1pPr>
              <a:defRPr sz="2000" b="0"/>
            </a:lvl1pPr>
            <a:lvl2pPr>
              <a:defRPr sz="1800" b="0"/>
            </a:lvl2pPr>
            <a:lvl3pPr>
              <a:defRPr sz="1600" b="0"/>
            </a:lvl3pPr>
            <a:lvl4pPr>
              <a:defRPr sz="1400" b="0"/>
            </a:lvl4pPr>
            <a:lvl5pPr>
              <a:defRPr sz="14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4424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11823" y="418433"/>
            <a:ext cx="11221467" cy="1368145"/>
          </a:xfrm>
        </p:spPr>
        <p:txBody>
          <a:bodyPr/>
          <a:lstStyle/>
          <a:p>
            <a:r>
              <a:rPr lang="uk-UA" smtClean="0"/>
              <a:t>Click to edit Master title style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94236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9FD5-3E90-442D-B47F-7032551E3935}" type="datetimeFigureOut">
              <a:rPr lang="uk-UA" smtClean="0"/>
              <a:pPr/>
              <a:t>22.11.2016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3661-1F00-4072-B733-363C52B9C1C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9444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7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06" tIns="45652" rIns="91306" bIns="45652" anchor="ctr"/>
          <a:lstStyle/>
          <a:p>
            <a:pPr algn="ctr" defTabSz="456520">
              <a:defRPr/>
            </a:pPr>
            <a:endParaRPr lang="ru-RU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4" name="Freeform 7"/>
          <p:cNvSpPr/>
          <p:nvPr userDrawn="1"/>
        </p:nvSpPr>
        <p:spPr>
          <a:xfrm>
            <a:off x="501590" y="729851"/>
            <a:ext cx="11221420" cy="5713560"/>
          </a:xfrm>
          <a:custGeom>
            <a:avLst/>
            <a:gdLst>
              <a:gd name="connsiteX0" fmla="*/ 9758223 w 9758223"/>
              <a:gd name="connsiteY0" fmla="*/ 6280264 h 6280264"/>
              <a:gd name="connsiteX1" fmla="*/ 0 w 9758223"/>
              <a:gd name="connsiteY1" fmla="*/ 6280264 h 6280264"/>
              <a:gd name="connsiteX2" fmla="*/ 0 w 9758223"/>
              <a:gd name="connsiteY2" fmla="*/ 0 h 6280264"/>
              <a:gd name="connsiteX3" fmla="*/ 9758223 w 9758223"/>
              <a:gd name="connsiteY3" fmla="*/ 0 h 6280264"/>
              <a:gd name="connsiteX4" fmla="*/ 9758223 w 9758223"/>
              <a:gd name="connsiteY4" fmla="*/ 6280264 h 62802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758223" h="6280264">
                <a:moveTo>
                  <a:pt x="9758223" y="6280264"/>
                </a:moveTo>
                <a:lnTo>
                  <a:pt x="0" y="6280264"/>
                </a:lnTo>
                <a:lnTo>
                  <a:pt x="0" y="0"/>
                </a:lnTo>
                <a:lnTo>
                  <a:pt x="9758223" y="0"/>
                </a:lnTo>
                <a:lnTo>
                  <a:pt x="9758223" y="6280264"/>
                </a:lnTo>
              </a:path>
            </a:pathLst>
          </a:custGeom>
          <a:solidFill>
            <a:srgbClr val="FF585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52" rIns="91306" bIns="45652" anchor="ctr"/>
          <a:lstStyle/>
          <a:p>
            <a:pPr algn="ctr" defTabSz="45652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8" descr="oschad-01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029" y="359887"/>
            <a:ext cx="1845187" cy="7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Текст 3"/>
          <p:cNvSpPr>
            <a:spLocks noGrp="1"/>
          </p:cNvSpPr>
          <p:nvPr>
            <p:ph type="body" sz="quarter" idx="10"/>
          </p:nvPr>
        </p:nvSpPr>
        <p:spPr>
          <a:xfrm>
            <a:off x="1495029" y="2048824"/>
            <a:ext cx="9041271" cy="3363871"/>
          </a:xfrm>
        </p:spPr>
        <p:txBody>
          <a:bodyPr>
            <a:noAutofit/>
          </a:bodyPr>
          <a:lstStyle>
            <a:lvl1pPr marL="0" indent="0">
              <a:buNone/>
              <a:defRPr sz="4000" baseline="0">
                <a:solidFill>
                  <a:srgbClr val="FFFFFF"/>
                </a:solidFill>
              </a:defRPr>
            </a:lvl1pPr>
            <a:lvl2pPr>
              <a:defRPr sz="4800">
                <a:solidFill>
                  <a:srgbClr val="FFFFFF"/>
                </a:solidFill>
              </a:defRPr>
            </a:lvl2pPr>
            <a:lvl3pPr>
              <a:defRPr sz="4800">
                <a:solidFill>
                  <a:srgbClr val="FFFFFF"/>
                </a:solidFill>
              </a:defRPr>
            </a:lvl3pPr>
            <a:lvl4pPr>
              <a:defRPr sz="4800">
                <a:solidFill>
                  <a:srgbClr val="FFFFFF"/>
                </a:solidFill>
              </a:defRPr>
            </a:lvl4pPr>
            <a:lvl5pPr>
              <a:defRPr sz="4800">
                <a:solidFill>
                  <a:srgbClr val="FFFFFF"/>
                </a:solidFill>
              </a:defRPr>
            </a:lvl5pPr>
          </a:lstStyle>
          <a:p>
            <a:r>
              <a:rPr lang="ru-RU" altLang="zh-CN" dirty="0" smtClean="0"/>
              <a:t>Образец текста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31597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>
            <a:spLocks noGrp="1"/>
          </p:cNvSpPr>
          <p:nvPr>
            <p:ph type="title"/>
          </p:nvPr>
        </p:nvSpPr>
        <p:spPr>
          <a:xfrm>
            <a:off x="502165" y="422268"/>
            <a:ext cx="11222796" cy="1368145"/>
          </a:xfrm>
          <a:solidFill>
            <a:srgbClr val="FF585D"/>
          </a:solidFill>
        </p:spPr>
        <p:txBody>
          <a:bodyPr/>
          <a:lstStyle>
            <a:lvl1pPr marL="255733" indent="-9730">
              <a:lnSpc>
                <a:spcPct val="100000"/>
              </a:lnSpc>
              <a:defRPr sz="2500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4268618" y="1796577"/>
            <a:ext cx="7456343" cy="4287230"/>
          </a:xfrm>
        </p:spPr>
        <p:txBody>
          <a:bodyPr lIns="80056" tIns="40028" rIns="80056" bIns="40028"/>
          <a:lstStyle>
            <a:lvl1pPr marL="0" indent="0">
              <a:buNone/>
              <a:defRPr sz="2800"/>
            </a:lvl1pPr>
            <a:lvl2pPr marL="400278" indent="0">
              <a:buNone/>
              <a:defRPr sz="2500"/>
            </a:lvl2pPr>
            <a:lvl3pPr marL="800564" indent="0">
              <a:buNone/>
              <a:defRPr sz="2100"/>
            </a:lvl3pPr>
            <a:lvl4pPr marL="1200845" indent="0">
              <a:buNone/>
              <a:defRPr sz="1800"/>
            </a:lvl4pPr>
            <a:lvl5pPr marL="1601129" indent="0">
              <a:buNone/>
              <a:defRPr sz="1800"/>
            </a:lvl5pPr>
            <a:lvl6pPr marL="2001411" indent="0">
              <a:buNone/>
              <a:defRPr sz="1800"/>
            </a:lvl6pPr>
            <a:lvl7pPr marL="2401693" indent="0">
              <a:buNone/>
              <a:defRPr sz="1800"/>
            </a:lvl7pPr>
            <a:lvl8pPr marL="2801978" indent="0">
              <a:buNone/>
              <a:defRPr sz="1800"/>
            </a:lvl8pPr>
            <a:lvl9pPr marL="3202259" indent="0">
              <a:buNone/>
              <a:defRPr sz="18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502168" y="3210742"/>
            <a:ext cx="3756797" cy="1436532"/>
          </a:xfrm>
        </p:spPr>
        <p:txBody>
          <a:bodyPr lIns="80056" tIns="40028" rIns="80056" bIns="40028"/>
          <a:lstStyle>
            <a:lvl1pPr marL="0" indent="0">
              <a:buNone/>
              <a:defRPr sz="2800"/>
            </a:lvl1pPr>
            <a:lvl2pPr marL="400278" indent="0">
              <a:buNone/>
              <a:defRPr sz="2500"/>
            </a:lvl2pPr>
            <a:lvl3pPr marL="800564" indent="0">
              <a:buNone/>
              <a:defRPr sz="2100"/>
            </a:lvl3pPr>
            <a:lvl4pPr marL="1200845" indent="0">
              <a:buNone/>
              <a:defRPr sz="1800"/>
            </a:lvl4pPr>
            <a:lvl5pPr marL="1601129" indent="0">
              <a:buNone/>
              <a:defRPr sz="1800"/>
            </a:lvl5pPr>
            <a:lvl6pPr marL="2001411" indent="0">
              <a:buNone/>
              <a:defRPr sz="1800"/>
            </a:lvl6pPr>
            <a:lvl7pPr marL="2401693" indent="0">
              <a:buNone/>
              <a:defRPr sz="1800"/>
            </a:lvl7pPr>
            <a:lvl8pPr marL="2801978" indent="0">
              <a:buNone/>
              <a:defRPr sz="1800"/>
            </a:lvl8pPr>
            <a:lvl9pPr marL="3202259" indent="0">
              <a:buNone/>
              <a:defRPr sz="18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502168" y="4647275"/>
            <a:ext cx="3756797" cy="1436532"/>
          </a:xfrm>
        </p:spPr>
        <p:txBody>
          <a:bodyPr lIns="80056" tIns="40028" rIns="80056" bIns="40028"/>
          <a:lstStyle>
            <a:lvl1pPr marL="0" indent="0">
              <a:buNone/>
              <a:defRPr sz="2800"/>
            </a:lvl1pPr>
            <a:lvl2pPr marL="400278" indent="0">
              <a:buNone/>
              <a:defRPr sz="2500"/>
            </a:lvl2pPr>
            <a:lvl3pPr marL="800564" indent="0">
              <a:buNone/>
              <a:defRPr sz="2100"/>
            </a:lvl3pPr>
            <a:lvl4pPr marL="1200845" indent="0">
              <a:buNone/>
              <a:defRPr sz="1800"/>
            </a:lvl4pPr>
            <a:lvl5pPr marL="1601129" indent="0">
              <a:buNone/>
              <a:defRPr sz="1800"/>
            </a:lvl5pPr>
            <a:lvl6pPr marL="2001411" indent="0">
              <a:buNone/>
              <a:defRPr sz="1800"/>
            </a:lvl6pPr>
            <a:lvl7pPr marL="2401693" indent="0">
              <a:buNone/>
              <a:defRPr sz="1800"/>
            </a:lvl7pPr>
            <a:lvl8pPr marL="2801978" indent="0">
              <a:buNone/>
              <a:defRPr sz="1800"/>
            </a:lvl8pPr>
            <a:lvl9pPr marL="3202259" indent="0">
              <a:buNone/>
              <a:defRPr sz="18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3" name="Содержимое 2"/>
          <p:cNvSpPr>
            <a:spLocks noGrp="1"/>
          </p:cNvSpPr>
          <p:nvPr>
            <p:ph sz="half" idx="1"/>
          </p:nvPr>
        </p:nvSpPr>
        <p:spPr>
          <a:xfrm>
            <a:off x="859841" y="2072947"/>
            <a:ext cx="3399120" cy="11377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00"/>
            </a:lvl1pPr>
            <a:lvl2pPr marL="456520" indent="0">
              <a:buNone/>
              <a:defRPr sz="2400"/>
            </a:lvl2pPr>
            <a:lvl3pPr marL="913044" indent="0">
              <a:buNone/>
              <a:defRPr sz="2000"/>
            </a:lvl3pPr>
            <a:lvl4pPr marL="1369566" indent="0">
              <a:buNone/>
              <a:defRPr sz="1800"/>
            </a:lvl4pPr>
            <a:lvl5pPr marL="1826088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07775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2168" y="1790412"/>
            <a:ext cx="3756797" cy="1420330"/>
          </a:xfrm>
        </p:spPr>
        <p:txBody>
          <a:bodyPr lIns="80056" tIns="40028" rIns="80056" bIns="40028"/>
          <a:lstStyle>
            <a:lvl1pPr marL="0" indent="0">
              <a:buNone/>
              <a:defRPr sz="2800"/>
            </a:lvl1pPr>
            <a:lvl2pPr marL="400278" indent="0">
              <a:buNone/>
              <a:defRPr sz="2500"/>
            </a:lvl2pPr>
            <a:lvl3pPr marL="800564" indent="0">
              <a:buNone/>
              <a:defRPr sz="2100"/>
            </a:lvl3pPr>
            <a:lvl4pPr marL="1200845" indent="0">
              <a:buNone/>
              <a:defRPr sz="1800"/>
            </a:lvl4pPr>
            <a:lvl5pPr marL="1601129" indent="0">
              <a:buNone/>
              <a:defRPr sz="1800"/>
            </a:lvl5pPr>
            <a:lvl6pPr marL="2001411" indent="0">
              <a:buNone/>
              <a:defRPr sz="1800"/>
            </a:lvl6pPr>
            <a:lvl7pPr marL="2401693" indent="0">
              <a:buNone/>
              <a:defRPr sz="1800"/>
            </a:lvl7pPr>
            <a:lvl8pPr marL="2801978" indent="0">
              <a:buNone/>
              <a:defRPr sz="1800"/>
            </a:lvl8pPr>
            <a:lvl9pPr marL="3202259" indent="0">
              <a:buNone/>
              <a:defRPr sz="18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Название 1"/>
          <p:cNvSpPr>
            <a:spLocks noGrp="1"/>
          </p:cNvSpPr>
          <p:nvPr>
            <p:ph type="title"/>
          </p:nvPr>
        </p:nvSpPr>
        <p:spPr>
          <a:xfrm>
            <a:off x="502165" y="422268"/>
            <a:ext cx="11222796" cy="1368145"/>
          </a:xfrm>
          <a:solidFill>
            <a:srgbClr val="FF585D"/>
          </a:solidFill>
        </p:spPr>
        <p:txBody>
          <a:bodyPr/>
          <a:lstStyle>
            <a:lvl1pPr marL="255733" indent="-9730">
              <a:lnSpc>
                <a:spcPct val="100000"/>
              </a:lnSpc>
              <a:defRPr sz="2500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4268619" y="1796582"/>
            <a:ext cx="3777187" cy="1414165"/>
          </a:xfrm>
        </p:spPr>
        <p:txBody>
          <a:bodyPr lIns="80056" tIns="40028" rIns="80056" bIns="40028"/>
          <a:lstStyle>
            <a:lvl1pPr marL="0" indent="0">
              <a:buNone/>
              <a:defRPr sz="2800"/>
            </a:lvl1pPr>
            <a:lvl2pPr marL="400278" indent="0">
              <a:buNone/>
              <a:defRPr sz="2500"/>
            </a:lvl2pPr>
            <a:lvl3pPr marL="800564" indent="0">
              <a:buNone/>
              <a:defRPr sz="2100"/>
            </a:lvl3pPr>
            <a:lvl4pPr marL="1200845" indent="0">
              <a:buNone/>
              <a:defRPr sz="1800"/>
            </a:lvl4pPr>
            <a:lvl5pPr marL="1601129" indent="0">
              <a:buNone/>
              <a:defRPr sz="1800"/>
            </a:lvl5pPr>
            <a:lvl6pPr marL="2001411" indent="0">
              <a:buNone/>
              <a:defRPr sz="1800"/>
            </a:lvl6pPr>
            <a:lvl7pPr marL="2401693" indent="0">
              <a:buNone/>
              <a:defRPr sz="1800"/>
            </a:lvl7pPr>
            <a:lvl8pPr marL="2801978" indent="0">
              <a:buNone/>
              <a:defRPr sz="1800"/>
            </a:lvl8pPr>
            <a:lvl9pPr marL="3202259" indent="0">
              <a:buNone/>
              <a:defRPr sz="18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8045821" y="1796582"/>
            <a:ext cx="3679156" cy="1414165"/>
          </a:xfrm>
        </p:spPr>
        <p:txBody>
          <a:bodyPr lIns="80056" tIns="40028" rIns="80056" bIns="40028"/>
          <a:lstStyle>
            <a:lvl1pPr marL="0" indent="0">
              <a:buNone/>
              <a:defRPr sz="2800"/>
            </a:lvl1pPr>
            <a:lvl2pPr marL="400278" indent="0">
              <a:buNone/>
              <a:defRPr sz="2500"/>
            </a:lvl2pPr>
            <a:lvl3pPr marL="800564" indent="0">
              <a:buNone/>
              <a:defRPr sz="2100"/>
            </a:lvl3pPr>
            <a:lvl4pPr marL="1200845" indent="0">
              <a:buNone/>
              <a:defRPr sz="1800"/>
            </a:lvl4pPr>
            <a:lvl5pPr marL="1601129" indent="0">
              <a:buNone/>
              <a:defRPr sz="1800"/>
            </a:lvl5pPr>
            <a:lvl6pPr marL="2001411" indent="0">
              <a:buNone/>
              <a:defRPr sz="1800"/>
            </a:lvl6pPr>
            <a:lvl7pPr marL="2401693" indent="0">
              <a:buNone/>
              <a:defRPr sz="1800"/>
            </a:lvl7pPr>
            <a:lvl8pPr marL="2801978" indent="0">
              <a:buNone/>
              <a:defRPr sz="1800"/>
            </a:lvl8pPr>
            <a:lvl9pPr marL="3202259" indent="0">
              <a:buNone/>
              <a:defRPr sz="18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502168" y="3210742"/>
            <a:ext cx="3756797" cy="1436532"/>
          </a:xfrm>
        </p:spPr>
        <p:txBody>
          <a:bodyPr lIns="80056" tIns="40028" rIns="80056" bIns="40028"/>
          <a:lstStyle>
            <a:lvl1pPr marL="0" indent="0">
              <a:buNone/>
              <a:defRPr sz="2800"/>
            </a:lvl1pPr>
            <a:lvl2pPr marL="400278" indent="0">
              <a:buNone/>
              <a:defRPr sz="2500"/>
            </a:lvl2pPr>
            <a:lvl3pPr marL="800564" indent="0">
              <a:buNone/>
              <a:defRPr sz="2100"/>
            </a:lvl3pPr>
            <a:lvl4pPr marL="1200845" indent="0">
              <a:buNone/>
              <a:defRPr sz="1800"/>
            </a:lvl4pPr>
            <a:lvl5pPr marL="1601129" indent="0">
              <a:buNone/>
              <a:defRPr sz="1800"/>
            </a:lvl5pPr>
            <a:lvl6pPr marL="2001411" indent="0">
              <a:buNone/>
              <a:defRPr sz="1800"/>
            </a:lvl6pPr>
            <a:lvl7pPr marL="2401693" indent="0">
              <a:buNone/>
              <a:defRPr sz="1800"/>
            </a:lvl7pPr>
            <a:lvl8pPr marL="2801978" indent="0">
              <a:buNone/>
              <a:defRPr sz="1800"/>
            </a:lvl8pPr>
            <a:lvl9pPr marL="3202259" indent="0">
              <a:buNone/>
              <a:defRPr sz="18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268619" y="3210748"/>
            <a:ext cx="3777187" cy="1442697"/>
          </a:xfrm>
        </p:spPr>
        <p:txBody>
          <a:bodyPr lIns="80056" tIns="40028" rIns="80056" bIns="40028"/>
          <a:lstStyle>
            <a:lvl1pPr marL="0" indent="0">
              <a:buNone/>
              <a:defRPr sz="2800"/>
            </a:lvl1pPr>
            <a:lvl2pPr marL="400278" indent="0">
              <a:buNone/>
              <a:defRPr sz="2500"/>
            </a:lvl2pPr>
            <a:lvl3pPr marL="800564" indent="0">
              <a:buNone/>
              <a:defRPr sz="2100"/>
            </a:lvl3pPr>
            <a:lvl4pPr marL="1200845" indent="0">
              <a:buNone/>
              <a:defRPr sz="1800"/>
            </a:lvl4pPr>
            <a:lvl5pPr marL="1601129" indent="0">
              <a:buNone/>
              <a:defRPr sz="1800"/>
            </a:lvl5pPr>
            <a:lvl6pPr marL="2001411" indent="0">
              <a:buNone/>
              <a:defRPr sz="1800"/>
            </a:lvl6pPr>
            <a:lvl7pPr marL="2401693" indent="0">
              <a:buNone/>
              <a:defRPr sz="1800"/>
            </a:lvl7pPr>
            <a:lvl8pPr marL="2801978" indent="0">
              <a:buNone/>
              <a:defRPr sz="1800"/>
            </a:lvl8pPr>
            <a:lvl9pPr marL="3202259" indent="0">
              <a:buNone/>
              <a:defRPr sz="18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8045821" y="3210748"/>
            <a:ext cx="3679156" cy="1442697"/>
          </a:xfrm>
        </p:spPr>
        <p:txBody>
          <a:bodyPr lIns="80056" tIns="40028" rIns="80056" bIns="40028"/>
          <a:lstStyle>
            <a:lvl1pPr marL="0" indent="0">
              <a:buNone/>
              <a:defRPr sz="2800"/>
            </a:lvl1pPr>
            <a:lvl2pPr marL="400278" indent="0">
              <a:buNone/>
              <a:defRPr sz="2500"/>
            </a:lvl2pPr>
            <a:lvl3pPr marL="800564" indent="0">
              <a:buNone/>
              <a:defRPr sz="2100"/>
            </a:lvl3pPr>
            <a:lvl4pPr marL="1200845" indent="0">
              <a:buNone/>
              <a:defRPr sz="1800"/>
            </a:lvl4pPr>
            <a:lvl5pPr marL="1601129" indent="0">
              <a:buNone/>
              <a:defRPr sz="1800"/>
            </a:lvl5pPr>
            <a:lvl6pPr marL="2001411" indent="0">
              <a:buNone/>
              <a:defRPr sz="1800"/>
            </a:lvl6pPr>
            <a:lvl7pPr marL="2401693" indent="0">
              <a:buNone/>
              <a:defRPr sz="1800"/>
            </a:lvl7pPr>
            <a:lvl8pPr marL="2801978" indent="0">
              <a:buNone/>
              <a:defRPr sz="1800"/>
            </a:lvl8pPr>
            <a:lvl9pPr marL="3202259" indent="0">
              <a:buNone/>
              <a:defRPr sz="18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502168" y="4647275"/>
            <a:ext cx="3756797" cy="1436532"/>
          </a:xfrm>
        </p:spPr>
        <p:txBody>
          <a:bodyPr lIns="80056" tIns="40028" rIns="80056" bIns="40028"/>
          <a:lstStyle>
            <a:lvl1pPr marL="0" indent="0">
              <a:buNone/>
              <a:defRPr sz="2800"/>
            </a:lvl1pPr>
            <a:lvl2pPr marL="400278" indent="0">
              <a:buNone/>
              <a:defRPr sz="2500"/>
            </a:lvl2pPr>
            <a:lvl3pPr marL="800564" indent="0">
              <a:buNone/>
              <a:defRPr sz="2100"/>
            </a:lvl3pPr>
            <a:lvl4pPr marL="1200845" indent="0">
              <a:buNone/>
              <a:defRPr sz="1800"/>
            </a:lvl4pPr>
            <a:lvl5pPr marL="1601129" indent="0">
              <a:buNone/>
              <a:defRPr sz="1800"/>
            </a:lvl5pPr>
            <a:lvl6pPr marL="2001411" indent="0">
              <a:buNone/>
              <a:defRPr sz="1800"/>
            </a:lvl6pPr>
            <a:lvl7pPr marL="2401693" indent="0">
              <a:buNone/>
              <a:defRPr sz="1800"/>
            </a:lvl7pPr>
            <a:lvl8pPr marL="2801978" indent="0">
              <a:buNone/>
              <a:defRPr sz="1800"/>
            </a:lvl8pPr>
            <a:lvl9pPr marL="3202259" indent="0">
              <a:buNone/>
              <a:defRPr sz="18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4268619" y="4653439"/>
            <a:ext cx="3777187" cy="1430368"/>
          </a:xfrm>
        </p:spPr>
        <p:txBody>
          <a:bodyPr lIns="80056" tIns="40028" rIns="80056" bIns="40028"/>
          <a:lstStyle>
            <a:lvl1pPr marL="0" indent="0">
              <a:buNone/>
              <a:defRPr sz="2800"/>
            </a:lvl1pPr>
            <a:lvl2pPr marL="400278" indent="0">
              <a:buNone/>
              <a:defRPr sz="2500"/>
            </a:lvl2pPr>
            <a:lvl3pPr marL="800564" indent="0">
              <a:buNone/>
              <a:defRPr sz="2100"/>
            </a:lvl3pPr>
            <a:lvl4pPr marL="1200845" indent="0">
              <a:buNone/>
              <a:defRPr sz="1800"/>
            </a:lvl4pPr>
            <a:lvl5pPr marL="1601129" indent="0">
              <a:buNone/>
              <a:defRPr sz="1800"/>
            </a:lvl5pPr>
            <a:lvl6pPr marL="2001411" indent="0">
              <a:buNone/>
              <a:defRPr sz="1800"/>
            </a:lvl6pPr>
            <a:lvl7pPr marL="2401693" indent="0">
              <a:buNone/>
              <a:defRPr sz="1800"/>
            </a:lvl7pPr>
            <a:lvl8pPr marL="2801978" indent="0">
              <a:buNone/>
              <a:defRPr sz="1800"/>
            </a:lvl8pPr>
            <a:lvl9pPr marL="3202259" indent="0">
              <a:buNone/>
              <a:defRPr sz="18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7"/>
          </p:nvPr>
        </p:nvSpPr>
        <p:spPr>
          <a:xfrm>
            <a:off x="8045821" y="4653439"/>
            <a:ext cx="3679156" cy="1430368"/>
          </a:xfrm>
        </p:spPr>
        <p:txBody>
          <a:bodyPr lIns="80056" tIns="40028" rIns="80056" bIns="40028"/>
          <a:lstStyle>
            <a:lvl1pPr marL="0" indent="0">
              <a:buNone/>
              <a:defRPr sz="2800"/>
            </a:lvl1pPr>
            <a:lvl2pPr marL="400278" indent="0">
              <a:buNone/>
              <a:defRPr sz="2500"/>
            </a:lvl2pPr>
            <a:lvl3pPr marL="800564" indent="0">
              <a:buNone/>
              <a:defRPr sz="2100"/>
            </a:lvl3pPr>
            <a:lvl4pPr marL="1200845" indent="0">
              <a:buNone/>
              <a:defRPr sz="1800"/>
            </a:lvl4pPr>
            <a:lvl5pPr marL="1601129" indent="0">
              <a:buNone/>
              <a:defRPr sz="1800"/>
            </a:lvl5pPr>
            <a:lvl6pPr marL="2001411" indent="0">
              <a:buNone/>
              <a:defRPr sz="1800"/>
            </a:lvl6pPr>
            <a:lvl7pPr marL="2401693" indent="0">
              <a:buNone/>
              <a:defRPr sz="1800"/>
            </a:lvl7pPr>
            <a:lvl8pPr marL="2801978" indent="0">
              <a:buNone/>
              <a:defRPr sz="1800"/>
            </a:lvl8pPr>
            <a:lvl9pPr marL="3202259" indent="0">
              <a:buNone/>
              <a:defRPr sz="1800"/>
            </a:lvl9pPr>
          </a:lstStyle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5427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9FD5-3E90-442D-B47F-7032551E3935}" type="datetimeFigureOut">
              <a:rPr lang="uk-UA" smtClean="0"/>
              <a:pPr/>
              <a:t>22.11.2016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3661-1F00-4072-B733-363C52B9C1C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066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9FD5-3E90-442D-B47F-7032551E3935}" type="datetimeFigureOut">
              <a:rPr lang="uk-UA" smtClean="0"/>
              <a:pPr/>
              <a:t>22.11.2016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3661-1F00-4072-B733-363C52B9C1C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1415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9FD5-3E90-442D-B47F-7032551E3935}" type="datetimeFigureOut">
              <a:rPr lang="uk-UA" smtClean="0"/>
              <a:pPr/>
              <a:t>22.11.2016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3661-1F00-4072-B733-363C52B9C1C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3181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9FD5-3E90-442D-B47F-7032551E3935}" type="datetimeFigureOut">
              <a:rPr lang="uk-UA" smtClean="0"/>
              <a:pPr/>
              <a:t>22.11.2016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3661-1F00-4072-B733-363C52B9C1C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3718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9FD5-3E90-442D-B47F-7032551E3935}" type="datetimeFigureOut">
              <a:rPr lang="uk-UA" smtClean="0"/>
              <a:pPr/>
              <a:t>22.11.2016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3661-1F00-4072-B733-363C52B9C1C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6815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9FD5-3E90-442D-B47F-7032551E3935}" type="datetimeFigureOut">
              <a:rPr lang="uk-UA" smtClean="0"/>
              <a:pPr/>
              <a:t>22.11.2016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3661-1F00-4072-B733-363C52B9C1C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260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9FD5-3E90-442D-B47F-7032551E3935}" type="datetimeFigureOut">
              <a:rPr lang="uk-UA" smtClean="0"/>
              <a:pPr/>
              <a:t>22.11.2016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3661-1F00-4072-B733-363C52B9C1C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570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79FD5-3E90-442D-B47F-7032551E3935}" type="datetimeFigureOut">
              <a:rPr lang="uk-UA" smtClean="0"/>
              <a:pPr/>
              <a:t>22.11.2016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13661-1F00-4072-B733-363C52B9C1C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343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512453" y="426118"/>
            <a:ext cx="11221420" cy="1367569"/>
          </a:xfrm>
          <a:prstGeom prst="rect">
            <a:avLst/>
          </a:prstGeom>
          <a:solidFill>
            <a:srgbClr val="FF58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6" tIns="45652" rIns="91306" bIns="456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Click to edit </a:t>
            </a:r>
            <a:br>
              <a:rPr lang="ru-RU" altLang="uk-UA" smtClean="0"/>
            </a:br>
            <a:r>
              <a:rPr lang="ru-RU" altLang="uk-UA" smtClean="0"/>
              <a:t>Master title style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63744" y="2117586"/>
            <a:ext cx="10870128" cy="406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6" tIns="45652" rIns="91306" bIns="456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uk-UA" smtClean="0"/>
              <a:t>Образец текста</a:t>
            </a:r>
          </a:p>
          <a:p>
            <a:pPr lvl="1"/>
            <a:r>
              <a:rPr lang="en-US" altLang="uk-UA" smtClean="0"/>
              <a:t>Второй уровень</a:t>
            </a:r>
          </a:p>
          <a:p>
            <a:pPr lvl="2"/>
            <a:r>
              <a:rPr lang="en-US" altLang="uk-UA" smtClean="0"/>
              <a:t>Третий уровень</a:t>
            </a:r>
          </a:p>
          <a:p>
            <a:pPr lvl="3"/>
            <a:r>
              <a:rPr lang="en-US" altLang="uk-UA" smtClean="0"/>
              <a:t>Четвертый уровень</a:t>
            </a:r>
          </a:p>
          <a:p>
            <a:pPr lvl="4"/>
            <a:r>
              <a:rPr lang="en-US" altLang="uk-UA" smtClean="0"/>
              <a:t>Пятый уровень</a:t>
            </a:r>
            <a:endParaRPr lang="ru-RU" altLang="uk-UA" smtClean="0"/>
          </a:p>
        </p:txBody>
      </p:sp>
      <p:pic>
        <p:nvPicPr>
          <p:cNvPr id="3076" name="Picture 32" descr="oschad-01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701" y="6430468"/>
            <a:ext cx="1070172" cy="42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4"/>
          <p:cNvSpPr txBox="1">
            <a:spLocks/>
          </p:cNvSpPr>
          <p:nvPr userDrawn="1"/>
        </p:nvSpPr>
        <p:spPr>
          <a:xfrm>
            <a:off x="863748" y="6524026"/>
            <a:ext cx="1723865" cy="333975"/>
          </a:xfrm>
          <a:prstGeom prst="rect">
            <a:avLst/>
          </a:prstGeom>
        </p:spPr>
        <p:txBody>
          <a:bodyPr lIns="80056" tIns="40028" rIns="80056" bIns="40028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587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altLang="zh-CN" sz="800" dirty="0" smtClean="0">
              <a:solidFill>
                <a:srgbClr val="7F7F7F"/>
              </a:solidFill>
              <a:latin typeface="Trebuchet MS" pitchFamily="34" charset="0"/>
              <a:ea typeface="Arial" pitchFamily="34" charset="0"/>
            </a:endParaRPr>
          </a:p>
        </p:txBody>
      </p:sp>
      <p:sp>
        <p:nvSpPr>
          <p:cNvPr id="14" name="Content Placeholder 14"/>
          <p:cNvSpPr txBox="1">
            <a:spLocks/>
          </p:cNvSpPr>
          <p:nvPr userDrawn="1"/>
        </p:nvSpPr>
        <p:spPr>
          <a:xfrm>
            <a:off x="4148504" y="6524026"/>
            <a:ext cx="3083763" cy="333975"/>
          </a:xfrm>
          <a:prstGeom prst="rect">
            <a:avLst/>
          </a:prstGeom>
        </p:spPr>
        <p:txBody>
          <a:bodyPr lIns="80056" tIns="40028" rIns="80056" bIns="40028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587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altLang="zh-CN" sz="800" dirty="0" smtClean="0">
              <a:solidFill>
                <a:srgbClr val="7F7F7F"/>
              </a:solidFill>
              <a:latin typeface="Trebuchet MS" pitchFamily="34" charset="0"/>
              <a:ea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04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255733" indent="-1392" algn="l" defTabSz="455873" rtl="0" eaLnBrk="0" fontAlgn="base" hangingPunct="0">
        <a:spcBef>
          <a:spcPct val="0"/>
        </a:spcBef>
        <a:spcAft>
          <a:spcPct val="0"/>
        </a:spcAft>
        <a:defRPr sz="2500" b="1" kern="1200">
          <a:solidFill>
            <a:schemeClr val="bg1"/>
          </a:solidFill>
          <a:latin typeface="Trebuchet MS"/>
          <a:ea typeface="Arial" charset="0"/>
          <a:cs typeface="Trebuchet MS"/>
        </a:defRPr>
      </a:lvl1pPr>
      <a:lvl2pPr marL="255733" indent="-1392" algn="l" defTabSz="455873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charset="0"/>
          <a:ea typeface="Arial" charset="0"/>
          <a:cs typeface="Trebuchet MS" pitchFamily="34" charset="0"/>
        </a:defRPr>
      </a:lvl2pPr>
      <a:lvl3pPr marL="255733" indent="-1392" algn="l" defTabSz="455873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charset="0"/>
          <a:ea typeface="Arial" charset="0"/>
          <a:cs typeface="Trebuchet MS" pitchFamily="34" charset="0"/>
        </a:defRPr>
      </a:lvl3pPr>
      <a:lvl4pPr marL="255733" indent="-1392" algn="l" defTabSz="455873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charset="0"/>
          <a:ea typeface="Arial" charset="0"/>
          <a:cs typeface="Trebuchet MS" pitchFamily="34" charset="0"/>
        </a:defRPr>
      </a:lvl4pPr>
      <a:lvl5pPr marL="255733" indent="-1392" algn="l" defTabSz="455873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charset="0"/>
          <a:ea typeface="Arial" charset="0"/>
          <a:cs typeface="Trebuchet MS" pitchFamily="34" charset="0"/>
        </a:defRPr>
      </a:lvl5pPr>
      <a:lvl6pPr marL="456520" algn="l" defTabSz="45652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charset="0"/>
          <a:ea typeface="Arial" charset="0"/>
        </a:defRPr>
      </a:lvl6pPr>
      <a:lvl7pPr marL="913044" algn="l" defTabSz="45652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charset="0"/>
          <a:ea typeface="Arial" charset="0"/>
        </a:defRPr>
      </a:lvl7pPr>
      <a:lvl8pPr marL="1369566" algn="l" defTabSz="45652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charset="0"/>
          <a:ea typeface="Arial" charset="0"/>
        </a:defRPr>
      </a:lvl8pPr>
      <a:lvl9pPr marL="1826088" algn="l" defTabSz="45652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charset="0"/>
          <a:ea typeface="Arial" charset="0"/>
        </a:defRPr>
      </a:lvl9pPr>
    </p:titleStyle>
    <p:bodyStyle>
      <a:lvl1pPr marL="300213" indent="-300213" algn="l" defTabSz="455873" rtl="0" eaLnBrk="0" fontAlgn="base" hangingPunct="0">
        <a:spcBef>
          <a:spcPct val="20000"/>
        </a:spcBef>
        <a:spcAft>
          <a:spcPct val="0"/>
        </a:spcAft>
        <a:buFont typeface="Arial" charset="0"/>
        <a:defRPr kumimoji="1" sz="1300" kern="1200">
          <a:solidFill>
            <a:schemeClr val="tx1"/>
          </a:solidFill>
          <a:latin typeface="Trebuchet MS"/>
          <a:ea typeface="Arial" charset="0"/>
          <a:cs typeface="Trebuchet MS"/>
        </a:defRPr>
      </a:lvl1pPr>
      <a:lvl2pPr marL="455873" indent="-55593" algn="l" defTabSz="455873" rtl="0" eaLnBrk="0" fontAlgn="base" hangingPunct="0">
        <a:spcBef>
          <a:spcPct val="20000"/>
        </a:spcBef>
        <a:spcAft>
          <a:spcPct val="0"/>
        </a:spcAft>
        <a:buFont typeface="Arial" charset="0"/>
        <a:defRPr kumimoji="1" sz="1300" kern="1200">
          <a:solidFill>
            <a:schemeClr val="tx1"/>
          </a:solidFill>
          <a:latin typeface="Trebuchet MS"/>
          <a:ea typeface="Arial" charset="0"/>
          <a:cs typeface="Trebuchet MS"/>
        </a:defRPr>
      </a:lvl2pPr>
      <a:lvl3pPr marL="913145" indent="-112579" algn="l" defTabSz="455873" rtl="0" eaLnBrk="0" fontAlgn="base" hangingPunct="0">
        <a:spcBef>
          <a:spcPct val="20000"/>
        </a:spcBef>
        <a:spcAft>
          <a:spcPct val="0"/>
        </a:spcAft>
        <a:buFont typeface="Arial" charset="0"/>
        <a:defRPr kumimoji="1" sz="1300" kern="1200">
          <a:solidFill>
            <a:schemeClr val="tx1"/>
          </a:solidFill>
          <a:latin typeface="Trebuchet MS"/>
          <a:ea typeface="Arial" charset="0"/>
          <a:cs typeface="Trebuchet MS"/>
        </a:defRPr>
      </a:lvl3pPr>
      <a:lvl4pPr marL="1369021" indent="-168173" algn="l" defTabSz="455873" rtl="0" eaLnBrk="0" fontAlgn="base" hangingPunct="0">
        <a:spcBef>
          <a:spcPct val="20000"/>
        </a:spcBef>
        <a:spcAft>
          <a:spcPct val="0"/>
        </a:spcAft>
        <a:buFont typeface="Arial" charset="0"/>
        <a:defRPr kumimoji="1" sz="1300" kern="1200">
          <a:solidFill>
            <a:schemeClr val="tx1"/>
          </a:solidFill>
          <a:latin typeface="Trebuchet MS"/>
          <a:ea typeface="Arial" charset="0"/>
          <a:cs typeface="Trebuchet MS"/>
        </a:defRPr>
      </a:lvl4pPr>
      <a:lvl5pPr marL="1826288" indent="-225157" algn="l" defTabSz="455873" rtl="0" eaLnBrk="0" fontAlgn="base" hangingPunct="0">
        <a:spcBef>
          <a:spcPct val="20000"/>
        </a:spcBef>
        <a:spcAft>
          <a:spcPct val="0"/>
        </a:spcAft>
        <a:buFont typeface="Arial" charset="0"/>
        <a:defRPr kumimoji="1" sz="1300" kern="1200">
          <a:solidFill>
            <a:schemeClr val="tx1"/>
          </a:solidFill>
          <a:latin typeface="Trebuchet MS"/>
          <a:ea typeface="Arial" charset="0"/>
          <a:cs typeface="Trebuchet MS"/>
        </a:defRPr>
      </a:lvl5pPr>
      <a:lvl6pPr marL="2510871" indent="-228258" algn="l" defTabSz="45652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94" indent="-228258" algn="l" defTabSz="45652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16" indent="-228258" algn="l" defTabSz="45652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39" indent="-228258" algn="l" defTabSz="45652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0" algn="l" defTabSz="456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4" algn="l" defTabSz="456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66" algn="l" defTabSz="456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8" algn="l" defTabSz="456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09" algn="l" defTabSz="456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3" algn="l" defTabSz="456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55" algn="l" defTabSz="456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77" algn="l" defTabSz="456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3.jpe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Relationship Id="rId1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27.png"/><Relationship Id="rId3" Type="http://schemas.openxmlformats.org/officeDocument/2006/relationships/image" Target="../media/image3.jpeg"/><Relationship Id="rId7" Type="http://schemas.openxmlformats.org/officeDocument/2006/relationships/image" Target="../media/image39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29.jpe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8.jpeg"/><Relationship Id="rId5" Type="http://schemas.openxmlformats.org/officeDocument/2006/relationships/image" Target="../media/image43.png"/><Relationship Id="rId10" Type="http://schemas.openxmlformats.org/officeDocument/2006/relationships/image" Target="../media/image47.jpeg"/><Relationship Id="rId4" Type="http://schemas.openxmlformats.org/officeDocument/2006/relationships/image" Target="../media/image29.jpeg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.jpeg"/><Relationship Id="rId7" Type="http://schemas.openxmlformats.org/officeDocument/2006/relationships/image" Target="../media/image50.jpe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2.png"/><Relationship Id="rId5" Type="http://schemas.openxmlformats.org/officeDocument/2006/relationships/image" Target="../media/image48.jpeg"/><Relationship Id="rId10" Type="http://schemas.openxmlformats.org/officeDocument/2006/relationships/image" Target="../media/image44.png"/><Relationship Id="rId4" Type="http://schemas.openxmlformats.org/officeDocument/2006/relationships/image" Target="../media/image47.jpeg"/><Relationship Id="rId9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4.jpe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jpeg"/><Relationship Id="rId5" Type="http://schemas.openxmlformats.org/officeDocument/2006/relationships/image" Target="../media/image56.jpe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jpeg"/><Relationship Id="rId14" Type="http://schemas.openxmlformats.org/officeDocument/2006/relationships/image" Target="../media/image6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chadnybank.com/" TargetMode="External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255" y="279401"/>
            <a:ext cx="11423737" cy="6234134"/>
          </a:xfrm>
          <a:solidFill>
            <a:srgbClr val="FF585D"/>
          </a:solidFill>
        </p:spPr>
        <p:txBody>
          <a:bodyPr>
            <a:normAutofit/>
          </a:bodyPr>
          <a:lstStyle/>
          <a:p>
            <a:endParaRPr lang="uk-UA" sz="4600" dirty="0" smtClean="0">
              <a:solidFill>
                <a:schemeClr val="bg1"/>
              </a:solidFill>
              <a:latin typeface="Trebuchet MS bold" panose="020B0703020202020204" pitchFamily="34" charset="0"/>
            </a:endParaRPr>
          </a:p>
          <a:p>
            <a:pPr indent="723900" algn="l" defTabSz="5207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619250" algn="l"/>
              </a:tabLst>
            </a:pPr>
            <a:endParaRPr lang="uk-UA" sz="46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indent="358775" algn="l" defTabSz="5207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619250" algn="l"/>
              </a:tabLst>
            </a:pPr>
            <a:r>
              <a:rPr kumimoji="1" lang="uk-UA" sz="4600" b="1" dirty="0" smtClean="0">
                <a:solidFill>
                  <a:srgbClr val="FFFFFF"/>
                </a:solidFill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зарплатні </a:t>
            </a:r>
            <a:r>
              <a:rPr kumimoji="1" lang="uk-UA" sz="4600" b="1" dirty="0">
                <a:solidFill>
                  <a:srgbClr val="FFFFFF"/>
                </a:solidFill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картки Ощадбанку</a:t>
            </a:r>
          </a:p>
          <a:p>
            <a:pPr indent="358775" algn="l" defTabSz="5207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619250" algn="l"/>
              </a:tabLst>
            </a:pPr>
            <a:r>
              <a:rPr kumimoji="1" lang="uk-UA" sz="4600" b="1" dirty="0">
                <a:solidFill>
                  <a:srgbClr val="FFFFFF"/>
                </a:solidFill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для співробітників </a:t>
            </a:r>
            <a:endParaRPr kumimoji="1" lang="uk-UA" sz="4600" b="1" dirty="0" smtClean="0">
              <a:solidFill>
                <a:srgbClr val="FFFFFF"/>
              </a:solidFill>
              <a:latin typeface="Trebuchet MS" panose="020B0603020202020204" pitchFamily="34" charset="0"/>
              <a:ea typeface="Arial" panose="020B0604020202020204" pitchFamily="34" charset="0"/>
              <a:cs typeface="Trebuchet MS"/>
            </a:endParaRPr>
          </a:p>
          <a:p>
            <a:pPr indent="358775" algn="l" defTabSz="5207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619250" algn="l"/>
              </a:tabLst>
            </a:pPr>
            <a:r>
              <a:rPr kumimoji="1" lang="uk-UA" sz="4600" b="1" dirty="0" smtClean="0">
                <a:solidFill>
                  <a:srgbClr val="FFFFFF"/>
                </a:solidFill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______________________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57" y="279400"/>
            <a:ext cx="174627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5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510551"/>
              </p:ext>
            </p:extLst>
          </p:nvPr>
        </p:nvGraphicFramePr>
        <p:xfrm>
          <a:off x="381000" y="1657230"/>
          <a:ext cx="11430001" cy="4287351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6909871"/>
                <a:gridCol w="4520130"/>
              </a:tblGrid>
              <a:tr h="43282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uk-UA" sz="1400" b="1" kern="1200" dirty="0" smtClean="0">
                          <a:solidFill>
                            <a:schemeClr val="lt1"/>
                          </a:solidFill>
                          <a:latin typeface="Trebuchet MS bold" panose="020B0703020202020204" pitchFamily="34" charset="0"/>
                          <a:ea typeface="+mn-ea"/>
                          <a:cs typeface="+mn-cs"/>
                        </a:rPr>
                        <a:t>Вид операції</a:t>
                      </a:r>
                      <a:endParaRPr lang="ru-RU" altLang="uk-UA" sz="1400" b="1" kern="1200" dirty="0" smtClean="0">
                        <a:solidFill>
                          <a:schemeClr val="lt1"/>
                        </a:solidFill>
                        <a:latin typeface="Trebuchet MS bold" panose="020B0703020202020204" pitchFamily="34" charset="0"/>
                        <a:ea typeface="+mn-ea"/>
                        <a:cs typeface="+mn-cs"/>
                      </a:endParaRPr>
                    </a:p>
                  </a:txBody>
                  <a:tcPr marT="45713" marB="45713" anchor="ctr" horzOverflow="overflow">
                    <a:solidFill>
                      <a:srgbClr val="FF585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uk-UA" sz="1400" b="1" kern="1200" dirty="0" smtClean="0">
                          <a:solidFill>
                            <a:schemeClr val="lt1"/>
                          </a:solidFill>
                          <a:latin typeface="Trebuchet MS bold" panose="020B0703020202020204" pitchFamily="34" charset="0"/>
                          <a:ea typeface="+mn-ea"/>
                          <a:cs typeface="+mn-cs"/>
                        </a:rPr>
                        <a:t>MasterCard </a:t>
                      </a:r>
                      <a:r>
                        <a:rPr lang="en-US" altLang="uk-UA" sz="1400" b="1" kern="1200" smtClean="0">
                          <a:solidFill>
                            <a:schemeClr val="lt1"/>
                          </a:solidFill>
                          <a:latin typeface="Trebuchet MS bold" panose="020B0703020202020204" pitchFamily="34" charset="0"/>
                          <a:ea typeface="+mn-ea"/>
                          <a:cs typeface="+mn-cs"/>
                        </a:rPr>
                        <a:t>Debit Standard</a:t>
                      </a:r>
                      <a:r>
                        <a:rPr lang="ru-RU" altLang="uk-UA" sz="1400" b="1" kern="1200" smtClean="0">
                          <a:solidFill>
                            <a:schemeClr val="lt1"/>
                          </a:solidFill>
                          <a:latin typeface="Trebuchet MS bold" panose="020B0703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US" altLang="uk-UA" sz="1400" b="1" kern="1200" smtClean="0">
                          <a:solidFill>
                            <a:schemeClr val="lt1"/>
                          </a:solidFill>
                          <a:latin typeface="Trebuchet MS bold" panose="020B0703020202020204" pitchFamily="34" charset="0"/>
                          <a:ea typeface="+mn-ea"/>
                          <a:cs typeface="+mn-cs"/>
                        </a:rPr>
                        <a:t>Visa Classic</a:t>
                      </a:r>
                      <a:endParaRPr lang="ru-RU" altLang="uk-UA" sz="1400" b="1" kern="1200" dirty="0" smtClean="0">
                        <a:solidFill>
                          <a:schemeClr val="lt1"/>
                        </a:solidFill>
                        <a:latin typeface="Trebuchet MS bold" panose="020B0703020202020204" pitchFamily="34" charset="0"/>
                        <a:ea typeface="+mn-ea"/>
                        <a:cs typeface="+mn-cs"/>
                      </a:endParaRPr>
                    </a:p>
                  </a:txBody>
                  <a:tcPr marT="45713" marB="45713" anchor="ctr" anchorCtr="1" horzOverflow="overflow">
                    <a:solidFill>
                      <a:srgbClr val="FF585D"/>
                    </a:solidFill>
                  </a:tcPr>
                </a:tc>
              </a:tr>
              <a:tr h="8446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uk-UA" altLang="uk-UA" sz="1400" b="1" kern="1200" dirty="0" smtClean="0">
                        <a:solidFill>
                          <a:schemeClr val="tx1"/>
                        </a:solidFill>
                        <a:latin typeface="Trebuchet MS bold" panose="020B0703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Плата за </a:t>
                      </a:r>
                      <a:r>
                        <a:rPr lang="ru-RU" sz="1500" b="0" kern="120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зарахування</a:t>
                      </a: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0" kern="120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коштів</a:t>
                      </a: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500" b="0" kern="120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поточні</a:t>
                      </a: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0" kern="120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рахунки</a:t>
                      </a: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0" kern="120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працівників</a:t>
                      </a: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uk-UA" altLang="uk-UA" sz="1500" b="0" kern="1200" dirty="0" smtClean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uk-UA" altLang="uk-UA" sz="1400" b="1" kern="1200" dirty="0" smtClean="0">
                        <a:solidFill>
                          <a:schemeClr val="tx1"/>
                        </a:solidFill>
                        <a:latin typeface="Trebuchet MS bold" panose="020B0703020202020204" pitchFamily="34" charset="0"/>
                        <a:ea typeface="+mn-ea"/>
                        <a:cs typeface="+mn-cs"/>
                      </a:endParaRPr>
                    </a:p>
                  </a:txBody>
                  <a:tcPr marT="45713" marB="45713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uk-UA" sz="1500" b="0" kern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не тарифікується</a:t>
                      </a:r>
                    </a:p>
                  </a:txBody>
                  <a:tcPr marT="45713" marB="45713" anchor="ctr" anchorCtr="1" horzOverflow="overflow">
                    <a:solidFill>
                      <a:schemeClr val="bg1"/>
                    </a:solidFill>
                  </a:tcPr>
                </a:tc>
              </a:tr>
              <a:tr h="361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uk-UA" sz="1500" b="0" kern="12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Розрахунок платіжною карткою за товари та послуги</a:t>
                      </a:r>
                    </a:p>
                  </a:txBody>
                  <a:tcPr marT="45713" marB="45713" anchor="ctr" horzOverflow="overflow">
                    <a:solidFill>
                      <a:srgbClr val="FF58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uk-UA" sz="1500" b="0" kern="12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не тарифікується</a:t>
                      </a:r>
                    </a:p>
                  </a:txBody>
                  <a:tcPr marT="45713" marB="45713" anchor="ctr" anchorCtr="1" horzOverflow="overflow">
                    <a:solidFill>
                      <a:srgbClr val="FF585D"/>
                    </a:solidFill>
                  </a:tcPr>
                </a:tc>
              </a:tr>
              <a:tr h="3619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uk-UA" sz="1500" b="0" kern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Випуск/подовження картки</a:t>
                      </a:r>
                    </a:p>
                  </a:txBody>
                  <a:tcPr marT="45713" marB="45713" anchor="ctr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uk-UA" sz="1500" b="0" kern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не тарифікується</a:t>
                      </a:r>
                    </a:p>
                  </a:txBody>
                  <a:tcPr marT="45713" marB="45713" anchor="ctr" anchorCtr="1" horzOverflow="overflow">
                    <a:noFill/>
                  </a:tcPr>
                </a:tc>
              </a:tr>
              <a:tr h="361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uk-UA" sz="1500" b="0" kern="12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Видача готівки в банкоматах та касах Ощадбанку</a:t>
                      </a:r>
                    </a:p>
                  </a:txBody>
                  <a:tcPr marT="45713" marB="45713" anchor="ctr" horzOverflow="overflow">
                    <a:solidFill>
                      <a:srgbClr val="FF58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uk-UA" sz="1500" b="0" kern="12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не тарифікується</a:t>
                      </a:r>
                    </a:p>
                  </a:txBody>
                  <a:tcPr marT="45713" marB="45713" anchor="ctr" anchorCtr="1" horzOverflow="overflow">
                    <a:solidFill>
                      <a:srgbClr val="FF585D"/>
                    </a:solidFill>
                  </a:tcPr>
                </a:tc>
              </a:tr>
              <a:tr h="434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uk-UA" sz="1500" b="0" kern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Видача готівки в мережі </a:t>
                      </a:r>
                      <a:r>
                        <a:rPr lang="uk-UA" altLang="uk-UA" sz="1500" b="0" kern="120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банкоматів</a:t>
                      </a:r>
                      <a:r>
                        <a:rPr lang="uk-UA" altLang="uk-UA" sz="1500" b="0" kern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інших українських банків</a:t>
                      </a:r>
                    </a:p>
                  </a:txBody>
                  <a:tcPr marT="45713" marB="45713" anchor="ctr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uk-UA" sz="1500" b="0" kern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не тарифікується</a:t>
                      </a:r>
                    </a:p>
                  </a:txBody>
                  <a:tcPr marT="45713" marB="45713" anchor="ctr" anchorCtr="1" horzOverflow="overflow">
                    <a:noFill/>
                  </a:tcPr>
                </a:tc>
              </a:tr>
              <a:tr h="6205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uk-UA" sz="1500" b="0" kern="1200" dirty="0" smtClean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Нарахування процентів на залишок коштів на рахунку за послугою “Мобільні заощадження” (річних)</a:t>
                      </a:r>
                    </a:p>
                  </a:txBody>
                  <a:tcPr marT="45713" marB="45713" anchor="ctr" horzOverflow="overflow">
                    <a:solidFill>
                      <a:srgbClr val="FF585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uk-UA" sz="1500" b="0" kern="1200" dirty="0" smtClean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9 %</a:t>
                      </a:r>
                    </a:p>
                  </a:txBody>
                  <a:tcPr marT="45713" marB="45713" anchor="ctr" anchorCtr="1" horzOverflow="overflow">
                    <a:solidFill>
                      <a:srgbClr val="FF585D"/>
                    </a:solidFill>
                  </a:tcPr>
                </a:tc>
              </a:tr>
              <a:tr h="434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uk-UA" sz="1500" b="0" kern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Підключення до системи WEB – </a:t>
                      </a:r>
                      <a:r>
                        <a:rPr lang="uk-UA" altLang="uk-UA" sz="1500" b="0" kern="120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банкінг</a:t>
                      </a:r>
                      <a:r>
                        <a:rPr lang="uk-UA" altLang="uk-UA" sz="1500" b="0" kern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/ </a:t>
                      </a:r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Mobile-</a:t>
                      </a:r>
                      <a:r>
                        <a:rPr lang="uk-UA" sz="1500" b="0" kern="120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банкінг</a:t>
                      </a:r>
                      <a:endParaRPr lang="ru-RU" sz="1500" b="0" kern="1200" dirty="0" smtClean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T="45713" marB="45713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uk-UA" sz="1500" b="0" kern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не тарифікується</a:t>
                      </a:r>
                    </a:p>
                  </a:txBody>
                  <a:tcPr marT="45713" marB="45713" anchor="ctr" anchorCtr="1" horzOverflow="overflow">
                    <a:solidFill>
                      <a:schemeClr val="bg1"/>
                    </a:solidFill>
                  </a:tcPr>
                </a:tc>
              </a:tr>
              <a:tr h="43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 dirty="0" smtClean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SMS-</a:t>
                      </a:r>
                      <a:r>
                        <a:rPr lang="ru-RU" sz="1500" b="0" kern="1200" dirty="0" smtClean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банк</a:t>
                      </a:r>
                      <a:r>
                        <a:rPr lang="uk-UA" sz="1500" b="0" kern="1200" dirty="0" err="1" smtClean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інг</a:t>
                      </a:r>
                      <a:endParaRPr lang="ru-RU" sz="1500" b="0" kern="1200" dirty="0" smtClean="0">
                        <a:solidFill>
                          <a:schemeClr val="lt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T="45713" marB="45713" anchor="ctr" horzOverflow="overflow">
                    <a:solidFill>
                      <a:srgbClr val="FF61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uk-UA" sz="1500" b="0" kern="1200" dirty="0" smtClean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 грн/міс</a:t>
                      </a:r>
                    </a:p>
                  </a:txBody>
                  <a:tcPr marT="45713" marB="45713" anchor="ctr" anchorCtr="1" horzOverflow="overflow">
                    <a:solidFill>
                      <a:srgbClr val="FF6165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654" y="6030686"/>
            <a:ext cx="1802346" cy="82731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1000" y="217231"/>
            <a:ext cx="11430000" cy="1440000"/>
          </a:xfrm>
          <a:prstGeom prst="rect">
            <a:avLst/>
          </a:prstGeom>
          <a:solidFill>
            <a:srgbClr val="FF5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2425"/>
            <a:r>
              <a:rPr lang="ru-RU" sz="2800" b="1" dirty="0" err="1">
                <a:latin typeface="Trebuchet MS bold" panose="020B0703020202020204" pitchFamily="34" charset="0"/>
              </a:rPr>
              <a:t>основні</a:t>
            </a:r>
            <a:r>
              <a:rPr lang="ru-RU" sz="2800" b="1" dirty="0">
                <a:latin typeface="Trebuchet MS bold" panose="020B0703020202020204" pitchFamily="34" charset="0"/>
              </a:rPr>
              <a:t> </a:t>
            </a:r>
            <a:r>
              <a:rPr lang="ru-RU" sz="2800" b="1" dirty="0" err="1">
                <a:latin typeface="Trebuchet MS bold" panose="020B0703020202020204" pitchFamily="34" charset="0"/>
              </a:rPr>
              <a:t>умови</a:t>
            </a:r>
            <a:r>
              <a:rPr lang="ru-RU" sz="2800" b="1" dirty="0">
                <a:latin typeface="Trebuchet MS bold" panose="020B0703020202020204" pitchFamily="34" charset="0"/>
              </a:rPr>
              <a:t> </a:t>
            </a:r>
          </a:p>
          <a:p>
            <a:pPr indent="352425"/>
            <a:r>
              <a:rPr lang="ru-RU" sz="2800" b="1" dirty="0" err="1">
                <a:latin typeface="Trebuchet MS bold" panose="020B0703020202020204" pitchFamily="34" charset="0"/>
              </a:rPr>
              <a:t>обслуговування</a:t>
            </a:r>
            <a:endParaRPr lang="ru-RU" sz="2800" b="1" dirty="0">
              <a:latin typeface="Trebuchet MS bold" panose="020B07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20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4537899" y="1992455"/>
            <a:ext cx="6707043" cy="4414958"/>
          </a:xfrm>
        </p:spPr>
        <p:txBody>
          <a:bodyPr>
            <a:normAutofit/>
          </a:bodyPr>
          <a:lstStyle/>
          <a:p>
            <a:pPr defTabSz="5207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73038" algn="l"/>
                <a:tab pos="444500" algn="l"/>
              </a:tabLst>
            </a:pPr>
            <a:r>
              <a:rPr kumimoji="1" lang="uk-UA" altLang="uk-UA" sz="1800" dirty="0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відновлювана </a:t>
            </a:r>
            <a:r>
              <a:rPr kumimoji="1" lang="uk-UA" altLang="uk-UA" sz="1800" dirty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кредитна лінія</a:t>
            </a:r>
          </a:p>
          <a:p>
            <a:pPr defTabSz="5207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73038" algn="l"/>
              </a:tabLst>
            </a:pPr>
            <a:endParaRPr kumimoji="1" lang="uk-UA" altLang="uk-UA" sz="1800" dirty="0">
              <a:latin typeface="Trebuchet MS" panose="020B0603020202020204" pitchFamily="34" charset="0"/>
              <a:ea typeface="Arial" panose="020B0604020202020204" pitchFamily="34" charset="0"/>
              <a:cs typeface="Trebuchet MS"/>
            </a:endParaRPr>
          </a:p>
          <a:p>
            <a:pPr defTabSz="5207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44500" algn="l"/>
              </a:tabLst>
            </a:pPr>
            <a:r>
              <a:rPr kumimoji="1" lang="uk-UA" altLang="uk-UA" sz="1800" dirty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р</a:t>
            </a:r>
            <a:r>
              <a:rPr kumimoji="1" lang="uk-UA" altLang="uk-UA" sz="1800" dirty="0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озмір </a:t>
            </a:r>
            <a:r>
              <a:rPr kumimoji="1" lang="uk-UA" altLang="uk-UA" sz="1800" dirty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кредиту: </a:t>
            </a:r>
          </a:p>
          <a:p>
            <a:pPr marL="0" indent="0" defTabSz="520700" eaLnBrk="0" fontAlgn="base" hangingPunct="0">
              <a:spcBef>
                <a:spcPct val="20000"/>
              </a:spcBef>
              <a:spcAft>
                <a:spcPct val="0"/>
              </a:spcAft>
              <a:buNone/>
              <a:tabLst>
                <a:tab pos="173038" algn="l"/>
              </a:tabLst>
            </a:pPr>
            <a:r>
              <a:rPr kumimoji="1" lang="uk-UA" altLang="uk-UA" sz="1800" dirty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       – до 4-х заробітних плат (</a:t>
            </a:r>
            <a:r>
              <a:rPr kumimoji="1" lang="uk-UA" altLang="uk-UA" sz="180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працівники</a:t>
            </a:r>
            <a:r>
              <a:rPr kumimoji="1" lang="ru-RU" altLang="uk-UA" sz="1800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) </a:t>
            </a:r>
            <a:r>
              <a:rPr kumimoji="1" lang="en-US" altLang="uk-UA" sz="1800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max </a:t>
            </a:r>
            <a:r>
              <a:rPr kumimoji="1" lang="en-US" altLang="uk-UA" sz="1800" b="1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40 000</a:t>
            </a:r>
            <a:r>
              <a:rPr kumimoji="1" lang="uk-UA" altLang="uk-UA" sz="1800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 грн</a:t>
            </a:r>
            <a:endParaRPr kumimoji="1" lang="uk-UA" altLang="uk-UA" sz="1800" dirty="0">
              <a:latin typeface="Trebuchet MS" panose="020B0603020202020204" pitchFamily="34" charset="0"/>
              <a:ea typeface="Arial" panose="020B0604020202020204" pitchFamily="34" charset="0"/>
              <a:cs typeface="Trebuchet MS"/>
            </a:endParaRPr>
          </a:p>
          <a:p>
            <a:pPr marL="0" indent="0" defTabSz="520700" eaLnBrk="0" fontAlgn="base" hangingPunct="0">
              <a:spcBef>
                <a:spcPct val="20000"/>
              </a:spcBef>
              <a:spcAft>
                <a:spcPct val="0"/>
              </a:spcAft>
              <a:buNone/>
              <a:tabLst>
                <a:tab pos="173038" algn="l"/>
                <a:tab pos="444500" algn="l"/>
              </a:tabLst>
            </a:pPr>
            <a:r>
              <a:rPr kumimoji="1" lang="uk-UA" altLang="uk-UA" sz="1800" dirty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 </a:t>
            </a:r>
            <a:r>
              <a:rPr kumimoji="1" lang="uk-UA" altLang="uk-UA" sz="1800" dirty="0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      </a:t>
            </a:r>
            <a:r>
              <a:rPr kumimoji="1" lang="uk-UA" altLang="uk-UA" sz="1800" dirty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– до </a:t>
            </a:r>
            <a:r>
              <a:rPr kumimoji="1" lang="uk-UA" altLang="uk-UA" sz="1800" dirty="0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6-и заробітних </a:t>
            </a:r>
            <a:r>
              <a:rPr kumimoji="1" lang="uk-UA" altLang="uk-UA" sz="1800" dirty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плат (</a:t>
            </a:r>
            <a:r>
              <a:rPr kumimoji="1" lang="uk-UA" altLang="uk-UA" sz="180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керівники</a:t>
            </a:r>
            <a:r>
              <a:rPr kumimoji="1" lang="uk-UA" altLang="uk-UA" sz="1800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) </a:t>
            </a:r>
            <a:r>
              <a:rPr kumimoji="1" lang="en-US" altLang="uk-UA" sz="180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max </a:t>
            </a:r>
            <a:r>
              <a:rPr kumimoji="1" lang="uk-UA" altLang="uk-UA" sz="1800" b="1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10</a:t>
            </a:r>
            <a:r>
              <a:rPr kumimoji="1" lang="en-US" altLang="uk-UA" sz="1800" b="1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0 </a:t>
            </a:r>
            <a:r>
              <a:rPr kumimoji="1" lang="en-US" altLang="uk-UA" sz="1800" b="1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000</a:t>
            </a:r>
            <a:r>
              <a:rPr kumimoji="1" lang="uk-UA" altLang="uk-UA" sz="180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 грн</a:t>
            </a:r>
            <a:endParaRPr kumimoji="1" lang="uk-UA" altLang="uk-UA" sz="1800" dirty="0">
              <a:latin typeface="Trebuchet MS" panose="020B0603020202020204" pitchFamily="34" charset="0"/>
              <a:ea typeface="Arial" panose="020B0604020202020204" pitchFamily="34" charset="0"/>
              <a:cs typeface="Trebuchet MS"/>
            </a:endParaRPr>
          </a:p>
          <a:p>
            <a:pPr defTabSz="5207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73038" algn="l"/>
              </a:tabLst>
            </a:pPr>
            <a:endParaRPr kumimoji="1" lang="ru-RU" sz="1800" dirty="0" smtClean="0">
              <a:latin typeface="Trebuchet MS" panose="020B0603020202020204" pitchFamily="34" charset="0"/>
              <a:ea typeface="Arial" panose="020B0604020202020204" pitchFamily="34" charset="0"/>
              <a:cs typeface="Trebuchet MS"/>
            </a:endParaRPr>
          </a:p>
          <a:p>
            <a:pPr algn="just" defTabSz="5207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73038" algn="l"/>
              </a:tabLst>
            </a:pPr>
            <a:r>
              <a:rPr kumimoji="1" lang="ru-RU" sz="1800" b="1" dirty="0" err="1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пільговий</a:t>
            </a:r>
            <a:r>
              <a:rPr kumimoji="1" lang="ru-RU" sz="1800" b="1" dirty="0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 </a:t>
            </a:r>
            <a:r>
              <a:rPr kumimoji="1" lang="ru-RU" sz="1800" b="1" dirty="0" err="1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період</a:t>
            </a:r>
            <a:r>
              <a:rPr kumimoji="1" lang="ru-RU" sz="1800" dirty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 </a:t>
            </a:r>
            <a:r>
              <a:rPr kumimoji="1" lang="ru-RU" sz="1800" dirty="0" err="1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тривалістю</a:t>
            </a:r>
            <a:r>
              <a:rPr kumimoji="1" lang="ru-RU" sz="1800" dirty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 30 </a:t>
            </a:r>
            <a:r>
              <a:rPr kumimoji="1" lang="ru-RU" sz="1800" dirty="0" err="1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календарних</a:t>
            </a:r>
            <a:r>
              <a:rPr kumimoji="1" lang="ru-RU" sz="1800" dirty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 </a:t>
            </a:r>
            <a:r>
              <a:rPr kumimoji="1" lang="ru-RU" sz="1800" dirty="0" err="1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днів</a:t>
            </a:r>
            <a:r>
              <a:rPr kumimoji="1" lang="ru-RU" sz="1800" dirty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, </a:t>
            </a:r>
            <a:r>
              <a:rPr kumimoji="1" lang="ru-RU" sz="1800" dirty="0" err="1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протягом</a:t>
            </a:r>
            <a:r>
              <a:rPr kumimoji="1" lang="ru-RU" sz="1800" dirty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 </a:t>
            </a:r>
            <a:r>
              <a:rPr kumimoji="1" lang="ru-RU" sz="1800" dirty="0" err="1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якого</a:t>
            </a:r>
            <a:r>
              <a:rPr kumimoji="1" lang="ru-RU" sz="1800" dirty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 </a:t>
            </a:r>
            <a:r>
              <a:rPr kumimoji="1" lang="ru-RU" sz="1800" dirty="0" err="1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проценти</a:t>
            </a:r>
            <a:r>
              <a:rPr kumimoji="1" lang="ru-RU" sz="1800" dirty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 за </a:t>
            </a:r>
            <a:r>
              <a:rPr kumimoji="1" lang="ru-RU" sz="1800" dirty="0" err="1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розрахунок</a:t>
            </a:r>
            <a:r>
              <a:rPr kumimoji="1" lang="ru-RU" sz="1800" dirty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 </a:t>
            </a:r>
            <a:r>
              <a:rPr kumimoji="1" lang="ru-RU" sz="1800" dirty="0" err="1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кредитними</a:t>
            </a:r>
            <a:r>
              <a:rPr kumimoji="1" lang="ru-RU" sz="1800" dirty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 коштами в </a:t>
            </a:r>
            <a:r>
              <a:rPr kumimoji="1" lang="ru-RU" sz="1800" dirty="0" err="1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торговельній</a:t>
            </a:r>
            <a:r>
              <a:rPr kumimoji="1" lang="ru-RU" sz="1800" dirty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 </a:t>
            </a:r>
            <a:r>
              <a:rPr kumimoji="1" lang="ru-RU" sz="1800" dirty="0" err="1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мережі</a:t>
            </a:r>
            <a:r>
              <a:rPr kumimoji="1" lang="ru-RU" sz="1800" dirty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 </a:t>
            </a:r>
            <a:r>
              <a:rPr kumimoji="1" lang="ru-RU" sz="1800" dirty="0" err="1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нараховуватимуться</a:t>
            </a:r>
            <a:r>
              <a:rPr kumimoji="1" lang="ru-RU" sz="1800" dirty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 за </a:t>
            </a:r>
            <a:r>
              <a:rPr kumimoji="1" lang="ru-RU" sz="1800" dirty="0" err="1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ставкою</a:t>
            </a:r>
            <a:r>
              <a:rPr kumimoji="1" lang="ru-RU" sz="1800" dirty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 </a:t>
            </a:r>
            <a:r>
              <a:rPr kumimoji="1" lang="ru-RU" sz="1800" b="1" dirty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0,001% </a:t>
            </a:r>
            <a:r>
              <a:rPr kumimoji="1" lang="ru-RU" sz="1800" b="1" dirty="0" err="1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річних</a:t>
            </a:r>
            <a:endParaRPr kumimoji="1" lang="ru-RU" sz="1800" b="1" dirty="0" smtClean="0">
              <a:latin typeface="Trebuchet MS" panose="020B0603020202020204" pitchFamily="34" charset="0"/>
              <a:ea typeface="Arial" panose="020B0604020202020204" pitchFamily="34" charset="0"/>
              <a:cs typeface="Trebuchet MS"/>
            </a:endParaRPr>
          </a:p>
          <a:p>
            <a:pPr defTabSz="5207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73038" algn="l"/>
              </a:tabLst>
            </a:pPr>
            <a:endParaRPr kumimoji="1" lang="uk-UA" altLang="uk-UA" sz="1800" dirty="0">
              <a:latin typeface="Trebuchet MS" panose="020B0603020202020204" pitchFamily="34" charset="0"/>
              <a:ea typeface="Arial" panose="020B0604020202020204" pitchFamily="34" charset="0"/>
              <a:cs typeface="Trebuchet MS"/>
            </a:endParaRPr>
          </a:p>
          <a:p>
            <a:pPr defTabSz="5207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73038" algn="l"/>
              </a:tabLst>
            </a:pPr>
            <a:r>
              <a:rPr kumimoji="1" lang="uk-UA" altLang="uk-UA" sz="1800" b="1" dirty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в</a:t>
            </a:r>
            <a:r>
              <a:rPr kumimoji="1" lang="uk-UA" altLang="uk-UA" sz="1800" b="1" dirty="0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ідсутність</a:t>
            </a:r>
            <a:r>
              <a:rPr kumimoji="1" lang="uk-UA" altLang="uk-UA" sz="1800" dirty="0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 </a:t>
            </a:r>
            <a:r>
              <a:rPr kumimoji="1" lang="uk-UA" altLang="uk-UA" sz="1800" dirty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прихованих </a:t>
            </a:r>
            <a:r>
              <a:rPr kumimoji="1" lang="uk-UA" altLang="uk-UA" sz="180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додаткових </a:t>
            </a:r>
            <a:r>
              <a:rPr kumimoji="1" lang="uk-UA" altLang="uk-UA" sz="1800" b="1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комісій та штрафів</a:t>
            </a:r>
            <a:endParaRPr kumimoji="1" lang="uk-UA" altLang="uk-UA" sz="1800" b="1" dirty="0">
              <a:latin typeface="Trebuchet MS" panose="020B0603020202020204" pitchFamily="34" charset="0"/>
              <a:ea typeface="Arial" panose="020B0604020202020204" pitchFamily="34" charset="0"/>
              <a:cs typeface="Trebuchet MS"/>
            </a:endParaRPr>
          </a:p>
          <a:p>
            <a:pPr defTabSz="5207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73038" algn="l"/>
              </a:tabLst>
            </a:pPr>
            <a:endParaRPr kumimoji="1" lang="uk-UA" altLang="uk-UA" sz="1800" dirty="0">
              <a:latin typeface="Trebuchet MS" panose="020B0603020202020204" pitchFamily="34" charset="0"/>
              <a:ea typeface="Arial" panose="020B0604020202020204" pitchFamily="34" charset="0"/>
              <a:cs typeface="Trebuchet MS"/>
            </a:endParaRPr>
          </a:p>
          <a:p>
            <a:pPr defTabSz="5207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73038" algn="l"/>
                <a:tab pos="363538" algn="l"/>
              </a:tabLst>
            </a:pPr>
            <a:r>
              <a:rPr kumimoji="1" lang="uk-UA" altLang="uk-UA" sz="1800" dirty="0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ставка </a:t>
            </a:r>
            <a:r>
              <a:rPr kumimoji="1" lang="uk-UA" altLang="uk-UA" sz="1800" dirty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по </a:t>
            </a:r>
            <a:r>
              <a:rPr kumimoji="1" lang="uk-UA" altLang="uk-UA" sz="1800" dirty="0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кредиту</a:t>
            </a:r>
            <a:r>
              <a:rPr kumimoji="1" lang="uk-UA" altLang="uk-UA" sz="1800" b="1" dirty="0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 30 %</a:t>
            </a:r>
            <a:r>
              <a:rPr kumimoji="1" lang="uk-UA" altLang="uk-UA" sz="1800" dirty="0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 </a:t>
            </a:r>
            <a:r>
              <a:rPr kumimoji="1" lang="uk-UA" altLang="uk-UA" sz="1800" dirty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річних</a:t>
            </a:r>
          </a:p>
          <a:p>
            <a:pPr marL="173038" indent="-80963">
              <a:tabLst>
                <a:tab pos="173038" algn="l"/>
              </a:tabLst>
            </a:pPr>
            <a:endParaRPr lang="uk-UA" altLang="uk-UA" sz="1800" dirty="0">
              <a:latin typeface="Trebuchet MS bold" panose="020B0703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217231"/>
            <a:ext cx="11430000" cy="1440000"/>
          </a:xfrm>
          <a:prstGeom prst="rect">
            <a:avLst/>
          </a:prstGeom>
          <a:solidFill>
            <a:srgbClr val="FF5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2425"/>
            <a:r>
              <a:rPr lang="ru-RU" sz="2800" b="1" dirty="0" err="1">
                <a:solidFill>
                  <a:schemeClr val="bg1"/>
                </a:solidFill>
                <a:latin typeface="Trebuchet MS bold"/>
                <a:ea typeface="SimSun" panose="02010600030101010101" pitchFamily="2" charset="-122"/>
                <a:cs typeface="Trebuchet MS"/>
              </a:rPr>
              <a:t>кредитування</a:t>
            </a:r>
            <a:r>
              <a:rPr lang="ru-RU" sz="2800" b="1" dirty="0">
                <a:solidFill>
                  <a:schemeClr val="bg1"/>
                </a:solidFill>
                <a:latin typeface="Trebuchet MS bold"/>
                <a:ea typeface="SimSun" panose="02010600030101010101" pitchFamily="2" charset="-122"/>
                <a:cs typeface="Trebuchet MS"/>
              </a:rPr>
              <a:t> </a:t>
            </a:r>
          </a:p>
          <a:p>
            <a:pPr indent="352425"/>
            <a:r>
              <a:rPr lang="ru-RU" sz="2800" b="1" dirty="0" err="1">
                <a:solidFill>
                  <a:schemeClr val="bg1"/>
                </a:solidFill>
                <a:latin typeface="Trebuchet MS bold"/>
                <a:ea typeface="SimSun" panose="02010600030101010101" pitchFamily="2" charset="-122"/>
                <a:cs typeface="Trebuchet MS"/>
              </a:rPr>
              <a:t>співробітників</a:t>
            </a:r>
            <a:endParaRPr lang="ru-RU" sz="2800" b="1" dirty="0">
              <a:solidFill>
                <a:schemeClr val="bg1"/>
              </a:solidFill>
              <a:latin typeface="Trebuchet MS bold"/>
              <a:ea typeface="SimSun" panose="02010600030101010101" pitchFamily="2" charset="-122"/>
              <a:cs typeface="Trebuchet MS"/>
            </a:endParaRPr>
          </a:p>
        </p:txBody>
      </p:sp>
      <p:pic>
        <p:nvPicPr>
          <p:cNvPr id="6" name="Picture 2" descr="F:\Ощад\картинки\креди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39" y="2682148"/>
            <a:ext cx="4072139" cy="3068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654" y="5956827"/>
            <a:ext cx="1802346" cy="90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6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Объект 3"/>
          <p:cNvSpPr>
            <a:spLocks noGrp="1" noChangeArrowheads="1"/>
          </p:cNvSpPr>
          <p:nvPr>
            <p:ph idx="1"/>
          </p:nvPr>
        </p:nvSpPr>
        <p:spPr>
          <a:xfrm>
            <a:off x="2405797" y="1605967"/>
            <a:ext cx="8174157" cy="438582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uk-UA" altLang="uk-UA" sz="1500" dirty="0">
                <a:latin typeface="Trebuchet MS bold" panose="020B0703020202020204" pitchFamily="34" charset="0"/>
                <a:cs typeface="Arial" panose="020B0604020202020204" pitchFamily="34" charset="0"/>
              </a:rPr>
              <a:t>   </a:t>
            </a:r>
            <a:r>
              <a:rPr lang="uk-UA" altLang="uk-UA" sz="1500" dirty="0" smtClean="0">
                <a:latin typeface="Trebuchet MS bold" panose="020B0703020202020204" pitchFamily="34" charset="0"/>
                <a:cs typeface="Arial" panose="020B0604020202020204" pitchFamily="34" charset="0"/>
              </a:rPr>
              <a:t>Співробітники </a:t>
            </a:r>
            <a:r>
              <a:rPr lang="uk-UA" altLang="uk-UA" sz="1500" dirty="0">
                <a:latin typeface="Trebuchet MS bold" panose="020B0703020202020204" pitchFamily="34" charset="0"/>
                <a:cs typeface="Arial" panose="020B0604020202020204" pitchFamily="34" charset="0"/>
              </a:rPr>
              <a:t>можуть отримати кредит </a:t>
            </a:r>
            <a:r>
              <a:rPr lang="uk-UA" altLang="uk-UA" sz="1500">
                <a:latin typeface="Trebuchet MS bold" panose="020B0703020202020204" pitchFamily="34" charset="0"/>
                <a:cs typeface="Arial" panose="020B0604020202020204" pitchFamily="34" charset="0"/>
              </a:rPr>
              <a:t>до </a:t>
            </a:r>
            <a:r>
              <a:rPr lang="uk-UA" altLang="uk-UA" sz="1500" smtClean="0">
                <a:latin typeface="Trebuchet MS bold" panose="020B0703020202020204" pitchFamily="34" charset="0"/>
                <a:cs typeface="Arial" panose="020B0604020202020204" pitchFamily="34" charset="0"/>
              </a:rPr>
              <a:t>40 </a:t>
            </a:r>
            <a:r>
              <a:rPr lang="uk-UA" altLang="uk-UA" sz="1500" dirty="0">
                <a:latin typeface="Trebuchet MS bold" panose="020B0703020202020204" pitchFamily="34" charset="0"/>
                <a:cs typeface="Arial" panose="020B0604020202020204" pitchFamily="34" charset="0"/>
              </a:rPr>
              <a:t>000 гривень </a:t>
            </a:r>
            <a:r>
              <a:rPr lang="uk-UA" altLang="uk-UA" sz="1500" dirty="0" smtClean="0">
                <a:latin typeface="Trebuchet MS bold" panose="020B0703020202020204" pitchFamily="34" charset="0"/>
                <a:cs typeface="Arial" panose="020B0604020202020204" pitchFamily="34" charset="0"/>
              </a:rPr>
              <a:t>на  </a:t>
            </a:r>
            <a:r>
              <a:rPr lang="uk-UA" altLang="uk-UA" sz="1500" dirty="0">
                <a:latin typeface="Trebuchet MS bold" panose="020B0703020202020204" pitchFamily="34" charset="0"/>
                <a:cs typeface="Arial" panose="020B0604020202020204" pitchFamily="34" charset="0"/>
              </a:rPr>
              <a:t>вигідних умовах</a:t>
            </a:r>
            <a:endParaRPr lang="ru-RU" altLang="uk-UA" sz="1500" dirty="0">
              <a:latin typeface="Trebuchet MS bold" panose="020B07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19289" y="2157414"/>
            <a:ext cx="8497887" cy="1589087"/>
          </a:xfrm>
          <a:prstGeom prst="roundRect">
            <a:avLst/>
          </a:prstGeom>
          <a:solidFill>
            <a:srgbClr val="FF585D"/>
          </a:solidFill>
          <a:ln>
            <a:solidFill>
              <a:srgbClr val="FF5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Наприклад</a:t>
            </a:r>
            <a:r>
              <a:rPr lang="ru-RU" sz="1500" dirty="0">
                <a:solidFill>
                  <a:schemeClr val="bg1"/>
                </a:solidFill>
                <a:latin typeface="Trebuchet MS" pitchFamily="34" charset="0"/>
              </a:rPr>
              <a:t>: 2 </a:t>
            </a:r>
            <a:r>
              <a:rPr lang="ru-RU" sz="1500" dirty="0" err="1">
                <a:solidFill>
                  <a:schemeClr val="bg1"/>
                </a:solidFill>
                <a:latin typeface="Trebuchet MS" pitchFamily="34" charset="0"/>
              </a:rPr>
              <a:t>квітня</a:t>
            </a:r>
            <a:r>
              <a:rPr lang="ru-RU" sz="1500" dirty="0">
                <a:solidFill>
                  <a:schemeClr val="bg1"/>
                </a:solidFill>
                <a:latin typeface="Trebuchet MS" pitchFamily="34" charset="0"/>
              </a:rPr>
              <a:t> Ви </a:t>
            </a:r>
            <a:r>
              <a:rPr lang="ru-RU" sz="1500" dirty="0" err="1">
                <a:solidFill>
                  <a:schemeClr val="bg1"/>
                </a:solidFill>
                <a:latin typeface="Trebuchet MS" pitchFamily="34" charset="0"/>
              </a:rPr>
              <a:t>здійснили</a:t>
            </a:r>
            <a:r>
              <a:rPr lang="ru-RU" sz="1500" dirty="0">
                <a:solidFill>
                  <a:schemeClr val="bg1"/>
                </a:solidFill>
                <a:latin typeface="Trebuchet MS" pitchFamily="34" charset="0"/>
              </a:rPr>
              <a:t> покупку за </a:t>
            </a:r>
            <a:r>
              <a:rPr lang="ru-RU" sz="1500" dirty="0" err="1">
                <a:solidFill>
                  <a:schemeClr val="bg1"/>
                </a:solidFill>
                <a:latin typeface="Trebuchet MS" pitchFamily="34" charset="0"/>
              </a:rPr>
              <a:t>рахунок</a:t>
            </a:r>
            <a:r>
              <a:rPr lang="ru-RU" sz="15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latin typeface="Trebuchet MS" pitchFamily="34" charset="0"/>
              </a:rPr>
              <a:t>кредитних</a:t>
            </a:r>
            <a:r>
              <a:rPr lang="ru-RU" sz="15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latin typeface="Trebuchet MS" pitchFamily="34" charset="0"/>
              </a:rPr>
              <a:t>коштів</a:t>
            </a:r>
            <a:r>
              <a:rPr lang="ru-RU" sz="1500" dirty="0">
                <a:solidFill>
                  <a:schemeClr val="bg1"/>
                </a:solidFill>
                <a:latin typeface="Trebuchet MS" pitchFamily="34" charset="0"/>
              </a:rPr>
              <a:t> в </a:t>
            </a:r>
            <a:r>
              <a:rPr lang="ru-RU" sz="1500" dirty="0" err="1">
                <a:solidFill>
                  <a:schemeClr val="bg1"/>
                </a:solidFill>
                <a:latin typeface="Trebuchet MS" pitchFamily="34" charset="0"/>
              </a:rPr>
              <a:t>магазині</a:t>
            </a:r>
            <a:r>
              <a:rPr lang="ru-RU" sz="1500" dirty="0">
                <a:solidFill>
                  <a:schemeClr val="bg1"/>
                </a:solidFill>
                <a:latin typeface="Trebuchet MS" pitchFamily="34" charset="0"/>
              </a:rPr>
              <a:t>, </a:t>
            </a:r>
            <a:r>
              <a:rPr lang="ru-RU" sz="1500" dirty="0" err="1">
                <a:solidFill>
                  <a:schemeClr val="bg1"/>
                </a:solidFill>
                <a:latin typeface="Trebuchet MS" pitchFamily="34" charset="0"/>
              </a:rPr>
              <a:t>розрахувавшись</a:t>
            </a:r>
            <a:r>
              <a:rPr lang="ru-RU" sz="15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latin typeface="Trebuchet MS" pitchFamily="34" charset="0"/>
              </a:rPr>
              <a:t>платіжною</a:t>
            </a:r>
            <a:r>
              <a:rPr lang="ru-RU" sz="15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latin typeface="Trebuchet MS" pitchFamily="34" charset="0"/>
              </a:rPr>
              <a:t>карткою</a:t>
            </a:r>
            <a:r>
              <a:rPr lang="ru-RU" sz="1500" dirty="0">
                <a:solidFill>
                  <a:schemeClr val="bg1"/>
                </a:solidFill>
                <a:latin typeface="Trebuchet MS" pitchFamily="34" charset="0"/>
              </a:rPr>
              <a:t> на суму 800 </a:t>
            </a:r>
            <a:r>
              <a:rPr lang="ru-RU" sz="1500" dirty="0" err="1" smtClean="0">
                <a:solidFill>
                  <a:schemeClr val="bg1"/>
                </a:solidFill>
                <a:latin typeface="Trebuchet MS" pitchFamily="34" charset="0"/>
              </a:rPr>
              <a:t>гривень</a:t>
            </a:r>
            <a:r>
              <a:rPr lang="ru-RU" sz="1500" dirty="0" smtClean="0">
                <a:solidFill>
                  <a:schemeClr val="bg1"/>
                </a:solidFill>
                <a:latin typeface="Trebuchet MS" pitchFamily="34" charset="0"/>
              </a:rPr>
              <a:t>. До </a:t>
            </a:r>
            <a:r>
              <a:rPr lang="ru-RU" sz="1500" dirty="0">
                <a:solidFill>
                  <a:schemeClr val="bg1"/>
                </a:solidFill>
                <a:latin typeface="Trebuchet MS" pitchFamily="34" charset="0"/>
              </a:rPr>
              <a:t>1 </a:t>
            </a:r>
            <a:r>
              <a:rPr lang="ru-RU" sz="1500" dirty="0" err="1">
                <a:solidFill>
                  <a:schemeClr val="bg1"/>
                </a:solidFill>
                <a:latin typeface="Trebuchet MS" pitchFamily="34" charset="0"/>
              </a:rPr>
              <a:t>травня</a:t>
            </a:r>
            <a:r>
              <a:rPr lang="ru-RU" sz="1500" dirty="0">
                <a:solidFill>
                  <a:schemeClr val="bg1"/>
                </a:solidFill>
                <a:latin typeface="Trebuchet MS" pitchFamily="34" charset="0"/>
              </a:rPr>
              <a:t> Ви </a:t>
            </a:r>
            <a:r>
              <a:rPr lang="ru-RU" sz="1500" dirty="0" err="1">
                <a:solidFill>
                  <a:schemeClr val="bg1"/>
                </a:solidFill>
                <a:latin typeface="Trebuchet MS" pitchFamily="34" charset="0"/>
              </a:rPr>
              <a:t>фактично</a:t>
            </a:r>
            <a:r>
              <a:rPr lang="ru-RU" sz="15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latin typeface="Trebuchet MS" pitchFamily="34" charset="0"/>
              </a:rPr>
              <a:t>користуєтесь</a:t>
            </a:r>
            <a:r>
              <a:rPr lang="ru-RU" sz="15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latin typeface="Trebuchet MS" pitchFamily="34" charset="0"/>
              </a:rPr>
              <a:t>кредитними</a:t>
            </a:r>
            <a:r>
              <a:rPr lang="ru-RU" sz="1500" dirty="0">
                <a:solidFill>
                  <a:schemeClr val="bg1"/>
                </a:solidFill>
                <a:latin typeface="Trebuchet MS" pitchFamily="34" charset="0"/>
              </a:rPr>
              <a:t> коштами </a:t>
            </a:r>
            <a:r>
              <a:rPr lang="ru-RU" sz="1500" dirty="0" err="1">
                <a:solidFill>
                  <a:schemeClr val="bg1"/>
                </a:solidFill>
                <a:latin typeface="Trebuchet MS" pitchFamily="34" charset="0"/>
              </a:rPr>
              <a:t>безкоштовно</a:t>
            </a:r>
            <a:r>
              <a:rPr lang="ru-RU" sz="1500" dirty="0">
                <a:solidFill>
                  <a:schemeClr val="bg1"/>
                </a:solidFill>
                <a:latin typeface="Trebuchet MS" pitchFamily="34" charset="0"/>
              </a:rPr>
              <a:t>*. При </a:t>
            </a:r>
            <a:r>
              <a:rPr lang="ru-RU" sz="1500" dirty="0" err="1">
                <a:solidFill>
                  <a:schemeClr val="bg1"/>
                </a:solidFill>
                <a:latin typeface="Trebuchet MS" pitchFamily="34" charset="0"/>
              </a:rPr>
              <a:t>зарахуванні</a:t>
            </a:r>
            <a:r>
              <a:rPr lang="ru-RU" sz="15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latin typeface="Trebuchet MS" pitchFamily="34" charset="0"/>
              </a:rPr>
              <a:t>коштів</a:t>
            </a:r>
            <a:r>
              <a:rPr lang="ru-RU" sz="1500" dirty="0">
                <a:solidFill>
                  <a:schemeClr val="bg1"/>
                </a:solidFill>
                <a:latin typeface="Trebuchet MS" pitchFamily="34" charset="0"/>
              </a:rPr>
              <a:t> на </a:t>
            </a:r>
            <a:r>
              <a:rPr lang="ru-RU" sz="1500" dirty="0" err="1">
                <a:solidFill>
                  <a:schemeClr val="bg1"/>
                </a:solidFill>
                <a:latin typeface="Trebuchet MS" pitchFamily="34" charset="0"/>
              </a:rPr>
              <a:t>рахунок</a:t>
            </a:r>
            <a:r>
              <a:rPr lang="ru-RU" sz="15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latin typeface="Trebuchet MS" pitchFamily="34" charset="0"/>
              </a:rPr>
              <a:t>            1 </a:t>
            </a:r>
            <a:r>
              <a:rPr lang="ru-RU" sz="1500" dirty="0" err="1">
                <a:solidFill>
                  <a:schemeClr val="bg1"/>
                </a:solidFill>
                <a:latin typeface="Trebuchet MS" pitchFamily="34" charset="0"/>
              </a:rPr>
              <a:t>травня</a:t>
            </a:r>
            <a:r>
              <a:rPr lang="ru-RU" sz="1500" dirty="0">
                <a:solidFill>
                  <a:schemeClr val="bg1"/>
                </a:solidFill>
                <a:latin typeface="Trebuchet MS" pitchFamily="34" charset="0"/>
              </a:rPr>
              <a:t> і автоматичному </a:t>
            </a:r>
            <a:r>
              <a:rPr lang="ru-RU" sz="1500" dirty="0" err="1">
                <a:solidFill>
                  <a:schemeClr val="bg1"/>
                </a:solidFill>
                <a:latin typeface="Trebuchet MS" pitchFamily="34" charset="0"/>
              </a:rPr>
              <a:t>погашенні</a:t>
            </a:r>
            <a:r>
              <a:rPr lang="ru-RU" sz="15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latin typeface="Trebuchet MS" pitchFamily="34" charset="0"/>
              </a:rPr>
              <a:t>суми</a:t>
            </a:r>
            <a:r>
              <a:rPr lang="ru-RU" sz="1500" dirty="0">
                <a:solidFill>
                  <a:schemeClr val="bg1"/>
                </a:solidFill>
                <a:latin typeface="Trebuchet MS" pitchFamily="34" charset="0"/>
              </a:rPr>
              <a:t> кредиту, </a:t>
            </a:r>
            <a:r>
              <a:rPr lang="ru-RU" sz="1500" dirty="0" err="1">
                <a:solidFill>
                  <a:schemeClr val="bg1"/>
                </a:solidFill>
                <a:latin typeface="Trebuchet MS" pitchFamily="34" charset="0"/>
              </a:rPr>
              <a:t>кредитна</a:t>
            </a:r>
            <a:r>
              <a:rPr lang="ru-RU" sz="15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latin typeface="Trebuchet MS" pitchFamily="34" charset="0"/>
              </a:rPr>
              <a:t>лінія</a:t>
            </a:r>
            <a:r>
              <a:rPr lang="ru-RU" sz="15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latin typeface="Trebuchet MS" pitchFamily="34" charset="0"/>
              </a:rPr>
              <a:t>стає</a:t>
            </a:r>
            <a:r>
              <a:rPr lang="ru-RU" sz="1500" dirty="0">
                <a:solidFill>
                  <a:schemeClr val="bg1"/>
                </a:solidFill>
                <a:latin typeface="Trebuchet MS" pitchFamily="34" charset="0"/>
              </a:rPr>
              <a:t> доступною у </a:t>
            </a:r>
            <a:r>
              <a:rPr lang="ru-RU" sz="1500" dirty="0" err="1">
                <a:solidFill>
                  <a:schemeClr val="bg1"/>
                </a:solidFill>
                <a:latin typeface="Trebuchet MS" pitchFamily="34" charset="0"/>
              </a:rPr>
              <a:t>повному</a:t>
            </a:r>
            <a:r>
              <a:rPr lang="ru-RU" sz="15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latin typeface="Trebuchet MS" pitchFamily="34" charset="0"/>
              </a:rPr>
              <a:t>обсязі</a:t>
            </a:r>
            <a:r>
              <a:rPr lang="ru-RU" sz="1500" dirty="0">
                <a:solidFill>
                  <a:schemeClr val="bg1"/>
                </a:solidFill>
                <a:latin typeface="Trebuchet MS" pitchFamily="34" charset="0"/>
              </a:rPr>
              <a:t>. </a:t>
            </a:r>
          </a:p>
        </p:txBody>
      </p:sp>
      <p:pic>
        <p:nvPicPr>
          <p:cNvPr id="26629" name="Picture 8" descr="C:\Users\BigunIV\Desktop\Картинки\деньг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3960813"/>
            <a:ext cx="10096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Box 4"/>
          <p:cNvSpPr txBox="1">
            <a:spLocks noChangeArrowheads="1"/>
          </p:cNvSpPr>
          <p:nvPr/>
        </p:nvSpPr>
        <p:spPr bwMode="auto">
          <a:xfrm>
            <a:off x="1774825" y="4741863"/>
            <a:ext cx="1728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900" dirty="0">
                <a:latin typeface="Trebuchet MS" panose="020B0603020202020204" pitchFamily="34" charset="0"/>
              </a:rPr>
              <a:t>Доступно кредитних </a:t>
            </a:r>
            <a:r>
              <a:rPr lang="uk-UA" altLang="uk-UA" sz="900">
                <a:latin typeface="Trebuchet MS" panose="020B0603020202020204" pitchFamily="34" charset="0"/>
              </a:rPr>
              <a:t>коштів </a:t>
            </a:r>
            <a:r>
              <a:rPr lang="uk-UA" altLang="uk-UA" sz="900" smtClean="0">
                <a:latin typeface="Trebuchet MS" panose="020B0603020202020204" pitchFamily="34" charset="0"/>
              </a:rPr>
              <a:t>40 </a:t>
            </a:r>
            <a:r>
              <a:rPr lang="uk-UA" altLang="uk-UA" sz="900" dirty="0">
                <a:latin typeface="Trebuchet MS" panose="020B0603020202020204" pitchFamily="34" charset="0"/>
              </a:rPr>
              <a:t>000 грн</a:t>
            </a:r>
            <a:endParaRPr lang="ru-RU" altLang="uk-UA" sz="900" dirty="0">
              <a:latin typeface="Trebuchet MS" panose="020B0603020202020204" pitchFamily="34" charset="0"/>
            </a:endParaRPr>
          </a:p>
        </p:txBody>
      </p:sp>
      <p:pic>
        <p:nvPicPr>
          <p:cNvPr id="26631" name="Picture 6" descr="C:\Users\BigunIV\Desktop\Картинки\ек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4" y="3992563"/>
            <a:ext cx="771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Box 12"/>
          <p:cNvSpPr txBox="1">
            <a:spLocks noChangeArrowheads="1"/>
          </p:cNvSpPr>
          <p:nvPr/>
        </p:nvSpPr>
        <p:spPr bwMode="auto">
          <a:xfrm>
            <a:off x="3503613" y="4754563"/>
            <a:ext cx="1655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900" dirty="0">
                <a:latin typeface="Trebuchet MS" panose="020B0603020202020204" pitchFamily="34" charset="0"/>
              </a:rPr>
              <a:t>Доступно кредитних </a:t>
            </a:r>
            <a:r>
              <a:rPr lang="uk-UA" altLang="uk-UA" sz="900">
                <a:latin typeface="Trebuchet MS" panose="020B0603020202020204" pitchFamily="34" charset="0"/>
              </a:rPr>
              <a:t>коштів </a:t>
            </a:r>
            <a:r>
              <a:rPr lang="uk-UA" altLang="uk-UA" sz="900" smtClean="0">
                <a:latin typeface="Trebuchet MS" panose="020B0603020202020204" pitchFamily="34" charset="0"/>
              </a:rPr>
              <a:t>39 </a:t>
            </a:r>
            <a:r>
              <a:rPr lang="uk-UA" altLang="uk-UA" sz="900" dirty="0">
                <a:latin typeface="Trebuchet MS" panose="020B0603020202020204" pitchFamily="34" charset="0"/>
              </a:rPr>
              <a:t>200 грн</a:t>
            </a:r>
            <a:endParaRPr lang="ru-RU" altLang="uk-UA" sz="900" dirty="0">
              <a:latin typeface="Trebuchet MS" panose="020B0603020202020204" pitchFamily="34" charset="0"/>
            </a:endParaRPr>
          </a:p>
        </p:txBody>
      </p:sp>
      <p:pic>
        <p:nvPicPr>
          <p:cNvPr id="26633" name="Picture 8" descr="C:\Users\BigunIV\Desktop\Картинки\деньг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3992563"/>
            <a:ext cx="10096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TextBox 16"/>
          <p:cNvSpPr txBox="1">
            <a:spLocks noChangeArrowheads="1"/>
          </p:cNvSpPr>
          <p:nvPr/>
        </p:nvSpPr>
        <p:spPr bwMode="auto">
          <a:xfrm>
            <a:off x="7861301" y="4754563"/>
            <a:ext cx="16557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900" dirty="0">
                <a:latin typeface="Trebuchet MS" panose="020B0603020202020204" pitchFamily="34" charset="0"/>
              </a:rPr>
              <a:t>Доступно кредитних </a:t>
            </a:r>
            <a:r>
              <a:rPr lang="uk-UA" altLang="uk-UA" sz="900">
                <a:latin typeface="Trebuchet MS" panose="020B0603020202020204" pitchFamily="34" charset="0"/>
              </a:rPr>
              <a:t>коштів </a:t>
            </a:r>
            <a:r>
              <a:rPr lang="uk-UA" altLang="uk-UA" sz="900" smtClean="0">
                <a:latin typeface="Trebuchet MS" panose="020B0603020202020204" pitchFamily="34" charset="0"/>
              </a:rPr>
              <a:t>40 </a:t>
            </a:r>
            <a:r>
              <a:rPr lang="uk-UA" altLang="uk-UA" sz="900" dirty="0">
                <a:latin typeface="Trebuchet MS" panose="020B0603020202020204" pitchFamily="34" charset="0"/>
              </a:rPr>
              <a:t>000 грн</a:t>
            </a:r>
            <a:endParaRPr lang="ru-RU" altLang="uk-UA" sz="900" dirty="0">
              <a:latin typeface="Trebuchet MS" panose="020B0603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774826" y="5300663"/>
            <a:ext cx="82073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27575" y="5238750"/>
            <a:ext cx="0" cy="1539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375275" y="5227639"/>
            <a:ext cx="0" cy="1539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059488" y="5238750"/>
            <a:ext cx="0" cy="1539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743700" y="5216525"/>
            <a:ext cx="0" cy="1539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061325" y="5216525"/>
            <a:ext cx="0" cy="1539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391400" y="5216525"/>
            <a:ext cx="0" cy="1539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Левая фигурная скобка 18"/>
          <p:cNvSpPr/>
          <p:nvPr/>
        </p:nvSpPr>
        <p:spPr>
          <a:xfrm rot="16200000">
            <a:off x="6169819" y="3953669"/>
            <a:ext cx="442912" cy="3340100"/>
          </a:xfrm>
          <a:prstGeom prst="leftBrace">
            <a:avLst>
              <a:gd name="adj1" fmla="val 11805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43" name="TextBox 13"/>
          <p:cNvSpPr txBox="1">
            <a:spLocks noChangeArrowheads="1"/>
          </p:cNvSpPr>
          <p:nvPr/>
        </p:nvSpPr>
        <p:spPr bwMode="auto">
          <a:xfrm>
            <a:off x="4491038" y="5643563"/>
            <a:ext cx="8001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900" dirty="0">
                <a:latin typeface="Trebuchet MS" panose="020B0603020202020204" pitchFamily="34" charset="0"/>
              </a:rPr>
              <a:t>2 квітня</a:t>
            </a:r>
            <a:endParaRPr lang="ru-RU" altLang="uk-UA" sz="900" dirty="0">
              <a:latin typeface="Trebuchet MS" panose="020B0603020202020204" pitchFamily="34" charset="0"/>
            </a:endParaRPr>
          </a:p>
        </p:txBody>
      </p:sp>
      <p:sp>
        <p:nvSpPr>
          <p:cNvPr id="26644" name="TextBox 9"/>
          <p:cNvSpPr txBox="1">
            <a:spLocks noChangeArrowheads="1"/>
          </p:cNvSpPr>
          <p:nvPr/>
        </p:nvSpPr>
        <p:spPr bwMode="auto">
          <a:xfrm>
            <a:off x="4130676" y="5853113"/>
            <a:ext cx="165576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900" dirty="0">
                <a:latin typeface="Trebuchet MS" panose="020B0603020202020204" pitchFamily="34" charset="0"/>
              </a:rPr>
              <a:t>Покупка = 800 грн</a:t>
            </a:r>
            <a:endParaRPr lang="ru-RU" altLang="uk-UA" sz="900" dirty="0">
              <a:latin typeface="Trebuchet MS" panose="020B0603020202020204" pitchFamily="34" charset="0"/>
            </a:endParaRPr>
          </a:p>
        </p:txBody>
      </p:sp>
      <p:sp>
        <p:nvSpPr>
          <p:cNvPr id="26646" name="TextBox 14"/>
          <p:cNvSpPr txBox="1">
            <a:spLocks noChangeArrowheads="1"/>
          </p:cNvSpPr>
          <p:nvPr/>
        </p:nvSpPr>
        <p:spPr bwMode="auto">
          <a:xfrm>
            <a:off x="7626350" y="5630864"/>
            <a:ext cx="87153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900" dirty="0">
                <a:latin typeface="Trebuchet MS" panose="020B0603020202020204" pitchFamily="34" charset="0"/>
              </a:rPr>
              <a:t>1 травня</a:t>
            </a:r>
            <a:endParaRPr lang="ru-RU" altLang="uk-UA" sz="900" dirty="0">
              <a:latin typeface="Trebuchet MS" panose="020B0603020202020204" pitchFamily="34" charset="0"/>
            </a:endParaRPr>
          </a:p>
        </p:txBody>
      </p:sp>
      <p:sp>
        <p:nvSpPr>
          <p:cNvPr id="26647" name="TextBox 17"/>
          <p:cNvSpPr txBox="1">
            <a:spLocks noChangeArrowheads="1"/>
          </p:cNvSpPr>
          <p:nvPr/>
        </p:nvSpPr>
        <p:spPr bwMode="auto">
          <a:xfrm>
            <a:off x="6837364" y="5815013"/>
            <a:ext cx="2447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900" dirty="0">
                <a:latin typeface="Trebuchet MS" panose="020B0603020202020204" pitchFamily="34" charset="0"/>
              </a:rPr>
              <a:t>Повернення кредитних коштів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900" dirty="0">
                <a:latin typeface="Trebuchet MS" panose="020B0603020202020204" pitchFamily="34" charset="0"/>
              </a:rPr>
              <a:t> 800 грн</a:t>
            </a:r>
            <a:endParaRPr lang="ru-RU" altLang="uk-UA" sz="900" dirty="0">
              <a:latin typeface="Trebuchet MS" panose="020B0603020202020204" pitchFamily="34" charset="0"/>
            </a:endParaRPr>
          </a:p>
        </p:txBody>
      </p:sp>
      <p:pic>
        <p:nvPicPr>
          <p:cNvPr id="26648" name="Picture 9" descr="C:\Users\BigunIV\Desktop\Картинки\смайли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5902326"/>
            <a:ext cx="54133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9" name="TextBox 18"/>
          <p:cNvSpPr txBox="1">
            <a:spLocks noChangeArrowheads="1"/>
          </p:cNvSpPr>
          <p:nvPr/>
        </p:nvSpPr>
        <p:spPr bwMode="auto">
          <a:xfrm>
            <a:off x="291046" y="6309758"/>
            <a:ext cx="654631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uk-UA" altLang="uk-UA" sz="900" dirty="0" smtClean="0">
                <a:latin typeface="Trebuchet MS" panose="020B0603020202020204" pitchFamily="34" charset="0"/>
              </a:rPr>
              <a:t>*   - </a:t>
            </a:r>
            <a:r>
              <a:rPr lang="uk-UA" altLang="uk-UA" sz="900" dirty="0">
                <a:latin typeface="Trebuchet MS" panose="020B0603020202020204" pitchFamily="34" charset="0"/>
              </a:rPr>
              <a:t>мається на увазі процента ставка в розмірі  0,001% </a:t>
            </a:r>
            <a:r>
              <a:rPr lang="uk-UA" altLang="uk-UA" sz="900" dirty="0" smtClean="0">
                <a:latin typeface="Trebuchet MS" panose="020B0603020202020204" pitchFamily="34" charset="0"/>
              </a:rPr>
              <a:t>річних</a:t>
            </a:r>
          </a:p>
          <a:p>
            <a:pPr>
              <a:spcBef>
                <a:spcPct val="0"/>
              </a:spcBef>
              <a:buNone/>
            </a:pPr>
            <a:r>
              <a:rPr lang="uk-UA" altLang="uk-UA" sz="900" dirty="0" smtClean="0">
                <a:latin typeface="Trebuchet MS" panose="020B0603020202020204" pitchFamily="34" charset="0"/>
              </a:rPr>
              <a:t>** - після закінчення пільгового періоду, у разі не погашення заборгованості </a:t>
            </a:r>
            <a:r>
              <a:rPr lang="uk-UA" altLang="uk-UA" sz="900" dirty="0">
                <a:latin typeface="Trebuchet MS" panose="020B0603020202020204" pitchFamily="34" charset="0"/>
              </a:rPr>
              <a:t>процента ставка </a:t>
            </a:r>
            <a:r>
              <a:rPr lang="uk-UA" altLang="uk-UA" sz="900" smtClean="0">
                <a:latin typeface="Trebuchet MS" panose="020B0603020202020204" pitchFamily="34" charset="0"/>
              </a:rPr>
              <a:t>– </a:t>
            </a:r>
            <a:r>
              <a:rPr lang="uk-UA" altLang="uk-UA" sz="1000" b="1" smtClean="0">
                <a:latin typeface="Trebuchet MS" panose="020B0603020202020204" pitchFamily="34" charset="0"/>
              </a:rPr>
              <a:t>30 </a:t>
            </a:r>
            <a:r>
              <a:rPr lang="uk-UA" altLang="uk-UA" sz="1000" b="1" dirty="0" smtClean="0">
                <a:latin typeface="Trebuchet MS" panose="020B0603020202020204" pitchFamily="34" charset="0"/>
              </a:rPr>
              <a:t>% річних</a:t>
            </a:r>
            <a:endParaRPr lang="ru-RU" altLang="uk-UA" sz="1000" b="1" dirty="0">
              <a:latin typeface="Trebuchet MS" panose="020B0603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81000" y="217231"/>
            <a:ext cx="11430000" cy="1440000"/>
          </a:xfrm>
          <a:prstGeom prst="rect">
            <a:avLst/>
          </a:prstGeom>
          <a:solidFill>
            <a:srgbClr val="FF5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2425"/>
            <a:r>
              <a:rPr lang="ru-RU" sz="2800" b="1" dirty="0" err="1">
                <a:latin typeface="Trebuchet MS bold" panose="020B0703020202020204" pitchFamily="34" charset="0"/>
              </a:rPr>
              <a:t>пільгове</a:t>
            </a:r>
            <a:r>
              <a:rPr lang="ru-RU" sz="2800" b="1" dirty="0">
                <a:latin typeface="Trebuchet MS bold" panose="020B0703020202020204" pitchFamily="34" charset="0"/>
              </a:rPr>
              <a:t> </a:t>
            </a:r>
            <a:r>
              <a:rPr lang="ru-RU" sz="2800" b="1" dirty="0" err="1">
                <a:latin typeface="Trebuchet MS bold" panose="020B0703020202020204" pitchFamily="34" charset="0"/>
              </a:rPr>
              <a:t>кредитування</a:t>
            </a:r>
            <a:r>
              <a:rPr lang="ru-RU" sz="2800" b="1" dirty="0">
                <a:latin typeface="Trebuchet MS bold" panose="020B0703020202020204" pitchFamily="34" charset="0"/>
              </a:rPr>
              <a:t> </a:t>
            </a:r>
          </a:p>
          <a:p>
            <a:pPr indent="352425"/>
            <a:r>
              <a:rPr lang="ru-RU" sz="2800" b="1" dirty="0">
                <a:latin typeface="Trebuchet MS bold" panose="020B0703020202020204" pitchFamily="34" charset="0"/>
              </a:rPr>
              <a:t>до 30 </a:t>
            </a:r>
            <a:r>
              <a:rPr lang="ru-RU" sz="2800" b="1" dirty="0" err="1">
                <a:latin typeface="Trebuchet MS bold" panose="020B0703020202020204" pitchFamily="34" charset="0"/>
              </a:rPr>
              <a:t>днів</a:t>
            </a:r>
            <a:r>
              <a:rPr lang="ru-RU" sz="2800" b="1" dirty="0">
                <a:latin typeface="Trebuchet MS bold" panose="020B0703020202020204" pitchFamily="34" charset="0"/>
              </a:rPr>
              <a:t>*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654" y="5956827"/>
            <a:ext cx="1802346" cy="90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81000" y="270637"/>
            <a:ext cx="11430000" cy="1440000"/>
          </a:xfrm>
          <a:prstGeom prst="rect">
            <a:avLst/>
          </a:prstGeom>
          <a:solidFill>
            <a:srgbClr val="FF5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775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800" b="1" dirty="0">
                <a:solidFill>
                  <a:schemeClr val="bg1"/>
                </a:solidFill>
                <a:latin typeface="Trebuchet MS bold" pitchFamily="34" charset="0"/>
              </a:rPr>
              <a:t>в</a:t>
            </a:r>
            <a:r>
              <a:rPr lang="uk-UA" altLang="uk-UA" sz="2800" b="1" dirty="0" smtClean="0">
                <a:solidFill>
                  <a:schemeClr val="bg1"/>
                </a:solidFill>
                <a:latin typeface="Trebuchet MS bold" pitchFamily="34" charset="0"/>
              </a:rPr>
              <a:t>клад</a:t>
            </a:r>
          </a:p>
          <a:p>
            <a:pPr marL="358775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800" b="1" dirty="0" smtClean="0">
                <a:solidFill>
                  <a:schemeClr val="bg1"/>
                </a:solidFill>
                <a:latin typeface="Trebuchet MS bold" pitchFamily="34" charset="0"/>
              </a:rPr>
              <a:t>«Мобільні </a:t>
            </a:r>
            <a:r>
              <a:rPr lang="uk-UA" altLang="uk-UA" sz="2800" b="1" dirty="0">
                <a:solidFill>
                  <a:schemeClr val="bg1"/>
                </a:solidFill>
                <a:latin typeface="Trebuchet MS bold" pitchFamily="34" charset="0"/>
              </a:rPr>
              <a:t>заощадження</a:t>
            </a:r>
            <a:r>
              <a:rPr lang="uk-UA" altLang="uk-UA" sz="2800" b="1" dirty="0" smtClean="0">
                <a:solidFill>
                  <a:schemeClr val="bg1"/>
                </a:solidFill>
                <a:latin typeface="Trebuchet MS bold" pitchFamily="34" charset="0"/>
              </a:rPr>
              <a:t>»</a:t>
            </a:r>
            <a:endParaRPr lang="uk-UA" altLang="uk-UA" sz="2800" b="1" dirty="0">
              <a:solidFill>
                <a:schemeClr val="bg1"/>
              </a:solidFill>
              <a:latin typeface="Trebuchet MS bold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654" y="5956827"/>
            <a:ext cx="1802346" cy="901173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263979" y="2177314"/>
            <a:ext cx="11318420" cy="4680686"/>
            <a:chOff x="242208" y="1710637"/>
            <a:chExt cx="11318420" cy="468068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93915" y="2455950"/>
              <a:ext cx="5399314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58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altLang="uk-UA" b="1" dirty="0" smtClean="0">
                  <a:solidFill>
                    <a:schemeClr val="bg1"/>
                  </a:solidFill>
                  <a:latin typeface="Trebuchet MS bold" pitchFamily="34" charset="0"/>
                </a:rPr>
                <a:t>вклад</a:t>
              </a:r>
            </a:p>
            <a:p>
              <a:pPr marL="358775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altLang="uk-UA" sz="1500" b="1" dirty="0" smtClean="0">
                  <a:solidFill>
                    <a:srgbClr val="FF585D"/>
                  </a:solidFill>
                  <a:latin typeface="Trebuchet MS bold" pitchFamily="34" charset="0"/>
                </a:rPr>
                <a:t>як здійснити переказ коштів з/на вклад «Мобільні заощадження»?</a:t>
              </a:r>
            </a:p>
            <a:p>
              <a:pPr marL="358775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585D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3915" y="1710637"/>
              <a:ext cx="566057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58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altLang="uk-UA" b="1" dirty="0">
                  <a:solidFill>
                    <a:schemeClr val="bg1"/>
                  </a:solidFill>
                  <a:latin typeface="Trebuchet MS bold" pitchFamily="34" charset="0"/>
                </a:rPr>
                <a:t>вклад</a:t>
              </a:r>
            </a:p>
            <a:p>
              <a:pPr marL="358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altLang="uk-UA" sz="1500" b="1" dirty="0">
                  <a:solidFill>
                    <a:srgbClr val="FF585D"/>
                  </a:solidFill>
                  <a:latin typeface="Trebuchet MS bold" pitchFamily="34" charset="0"/>
                </a:rPr>
                <a:t>я</a:t>
              </a:r>
              <a:r>
                <a:rPr lang="uk-UA" altLang="uk-UA" sz="1500" b="1" dirty="0" smtClean="0">
                  <a:solidFill>
                    <a:srgbClr val="FF585D"/>
                  </a:solidFill>
                  <a:latin typeface="Trebuchet MS bold" pitchFamily="34" charset="0"/>
                </a:rPr>
                <a:t>к відкрити вклад </a:t>
              </a:r>
              <a:r>
                <a:rPr lang="uk-UA" altLang="uk-UA" sz="1500" b="1" dirty="0">
                  <a:solidFill>
                    <a:srgbClr val="FF585D"/>
                  </a:solidFill>
                  <a:latin typeface="Trebuchet MS bold" pitchFamily="34" charset="0"/>
                </a:rPr>
                <a:t>«Мобільні заощадження</a:t>
              </a:r>
              <a:r>
                <a:rPr lang="uk-UA" altLang="uk-UA" sz="1500" b="1" dirty="0" smtClean="0">
                  <a:solidFill>
                    <a:srgbClr val="FF585D"/>
                  </a:solidFill>
                  <a:latin typeface="Trebuchet MS bold" pitchFamily="34" charset="0"/>
                </a:rPr>
                <a:t>»?</a:t>
              </a:r>
              <a:endParaRPr lang="uk-UA" altLang="uk-UA" sz="1500" b="1" dirty="0">
                <a:solidFill>
                  <a:srgbClr val="FF585D"/>
                </a:solidFill>
                <a:latin typeface="Trebuchet MS bold" pitchFamily="34" charset="0"/>
              </a:endParaRPr>
            </a:p>
            <a:p>
              <a:pPr marL="358775" fontAlgn="base">
                <a:spcBef>
                  <a:spcPct val="0"/>
                </a:spcBef>
                <a:spcAft>
                  <a:spcPct val="0"/>
                </a:spcAft>
              </a:pPr>
              <a:endParaRPr lang="ru-RU" sz="1500" dirty="0">
                <a:solidFill>
                  <a:srgbClr val="FF585D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595258" y="1710637"/>
              <a:ext cx="5965370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58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altLang="uk-UA" dirty="0">
                  <a:solidFill>
                    <a:schemeClr val="bg1"/>
                  </a:solidFill>
                  <a:latin typeface="Trebuchet MS bold" pitchFamily="34" charset="0"/>
                </a:rPr>
                <a:t>вклад</a:t>
              </a:r>
            </a:p>
            <a:p>
              <a:pPr marL="174625" indent="18415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300" dirty="0">
                  <a:latin typeface="Trebuchet MS "/>
                </a:rPr>
                <a:t>П</a:t>
              </a:r>
              <a:r>
                <a:rPr lang="uk-UA" sz="1300" dirty="0" smtClean="0">
                  <a:latin typeface="Trebuchet MS "/>
                </a:rPr>
                <a:t>ослуга безкоштовно </a:t>
              </a:r>
              <a:r>
                <a:rPr lang="uk-UA" sz="1300" dirty="0">
                  <a:latin typeface="Trebuchet MS "/>
                </a:rPr>
                <a:t>підключається </a:t>
              </a:r>
              <a:r>
                <a:rPr lang="uk-UA" sz="1300" dirty="0" smtClean="0">
                  <a:latin typeface="Trebuchet MS "/>
                </a:rPr>
                <a:t>при відкриті карткового рахунку</a:t>
              </a:r>
              <a:endParaRPr lang="ru-RU" sz="1300" dirty="0">
                <a:latin typeface="Trebuchet MS 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595258" y="2482774"/>
              <a:ext cx="5965370" cy="2000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58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altLang="uk-UA" dirty="0">
                  <a:solidFill>
                    <a:schemeClr val="bg1"/>
                  </a:solidFill>
                  <a:latin typeface="Trebuchet MS bold" pitchFamily="34" charset="0"/>
                </a:rPr>
                <a:t>вклад</a:t>
              </a:r>
            </a:p>
            <a:p>
              <a:pPr marL="358775"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300" dirty="0">
                  <a:latin typeface="Trebuchet MS "/>
                </a:rPr>
                <a:t>Переказ коштів </a:t>
              </a:r>
              <a:r>
                <a:rPr lang="uk-UA" sz="1300" dirty="0" smtClean="0">
                  <a:latin typeface="Trebuchet MS "/>
                </a:rPr>
                <a:t>може </a:t>
              </a:r>
              <a:r>
                <a:rPr lang="uk-UA" sz="1300" dirty="0">
                  <a:latin typeface="Trebuchet MS "/>
                </a:rPr>
                <a:t>бути проведений дистанційно за допомогою </a:t>
              </a:r>
              <a:r>
                <a:rPr lang="uk-UA" sz="1300" dirty="0" err="1" smtClean="0">
                  <a:latin typeface="Trebuchet MS "/>
                </a:rPr>
                <a:t>Web</a:t>
              </a:r>
              <a:r>
                <a:rPr lang="uk-UA" sz="1300" dirty="0" smtClean="0">
                  <a:latin typeface="Trebuchet MS "/>
                </a:rPr>
                <a:t>-/</a:t>
              </a:r>
              <a:r>
                <a:rPr lang="uk-UA" sz="1300" dirty="0" err="1">
                  <a:latin typeface="Trebuchet MS "/>
                </a:rPr>
                <a:t>Mobile-банкінгу</a:t>
              </a:r>
              <a:r>
                <a:rPr lang="uk-UA" sz="1300" dirty="0">
                  <a:latin typeface="Trebuchet MS "/>
                </a:rPr>
                <a:t> «</a:t>
              </a:r>
              <a:r>
                <a:rPr lang="uk-UA" sz="1300" dirty="0" err="1">
                  <a:latin typeface="Trebuchet MS "/>
                </a:rPr>
                <a:t>Ощад</a:t>
              </a:r>
              <a:r>
                <a:rPr lang="uk-UA" sz="1300" dirty="0">
                  <a:latin typeface="Trebuchet MS "/>
                </a:rPr>
                <a:t> 24/7» та контакт-центру цілодобово, або за допомогою </a:t>
              </a:r>
              <a:r>
                <a:rPr lang="uk-UA" sz="1300" dirty="0" err="1">
                  <a:latin typeface="Trebuchet MS "/>
                </a:rPr>
                <a:t>банкоматів</a:t>
              </a:r>
              <a:r>
                <a:rPr lang="uk-UA" sz="1300" dirty="0">
                  <a:latin typeface="Trebuchet MS "/>
                </a:rPr>
                <a:t> та інформаційно-платіжних терміналів Ощадбанку</a:t>
              </a:r>
            </a:p>
            <a:p>
              <a:pPr marL="358775" algn="just" fontAlgn="base">
                <a:spcBef>
                  <a:spcPct val="0"/>
                </a:spcBef>
                <a:spcAft>
                  <a:spcPct val="0"/>
                </a:spcAft>
              </a:pPr>
              <a:endParaRPr lang="uk-UA" sz="1300" dirty="0" smtClean="0">
                <a:latin typeface="Trebuchet MS "/>
              </a:endParaRPr>
            </a:p>
            <a:p>
              <a:pPr marL="358775" algn="just" fontAlgn="base">
                <a:spcBef>
                  <a:spcPct val="0"/>
                </a:spcBef>
                <a:spcAft>
                  <a:spcPct val="0"/>
                </a:spcAft>
              </a:pPr>
              <a:endParaRPr lang="uk-UA" sz="1300" dirty="0">
                <a:latin typeface="Trebuchet MS "/>
              </a:endParaRPr>
            </a:p>
            <a:p>
              <a:pPr marL="358775" algn="just" fontAlgn="base">
                <a:spcBef>
                  <a:spcPct val="0"/>
                </a:spcBef>
                <a:spcAft>
                  <a:spcPct val="0"/>
                </a:spcAft>
              </a:pPr>
              <a:endParaRPr lang="uk-UA" sz="1300" dirty="0">
                <a:latin typeface="Trebuchet MS "/>
              </a:endParaRPr>
            </a:p>
            <a:p>
              <a:pPr marL="358775" algn="just" fontAlgn="base">
                <a:spcBef>
                  <a:spcPct val="0"/>
                </a:spcBef>
                <a:spcAft>
                  <a:spcPct val="0"/>
                </a:spcAft>
              </a:pPr>
              <a:endParaRPr lang="ru-RU" sz="1300" dirty="0">
                <a:latin typeface="Trebuchet MS 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8472" y="3964537"/>
              <a:ext cx="539931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58775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500" b="1" dirty="0">
                  <a:solidFill>
                    <a:srgbClr val="FF585D"/>
                  </a:solidFill>
                  <a:latin typeface="Trebuchet MS bold" pitchFamily="34" charset="0"/>
                </a:rPr>
                <a:t>як швидко здійснюється </a:t>
              </a:r>
              <a:r>
                <a:rPr lang="uk-UA" altLang="uk-UA" sz="1500" b="1" dirty="0">
                  <a:solidFill>
                    <a:srgbClr val="FF585D"/>
                  </a:solidFill>
                  <a:latin typeface="Trebuchet MS bold" pitchFamily="34" charset="0"/>
                </a:rPr>
                <a:t>переказ коштів </a:t>
              </a:r>
              <a:r>
                <a:rPr lang="uk-UA" altLang="uk-UA" sz="1500" b="1" dirty="0" smtClean="0">
                  <a:solidFill>
                    <a:srgbClr val="FF585D"/>
                  </a:solidFill>
                  <a:latin typeface="Trebuchet MS bold" pitchFamily="34" charset="0"/>
                </a:rPr>
                <a:t>на/з вклад(у)  </a:t>
              </a:r>
              <a:r>
                <a:rPr lang="uk-UA" altLang="uk-UA" sz="1500" b="1" dirty="0">
                  <a:solidFill>
                    <a:srgbClr val="FF585D"/>
                  </a:solidFill>
                  <a:latin typeface="Trebuchet MS bold" pitchFamily="34" charset="0"/>
                </a:rPr>
                <a:t>«Мобільні заощадження»?</a:t>
              </a:r>
            </a:p>
            <a:p>
              <a:pPr marL="358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dirty="0" smtClean="0">
                  <a:solidFill>
                    <a:srgbClr val="FF585D"/>
                  </a:solidFill>
                </a:rPr>
                <a:t> </a:t>
              </a:r>
              <a:endParaRPr lang="ru-RU" dirty="0">
                <a:solidFill>
                  <a:srgbClr val="FF585D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595258" y="3702232"/>
              <a:ext cx="5791200" cy="1615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58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altLang="uk-UA" dirty="0">
                  <a:solidFill>
                    <a:schemeClr val="bg1"/>
                  </a:solidFill>
                  <a:latin typeface="Trebuchet MS bold" pitchFamily="34" charset="0"/>
                </a:rPr>
                <a:t>вклад</a:t>
              </a:r>
            </a:p>
            <a:p>
              <a:pPr marL="358775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300" dirty="0" smtClean="0">
                  <a:latin typeface="Trebuchet MS "/>
                </a:rPr>
                <a:t>Переказ коштів здійснюється </a:t>
              </a:r>
              <a:r>
                <a:rPr lang="uk-UA" altLang="ru-RU" sz="1300" dirty="0">
                  <a:latin typeface="Trebuchet MS "/>
                </a:rPr>
                <a:t>миттєво </a:t>
              </a:r>
            </a:p>
            <a:p>
              <a:pPr marL="358775" lvl="0" algn="just" fontAlgn="base">
                <a:spcBef>
                  <a:spcPct val="0"/>
                </a:spcBef>
                <a:spcAft>
                  <a:spcPct val="0"/>
                </a:spcAft>
              </a:pPr>
              <a:endParaRPr lang="uk-UA" sz="1300" dirty="0">
                <a:latin typeface="Trebuchet MS "/>
              </a:endParaRPr>
            </a:p>
            <a:p>
              <a:pPr marL="358775" algn="just" fontAlgn="base">
                <a:spcBef>
                  <a:spcPct val="0"/>
                </a:spcBef>
                <a:spcAft>
                  <a:spcPct val="0"/>
                </a:spcAft>
              </a:pPr>
              <a:endParaRPr lang="uk-UA" sz="1300" dirty="0" smtClean="0">
                <a:latin typeface="Trebuchet MS "/>
              </a:endParaRPr>
            </a:p>
            <a:p>
              <a:pPr marL="358775" algn="just" fontAlgn="base">
                <a:spcBef>
                  <a:spcPct val="0"/>
                </a:spcBef>
                <a:spcAft>
                  <a:spcPct val="0"/>
                </a:spcAft>
              </a:pPr>
              <a:endParaRPr lang="uk-UA" sz="1300" dirty="0">
                <a:latin typeface="Trebuchet MS "/>
              </a:endParaRPr>
            </a:p>
            <a:p>
              <a:pPr marL="358775" algn="just" fontAlgn="base">
                <a:spcBef>
                  <a:spcPct val="0"/>
                </a:spcBef>
                <a:spcAft>
                  <a:spcPct val="0"/>
                </a:spcAft>
              </a:pPr>
              <a:endParaRPr lang="uk-UA" sz="1300" dirty="0" smtClean="0">
                <a:latin typeface="Trebuchet MS "/>
              </a:endParaRPr>
            </a:p>
            <a:p>
              <a:pPr marL="358775" algn="just" fontAlgn="base">
                <a:spcBef>
                  <a:spcPct val="0"/>
                </a:spcBef>
                <a:spcAft>
                  <a:spcPct val="0"/>
                </a:spcAft>
              </a:pPr>
              <a:endParaRPr lang="ru-RU" sz="1300" dirty="0">
                <a:latin typeface="Trebuchet MS 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42208" y="4883913"/>
              <a:ext cx="5399314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58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500" b="1" dirty="0">
                  <a:solidFill>
                    <a:srgbClr val="FF585D"/>
                  </a:solidFill>
                  <a:latin typeface="Trebuchet MS bold" pitchFamily="34" charset="0"/>
                </a:rPr>
                <a:t>як </a:t>
              </a:r>
              <a:r>
                <a:rPr lang="uk-UA" sz="1500" b="1" dirty="0" smtClean="0">
                  <a:solidFill>
                    <a:srgbClr val="FF585D"/>
                  </a:solidFill>
                  <a:latin typeface="Trebuchet MS bold" pitchFamily="34" charset="0"/>
                </a:rPr>
                <a:t>виплачуються проценти?</a:t>
              </a:r>
              <a:endParaRPr lang="uk-UA" altLang="uk-UA" sz="1500" b="1" dirty="0">
                <a:solidFill>
                  <a:srgbClr val="FF585D"/>
                </a:solidFill>
                <a:latin typeface="Trebuchet MS bold" pitchFamily="34" charset="0"/>
              </a:endParaRPr>
            </a:p>
            <a:p>
              <a:pPr marL="358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dirty="0" smtClean="0">
                  <a:solidFill>
                    <a:srgbClr val="FF585D"/>
                  </a:solidFill>
                </a:rPr>
                <a:t> </a:t>
              </a:r>
              <a:endParaRPr lang="ru-RU" dirty="0">
                <a:solidFill>
                  <a:srgbClr val="FF585D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595258" y="4621608"/>
              <a:ext cx="5837464" cy="17697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58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altLang="uk-UA" dirty="0">
                  <a:solidFill>
                    <a:schemeClr val="bg1"/>
                  </a:solidFill>
                  <a:latin typeface="Trebuchet MS bold" pitchFamily="34" charset="0"/>
                </a:rPr>
                <a:t>вклад</a:t>
              </a:r>
            </a:p>
            <a:p>
              <a:pPr marL="358775" algn="just">
                <a:spcBef>
                  <a:spcPct val="0"/>
                </a:spcBef>
              </a:pPr>
              <a:r>
                <a:rPr lang="uk-UA" altLang="ru-RU" sz="1300" dirty="0">
                  <a:latin typeface="Trebuchet MS "/>
                </a:rPr>
                <a:t>Проценти за розміщення коштів на «Мобільних </a:t>
              </a:r>
              <a:r>
                <a:rPr lang="uk-UA" altLang="ru-RU" sz="1300" dirty="0" smtClean="0">
                  <a:latin typeface="Trebuchet MS "/>
                </a:rPr>
                <a:t>заощадженнях» зараховуються </a:t>
              </a:r>
              <a:r>
                <a:rPr lang="uk-UA" altLang="ru-RU" sz="1300" dirty="0">
                  <a:latin typeface="Trebuchet MS "/>
                </a:rPr>
                <a:t>на картковий рахунок щомісяця автоматично </a:t>
              </a:r>
            </a:p>
            <a:p>
              <a:pPr marL="358775" lvl="0" algn="just" fontAlgn="base">
                <a:spcBef>
                  <a:spcPct val="0"/>
                </a:spcBef>
                <a:spcAft>
                  <a:spcPct val="0"/>
                </a:spcAft>
              </a:pPr>
              <a:endParaRPr lang="uk-UA" sz="1300" dirty="0">
                <a:latin typeface="Trebuchet MS "/>
              </a:endParaRPr>
            </a:p>
            <a:p>
              <a:pPr marL="358775" algn="just" fontAlgn="base">
                <a:spcBef>
                  <a:spcPct val="0"/>
                </a:spcBef>
                <a:spcAft>
                  <a:spcPct val="0"/>
                </a:spcAft>
              </a:pPr>
              <a:endParaRPr lang="uk-UA" sz="1300" dirty="0" smtClean="0">
                <a:latin typeface="Trebuchet MS "/>
              </a:endParaRPr>
            </a:p>
            <a:p>
              <a:pPr marL="358775" algn="just" fontAlgn="base">
                <a:spcBef>
                  <a:spcPct val="0"/>
                </a:spcBef>
                <a:spcAft>
                  <a:spcPct val="0"/>
                </a:spcAft>
              </a:pPr>
              <a:endParaRPr lang="uk-UA" sz="1300" dirty="0">
                <a:latin typeface="Trebuchet MS "/>
              </a:endParaRPr>
            </a:p>
            <a:p>
              <a:pPr marL="358775" algn="just" fontAlgn="base">
                <a:spcBef>
                  <a:spcPct val="0"/>
                </a:spcBef>
                <a:spcAft>
                  <a:spcPct val="0"/>
                </a:spcAft>
              </a:pPr>
              <a:endParaRPr lang="uk-UA" sz="1300" dirty="0" smtClean="0">
                <a:latin typeface="Trebuchet MS "/>
              </a:endParaRPr>
            </a:p>
            <a:p>
              <a:pPr marL="358775" algn="just" fontAlgn="base">
                <a:spcBef>
                  <a:spcPct val="0"/>
                </a:spcBef>
                <a:spcAft>
                  <a:spcPct val="0"/>
                </a:spcAft>
              </a:pPr>
              <a:endParaRPr lang="ru-RU" sz="1300" dirty="0">
                <a:latin typeface="Trebuchet MS 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479279" y="1822213"/>
            <a:ext cx="9975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>
                <a:solidFill>
                  <a:schemeClr val="accent1">
                    <a:lumMod val="75000"/>
                  </a:schemeClr>
                </a:solidFill>
                <a:latin typeface="Trebuchet MS bold" pitchFamily="34" charset="0"/>
              </a:rPr>
              <a:t>- це </a:t>
            </a:r>
            <a:r>
              <a:rPr lang="uk-UA" sz="1600" b="1" dirty="0">
                <a:solidFill>
                  <a:schemeClr val="accent1">
                    <a:lumMod val="75000"/>
                  </a:schemeClr>
                </a:solidFill>
                <a:latin typeface="Trebuchet MS bold" pitchFamily="34" charset="0"/>
              </a:rPr>
              <a:t>можливість отримувати додатковий дохід за збереження коштів на </a:t>
            </a:r>
            <a:r>
              <a:rPr lang="uk-UA" sz="1600" b="1" dirty="0" smtClean="0">
                <a:solidFill>
                  <a:schemeClr val="accent1">
                    <a:lumMod val="75000"/>
                  </a:schemeClr>
                </a:solidFill>
                <a:latin typeface="Trebuchet MS bold" pitchFamily="34" charset="0"/>
              </a:rPr>
              <a:t>картковому рахунку 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rebuchet MS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83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81000" y="270637"/>
            <a:ext cx="11430000" cy="1440000"/>
          </a:xfrm>
          <a:prstGeom prst="rect">
            <a:avLst/>
          </a:prstGeom>
          <a:solidFill>
            <a:srgbClr val="FF5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775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800" b="1" dirty="0">
                <a:solidFill>
                  <a:schemeClr val="bg1"/>
                </a:solidFill>
                <a:latin typeface="Trebuchet MS bold" pitchFamily="34" charset="0"/>
              </a:rPr>
              <a:t>як переказати кошти на вклад</a:t>
            </a:r>
          </a:p>
          <a:p>
            <a:pPr marL="358775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800" b="1" dirty="0">
                <a:solidFill>
                  <a:schemeClr val="bg1"/>
                </a:solidFill>
                <a:latin typeface="Trebuchet MS bold" pitchFamily="34" charset="0"/>
              </a:rPr>
              <a:t>«Мобільні заощадження» через </a:t>
            </a:r>
            <a:endParaRPr lang="uk-UA" altLang="uk-UA" sz="2800" b="1" dirty="0" smtClean="0">
              <a:solidFill>
                <a:schemeClr val="bg1"/>
              </a:solidFill>
              <a:latin typeface="Trebuchet MS bold" pitchFamily="34" charset="0"/>
            </a:endParaRPr>
          </a:p>
          <a:p>
            <a:pPr marL="358775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 err="1" smtClean="0">
                <a:solidFill>
                  <a:schemeClr val="bg1"/>
                </a:solidFill>
                <a:latin typeface="Trebuchet MS bold" pitchFamily="34" charset="0"/>
              </a:rPr>
              <a:t>Web</a:t>
            </a:r>
            <a:r>
              <a:rPr lang="uk-UA" sz="2800" b="1" dirty="0" smtClean="0">
                <a:solidFill>
                  <a:schemeClr val="bg1"/>
                </a:solidFill>
                <a:latin typeface="Trebuchet MS bold" pitchFamily="34" charset="0"/>
              </a:rPr>
              <a:t>-/</a:t>
            </a:r>
            <a:r>
              <a:rPr lang="uk-UA" sz="2800" b="1" dirty="0" err="1">
                <a:solidFill>
                  <a:schemeClr val="bg1"/>
                </a:solidFill>
                <a:latin typeface="Trebuchet MS bold" pitchFamily="34" charset="0"/>
              </a:rPr>
              <a:t>Mobile-банкінгу</a:t>
            </a:r>
            <a:r>
              <a:rPr lang="uk-UA" sz="2800" b="1" dirty="0">
                <a:solidFill>
                  <a:schemeClr val="bg1"/>
                </a:solidFill>
                <a:latin typeface="Trebuchet MS bold" pitchFamily="34" charset="0"/>
              </a:rPr>
              <a:t> «</a:t>
            </a:r>
            <a:r>
              <a:rPr lang="uk-UA" sz="2800" b="1" dirty="0" err="1">
                <a:solidFill>
                  <a:schemeClr val="bg1"/>
                </a:solidFill>
                <a:latin typeface="Trebuchet MS bold" pitchFamily="34" charset="0"/>
              </a:rPr>
              <a:t>Ощад</a:t>
            </a:r>
            <a:r>
              <a:rPr lang="uk-UA" sz="2800" b="1" dirty="0">
                <a:solidFill>
                  <a:schemeClr val="bg1"/>
                </a:solidFill>
                <a:latin typeface="Trebuchet MS bold" pitchFamily="34" charset="0"/>
              </a:rPr>
              <a:t> 24/7</a:t>
            </a:r>
            <a:r>
              <a:rPr lang="uk-UA" sz="2800" b="1" dirty="0" smtClean="0">
                <a:solidFill>
                  <a:schemeClr val="bg1"/>
                </a:solidFill>
                <a:latin typeface="Trebuchet MS bold" pitchFamily="34" charset="0"/>
              </a:rPr>
              <a:t>»</a:t>
            </a:r>
            <a:r>
              <a:rPr lang="uk-UA" altLang="uk-UA" sz="2800" b="1" dirty="0" smtClean="0">
                <a:solidFill>
                  <a:schemeClr val="bg1"/>
                </a:solidFill>
                <a:latin typeface="Trebuchet MS bold" pitchFamily="34" charset="0"/>
              </a:rPr>
              <a:t>?</a:t>
            </a:r>
            <a:endParaRPr lang="uk-UA" altLang="uk-UA" sz="2800" b="1" dirty="0">
              <a:solidFill>
                <a:schemeClr val="bg1"/>
              </a:solidFill>
              <a:latin typeface="Trebuchet MS bold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654" y="5956827"/>
            <a:ext cx="1802346" cy="90117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20298" y="6366124"/>
            <a:ext cx="474258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58775" algn="l"/>
              </a:tabLst>
              <a:defRPr/>
            </a:pPr>
            <a:r>
              <a:rPr lang="en-US" altLang="uk-UA" sz="1100" dirty="0" smtClean="0">
                <a:latin typeface="Trebuchet MS" panose="020B0603020202020204" pitchFamily="34" charset="0"/>
              </a:rPr>
              <a:t>* </a:t>
            </a:r>
            <a:r>
              <a:rPr lang="uk-UA" altLang="uk-UA" sz="900" dirty="0" smtClean="0">
                <a:latin typeface="Trebuchet MS" panose="020B0603020202020204" pitchFamily="34" charset="0"/>
              </a:rPr>
              <a:t>додатковий </a:t>
            </a:r>
            <a:r>
              <a:rPr lang="uk-UA" altLang="uk-UA" sz="900" dirty="0">
                <a:latin typeface="Trebuchet MS" panose="020B0603020202020204" pitchFamily="34" charset="0"/>
              </a:rPr>
              <a:t>дохід </a:t>
            </a:r>
            <a:r>
              <a:rPr lang="uk-UA" altLang="uk-UA" sz="900" dirty="0" smtClean="0">
                <a:latin typeface="Trebuchet MS" panose="020B0603020202020204" pitchFamily="34" charset="0"/>
              </a:rPr>
              <a:t>на </a:t>
            </a:r>
            <a:r>
              <a:rPr lang="uk-UA" altLang="uk-UA" sz="900" dirty="0">
                <a:latin typeface="Trebuchet MS" panose="020B0603020202020204" pitchFamily="34" charset="0"/>
              </a:rPr>
              <a:t>залишок коштів по </a:t>
            </a:r>
            <a:r>
              <a:rPr lang="uk-UA" altLang="uk-UA" sz="900" dirty="0" smtClean="0">
                <a:latin typeface="Trebuchet MS" panose="020B0603020202020204" pitchFamily="34" charset="0"/>
              </a:rPr>
              <a:t>рахунку</a:t>
            </a:r>
            <a:r>
              <a:rPr lang="en-US" altLang="uk-UA" sz="900" dirty="0" smtClean="0">
                <a:latin typeface="Trebuchet MS" panose="020B0603020202020204" pitchFamily="34" charset="0"/>
              </a:rPr>
              <a:t> (</a:t>
            </a:r>
            <a:r>
              <a:rPr lang="uk-UA" altLang="uk-UA" sz="900" dirty="0" smtClean="0">
                <a:latin typeface="Trebuchet MS" panose="020B0603020202020204" pitchFamily="34" charset="0"/>
              </a:rPr>
              <a:t>річних)</a:t>
            </a:r>
            <a:endParaRPr lang="uk-UA" altLang="uk-UA" sz="900" dirty="0">
              <a:latin typeface="Trebuchet MS" panose="020B0603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2274" y="3404785"/>
            <a:ext cx="22456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11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WEB-</a:t>
            </a:r>
            <a:r>
              <a:rPr lang="uk-UA" altLang="ru-RU" sz="1100" dirty="0" err="1">
                <a:latin typeface="Trebuchet MS" panose="020B0603020202020204" pitchFamily="34" charset="0"/>
                <a:cs typeface="Arial" panose="020B0604020202020204" pitchFamily="34" charset="0"/>
              </a:rPr>
              <a:t>банкінг</a:t>
            </a:r>
            <a:r>
              <a:rPr lang="uk-UA" altLang="ru-RU" sz="11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sz="1100" dirty="0">
                <a:latin typeface="Trebuchet MS" panose="020B0603020202020204" pitchFamily="34" charset="0"/>
                <a:cs typeface="Arial" panose="020B0604020202020204" pitchFamily="34" charset="0"/>
              </a:rPr>
              <a:t>«</a:t>
            </a:r>
            <a:r>
              <a:rPr lang="uk-UA" altLang="uk-UA" sz="1100" dirty="0" err="1">
                <a:latin typeface="Trebuchet MS" panose="020B0603020202020204" pitchFamily="34" charset="0"/>
                <a:cs typeface="Arial" panose="020B0604020202020204" pitchFamily="34" charset="0"/>
              </a:rPr>
              <a:t>Ощад</a:t>
            </a:r>
            <a:r>
              <a:rPr lang="uk-UA" altLang="uk-UA" sz="11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sz="11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24/7»</a:t>
            </a:r>
            <a:r>
              <a:rPr lang="uk-UA" altLang="uk-UA" sz="1100" b="1" dirty="0" smtClean="0">
                <a:solidFill>
                  <a:schemeClr val="bg1"/>
                </a:solidFill>
                <a:latin typeface="Trebuchet MS bold" pitchFamily="34" charset="0"/>
              </a:rPr>
              <a:t>»</a:t>
            </a:r>
            <a:endParaRPr lang="uk-UA" altLang="uk-UA" sz="1100" dirty="0">
              <a:solidFill>
                <a:schemeClr val="bg1"/>
              </a:solidFill>
              <a:latin typeface="Trebuchet MS bold" panose="020B07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1770" y="5956827"/>
            <a:ext cx="26412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rebuchet MS" panose="020B0603020202020204" pitchFamily="34" charset="0"/>
              </a:rPr>
              <a:t>Mobile-</a:t>
            </a:r>
            <a:r>
              <a:rPr lang="uk-UA" sz="1100" dirty="0" err="1" smtClean="0">
                <a:latin typeface="Trebuchet MS" panose="020B0603020202020204" pitchFamily="34" charset="0"/>
              </a:rPr>
              <a:t>банкінг</a:t>
            </a:r>
            <a:r>
              <a:rPr lang="uk-UA" altLang="uk-UA" sz="1100" dirty="0" err="1">
                <a:latin typeface="Trebuchet MS" panose="020B0603020202020204" pitchFamily="34" charset="0"/>
                <a:cs typeface="Arial" panose="020B0604020202020204" pitchFamily="34" charset="0"/>
              </a:rPr>
              <a:t>«Ощад</a:t>
            </a:r>
            <a:r>
              <a:rPr lang="uk-UA" altLang="uk-UA" sz="1100" dirty="0">
                <a:latin typeface="Trebuchet MS" panose="020B0603020202020204" pitchFamily="34" charset="0"/>
                <a:cs typeface="Arial" panose="020B0604020202020204" pitchFamily="34" charset="0"/>
              </a:rPr>
              <a:t> 24/7</a:t>
            </a:r>
            <a:r>
              <a:rPr lang="uk-UA" altLang="uk-UA" sz="11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»</a:t>
            </a:r>
            <a:r>
              <a:rPr lang="uk-UA" altLang="uk-UA" sz="1100" b="1" dirty="0" smtClean="0">
                <a:solidFill>
                  <a:schemeClr val="bg1"/>
                </a:solidFill>
                <a:latin typeface="Trebuchet MS bold" pitchFamily="34" charset="0"/>
              </a:rPr>
              <a:t>»</a:t>
            </a:r>
            <a:endParaRPr lang="uk-UA" altLang="uk-UA" sz="1100" dirty="0">
              <a:solidFill>
                <a:schemeClr val="bg1"/>
              </a:solidFill>
              <a:latin typeface="Trebuchet MS bold" panose="020B0703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695" y="2843969"/>
            <a:ext cx="1808761" cy="12071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393930" y="4116094"/>
            <a:ext cx="15327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00" dirty="0">
                <a:latin typeface="Trebuchet MS" panose="020B0603020202020204" pitchFamily="34" charset="0"/>
              </a:rPr>
              <a:t>Платежі та перекази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78" y="1904409"/>
            <a:ext cx="2334231" cy="1440000"/>
          </a:xfrm>
          <a:prstGeom prst="rect">
            <a:avLst/>
          </a:prstGeom>
        </p:spPr>
      </p:pic>
      <p:cxnSp>
        <p:nvCxnSpPr>
          <p:cNvPr id="15" name="Прямая со стрелкой 14"/>
          <p:cNvCxnSpPr/>
          <p:nvPr/>
        </p:nvCxnSpPr>
        <p:spPr>
          <a:xfrm>
            <a:off x="2864570" y="2656115"/>
            <a:ext cx="649362" cy="331995"/>
          </a:xfrm>
          <a:prstGeom prst="straightConnector1">
            <a:avLst/>
          </a:prstGeom>
          <a:ln w="28575">
            <a:solidFill>
              <a:srgbClr val="FF58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1928326" y="4048189"/>
            <a:ext cx="1505102" cy="797162"/>
          </a:xfrm>
          <a:prstGeom prst="straightConnector1">
            <a:avLst/>
          </a:prstGeom>
          <a:ln w="28575">
            <a:solidFill>
              <a:srgbClr val="FF58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051417" y="3424474"/>
            <a:ext cx="1055386" cy="4526"/>
          </a:xfrm>
          <a:prstGeom prst="straightConnector1">
            <a:avLst/>
          </a:prstGeom>
          <a:ln w="28575">
            <a:solidFill>
              <a:srgbClr val="FF58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6113464" y="2795164"/>
            <a:ext cx="2329496" cy="1365601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5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010917" y="3166258"/>
            <a:ext cx="262128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58775" algn="l"/>
              </a:tabLst>
              <a:defRPr/>
            </a:pPr>
            <a:r>
              <a:rPr lang="uk-UA" altLang="uk-UA" sz="1100" dirty="0" smtClean="0">
                <a:latin typeface="Trebuchet MS" panose="020B0603020202020204" pitchFamily="34" charset="0"/>
              </a:rPr>
              <a:t>Операції з рахунком </a:t>
            </a:r>
          </a:p>
          <a:p>
            <a:pPr algn="ctr">
              <a:tabLst>
                <a:tab pos="358775" algn="l"/>
              </a:tabLst>
              <a:defRPr/>
            </a:pPr>
            <a:r>
              <a:rPr lang="uk-UA" altLang="uk-UA" sz="1400" b="1" dirty="0" smtClean="0">
                <a:solidFill>
                  <a:srgbClr val="FF585D"/>
                </a:solidFill>
                <a:latin typeface="Trebuchet MS" panose="020B0603020202020204" pitchFamily="34" charset="0"/>
              </a:rPr>
              <a:t>«Мобільні заощадження»</a:t>
            </a:r>
            <a:endParaRPr lang="uk-UA" altLang="uk-UA" sz="1400" b="1" dirty="0">
              <a:solidFill>
                <a:srgbClr val="FF585D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8491331" y="3443032"/>
            <a:ext cx="1008000" cy="4526"/>
          </a:xfrm>
          <a:prstGeom prst="straightConnector1">
            <a:avLst/>
          </a:prstGeom>
          <a:ln w="28575">
            <a:solidFill>
              <a:srgbClr val="FF585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579" y="2933870"/>
            <a:ext cx="1271297" cy="11822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99"/>
          <a:stretch/>
        </p:blipFill>
        <p:spPr>
          <a:xfrm>
            <a:off x="520309" y="4195345"/>
            <a:ext cx="2232000" cy="153528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433792" y="2769571"/>
            <a:ext cx="1924600" cy="2862322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1Righ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uk-UA" sz="9000" dirty="0" smtClean="0">
                <a:solidFill>
                  <a:srgbClr val="244E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9%</a:t>
            </a:r>
            <a:r>
              <a:rPr lang="uk-UA" sz="8000" dirty="0" smtClean="0">
                <a:solidFill>
                  <a:srgbClr val="244E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*</a:t>
            </a:r>
          </a:p>
          <a:p>
            <a:endParaRPr lang="uk-UA" sz="9000" dirty="0">
              <a:solidFill>
                <a:srgbClr val="244E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13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654" y="5956827"/>
            <a:ext cx="1802346" cy="901173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525495" y="3459158"/>
            <a:ext cx="6871845" cy="832502"/>
          </a:xfrm>
          <a:prstGeom prst="roundRect">
            <a:avLst/>
          </a:prstGeom>
          <a:noFill/>
          <a:ln w="31750">
            <a:solidFill>
              <a:srgbClr val="FF5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4435097" y="3506830"/>
            <a:ext cx="657484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2">
              <a:spcBef>
                <a:spcPts val="200"/>
              </a:spcBef>
              <a:spcAft>
                <a:spcPts val="200"/>
              </a:spcAft>
              <a:tabLst>
                <a:tab pos="177800" algn="l"/>
              </a:tabLst>
              <a:defRPr/>
            </a:pPr>
            <a:r>
              <a:rPr lang="uk-UA" sz="1500" dirty="0" smtClean="0">
                <a:solidFill>
                  <a:srgbClr val="000000"/>
                </a:solidFill>
                <a:latin typeface="Trebuchet MS" pitchFamily="34" charset="0"/>
              </a:rPr>
              <a:t>знижки </a:t>
            </a:r>
            <a:r>
              <a:rPr lang="uk-UA" sz="1500" dirty="0">
                <a:solidFill>
                  <a:srgbClr val="000000"/>
                </a:solidFill>
                <a:latin typeface="Trebuchet MS" pitchFamily="34" charset="0"/>
              </a:rPr>
              <a:t>від 15% до </a:t>
            </a:r>
            <a:r>
              <a:rPr lang="uk-UA" sz="1500" dirty="0" smtClean="0">
                <a:solidFill>
                  <a:srgbClr val="000000"/>
                </a:solidFill>
                <a:latin typeface="Trebuchet MS" pitchFamily="34" charset="0"/>
              </a:rPr>
              <a:t>30% при покупках як в Україні так і по всьому світу  за </a:t>
            </a:r>
            <a:r>
              <a:rPr lang="uk-UA" sz="1500" dirty="0" smtClean="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програмами преміальних пропозицій </a:t>
            </a:r>
            <a:r>
              <a:rPr lang="uk-UA" sz="1500" dirty="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«</a:t>
            </a:r>
            <a:r>
              <a:rPr lang="en-US" sz="1500" dirty="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MasterCard</a:t>
            </a:r>
            <a:r>
              <a:rPr lang="uk-UA" sz="1500" dirty="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 БЕЗЦІННІ привілеї</a:t>
            </a:r>
            <a:r>
              <a:rPr lang="uk-UA" sz="1500" dirty="0" smtClean="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»/«</a:t>
            </a:r>
            <a:r>
              <a:rPr lang="uk-UA" sz="1500" dirty="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Світ привілеїв</a:t>
            </a:r>
            <a:r>
              <a:rPr lang="uk-UA" sz="1500" dirty="0" smtClean="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. </a:t>
            </a:r>
            <a:r>
              <a:rPr lang="en-US" sz="1500" dirty="0" smtClean="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VISA</a:t>
            </a:r>
            <a:r>
              <a:rPr lang="uk-UA" sz="1500" dirty="0" smtClean="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»</a:t>
            </a:r>
            <a:endParaRPr lang="ru-RU" sz="1500" dirty="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06217" y="5313010"/>
            <a:ext cx="6878914" cy="590076"/>
          </a:xfrm>
          <a:prstGeom prst="roundRect">
            <a:avLst/>
          </a:prstGeom>
          <a:noFill/>
          <a:ln w="31750">
            <a:solidFill>
              <a:srgbClr val="FF5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4435097" y="2789662"/>
            <a:ext cx="67194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2" algn="just">
              <a:spcBef>
                <a:spcPts val="200"/>
              </a:spcBef>
              <a:spcAft>
                <a:spcPts val="200"/>
              </a:spcAft>
              <a:defRPr/>
            </a:pPr>
            <a:r>
              <a:rPr lang="uk-UA" sz="1500" dirty="0">
                <a:latin typeface="Trebuchet MS" pitchFamily="34" charset="0"/>
              </a:rPr>
              <a:t>глобальна служба підтримки клієнтів за </a:t>
            </a:r>
            <a:r>
              <a:rPr lang="uk-UA" sz="1500" dirty="0" smtClean="0">
                <a:latin typeface="Trebuchet MS" pitchFamily="34" charset="0"/>
              </a:rPr>
              <a:t>кордоном: </a:t>
            </a:r>
            <a:r>
              <a:rPr lang="en-US" sz="1500" dirty="0">
                <a:latin typeface="Trebuchet MS" pitchFamily="34" charset="0"/>
              </a:rPr>
              <a:t>MasterCard</a:t>
            </a:r>
            <a:r>
              <a:rPr lang="uk-UA" sz="1500" dirty="0">
                <a:latin typeface="Trebuchet MS" pitchFamily="34" charset="0"/>
              </a:rPr>
              <a:t> </a:t>
            </a:r>
            <a:r>
              <a:rPr lang="en-US" sz="1500" dirty="0">
                <a:latin typeface="Trebuchet MS" pitchFamily="34" charset="0"/>
              </a:rPr>
              <a:t>Global</a:t>
            </a:r>
            <a:r>
              <a:rPr lang="uk-UA" sz="1500" dirty="0">
                <a:latin typeface="Trebuchet MS" pitchFamily="34" charset="0"/>
              </a:rPr>
              <a:t> </a:t>
            </a:r>
            <a:r>
              <a:rPr lang="en-US" sz="1500" dirty="0">
                <a:latin typeface="Trebuchet MS" pitchFamily="34" charset="0"/>
              </a:rPr>
              <a:t>Service</a:t>
            </a:r>
            <a:r>
              <a:rPr lang="uk-UA" sz="1500" dirty="0">
                <a:latin typeface="Trebuchet MS" pitchFamily="34" charset="0"/>
              </a:rPr>
              <a:t>/</a:t>
            </a:r>
            <a:r>
              <a:rPr lang="en-US" sz="1500" dirty="0">
                <a:latin typeface="Trebuchet MS" pitchFamily="34" charset="0"/>
              </a:rPr>
              <a:t>Global Customer Assistance </a:t>
            </a:r>
            <a:r>
              <a:rPr lang="en-US" sz="1500" dirty="0" smtClean="0">
                <a:latin typeface="Trebuchet MS" pitchFamily="34" charset="0"/>
              </a:rPr>
              <a:t>services</a:t>
            </a:r>
            <a:r>
              <a:rPr lang="uk-UA" sz="1500" dirty="0" smtClean="0">
                <a:latin typeface="Trebuchet MS" pitchFamily="34" charset="0"/>
              </a:rPr>
              <a:t> </a:t>
            </a:r>
            <a:r>
              <a:rPr lang="uk-UA" sz="1500" dirty="0">
                <a:latin typeface="Trebuchet MS" pitchFamily="34" charset="0"/>
              </a:rPr>
              <a:t>(</a:t>
            </a:r>
            <a:r>
              <a:rPr lang="en-US" sz="1500" dirty="0">
                <a:latin typeface="Trebuchet MS" pitchFamily="34" charset="0"/>
              </a:rPr>
              <a:t>Visa</a:t>
            </a:r>
            <a:r>
              <a:rPr lang="uk-UA" sz="1500" dirty="0" smtClean="0">
                <a:latin typeface="Trebuchet MS" pitchFamily="34" charset="0"/>
              </a:rPr>
              <a:t>)</a:t>
            </a:r>
            <a:endParaRPr lang="uk-UA" sz="1500" dirty="0">
              <a:latin typeface="Trebuchet MS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06218" y="1916774"/>
            <a:ext cx="6891123" cy="709719"/>
          </a:xfrm>
          <a:prstGeom prst="roundRect">
            <a:avLst/>
          </a:prstGeom>
          <a:noFill/>
          <a:ln w="31750">
            <a:solidFill>
              <a:srgbClr val="FF5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4525495" y="2103871"/>
            <a:ext cx="687184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  <a:tabLst>
                <a:tab pos="179388" algn="l"/>
              </a:tabLst>
              <a:defRPr/>
            </a:pPr>
            <a:r>
              <a:rPr lang="uk-UA" sz="1500" dirty="0" smtClean="0">
                <a:latin typeface="Trebuchet MS" pitchFamily="34" charset="0"/>
              </a:rPr>
              <a:t>послуга </a:t>
            </a:r>
            <a:r>
              <a:rPr lang="uk-UA" sz="1500" dirty="0">
                <a:latin typeface="Trebuchet MS" pitchFamily="34" charset="0"/>
              </a:rPr>
              <a:t>“</a:t>
            </a:r>
            <a:r>
              <a:rPr lang="uk-UA" sz="1500" dirty="0" smtClean="0">
                <a:latin typeface="Trebuchet MS" pitchFamily="34" charset="0"/>
              </a:rPr>
              <a:t>Консьєрж-сервіс”</a:t>
            </a:r>
            <a:r>
              <a:rPr lang="en-US" sz="1500" dirty="0" smtClean="0">
                <a:latin typeface="Trebuchet MS" pitchFamily="34" charset="0"/>
              </a:rPr>
              <a:t>- </a:t>
            </a:r>
            <a:r>
              <a:rPr lang="uk-UA" altLang="ru-RU" sz="1500" dirty="0">
                <a:latin typeface="Trebuchet MS" pitchFamily="34" charset="0"/>
              </a:rPr>
              <a:t>цілодобова інформаційно-довідкова служба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1000" y="401265"/>
            <a:ext cx="11430000" cy="1440000"/>
          </a:xfrm>
          <a:prstGeom prst="rect">
            <a:avLst/>
          </a:prstGeom>
          <a:solidFill>
            <a:srgbClr val="FF5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2425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>
                <a:latin typeface="Trebuchet MS bold" panose="020B0703020202020204" pitchFamily="34" charset="0"/>
              </a:rPr>
              <a:t>с</a:t>
            </a:r>
            <a:r>
              <a:rPr lang="uk-UA" sz="2800" b="1" dirty="0" smtClean="0">
                <a:latin typeface="Trebuchet MS bold" panose="020B0703020202020204" pitchFamily="34" charset="0"/>
              </a:rPr>
              <a:t>ервіси </a:t>
            </a:r>
            <a:r>
              <a:rPr lang="uk-UA" sz="2800" b="1" smtClean="0">
                <a:latin typeface="Trebuchet MS bold" panose="020B0703020202020204" pitchFamily="34" charset="0"/>
              </a:rPr>
              <a:t>для держателів преміальних </a:t>
            </a:r>
            <a:endParaRPr lang="uk-UA" sz="2800" b="1" dirty="0" smtClean="0">
              <a:latin typeface="Trebuchet MS bold" panose="020B0703020202020204" pitchFamily="34" charset="0"/>
            </a:endParaRPr>
          </a:p>
          <a:p>
            <a:pPr indent="352425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latin typeface="Trebuchet MS bold" panose="020B0703020202020204" pitchFamily="34" charset="0"/>
              </a:rPr>
              <a:t>карток Ощадбанку </a:t>
            </a:r>
            <a:endParaRPr lang="uk-UA" altLang="uk-UA" sz="2800" b="1" dirty="0">
              <a:latin typeface="Trebuchet MS bold" panose="020B0703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06218" y="4421747"/>
            <a:ext cx="6891125" cy="761176"/>
          </a:xfrm>
          <a:prstGeom prst="roundRect">
            <a:avLst/>
          </a:prstGeom>
          <a:noFill/>
          <a:ln w="31750">
            <a:solidFill>
              <a:srgbClr val="FF5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4597798" y="4491044"/>
            <a:ext cx="67873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500" dirty="0">
                <a:solidFill>
                  <a:srgbClr val="000000"/>
                </a:solidFill>
                <a:latin typeface="Trebuchet MS" pitchFamily="34" charset="0"/>
              </a:rPr>
              <a:t>п</a:t>
            </a:r>
            <a:r>
              <a:rPr lang="uk-UA" sz="1500" dirty="0" smtClean="0">
                <a:solidFill>
                  <a:srgbClr val="000000"/>
                </a:solidFill>
                <a:latin typeface="Trebuchet MS" pitchFamily="34" charset="0"/>
              </a:rPr>
              <a:t>ривілеї в аеропортах світу – доступ у бізнес-зали</a:t>
            </a:r>
            <a:r>
              <a:rPr lang="ru-RU" sz="1500" dirty="0" smtClean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ru-RU" sz="1500" dirty="0">
                <a:solidFill>
                  <a:srgbClr val="000000"/>
                </a:solidFill>
                <a:latin typeface="Trebuchet MS" pitchFamily="34" charset="0"/>
              </a:rPr>
              <a:t>в </a:t>
            </a:r>
            <a:r>
              <a:rPr lang="ru-RU" sz="1500" dirty="0" err="1">
                <a:solidFill>
                  <a:srgbClr val="000000"/>
                </a:solidFill>
                <a:latin typeface="Trebuchet MS" pitchFamily="34" charset="0"/>
              </a:rPr>
              <a:t>більш</a:t>
            </a:r>
            <a:r>
              <a:rPr lang="ru-RU" sz="15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rebuchet MS" pitchFamily="34" charset="0"/>
              </a:rPr>
              <a:t>ніж</a:t>
            </a:r>
            <a:r>
              <a:rPr lang="ru-RU" sz="1500" dirty="0">
                <a:solidFill>
                  <a:srgbClr val="000000"/>
                </a:solidFill>
                <a:latin typeface="Trebuchet MS" pitchFamily="34" charset="0"/>
              </a:rPr>
              <a:t> 550 </a:t>
            </a:r>
            <a:r>
              <a:rPr lang="ru-RU" sz="1500" dirty="0" err="1" smtClean="0">
                <a:solidFill>
                  <a:srgbClr val="000000"/>
                </a:solidFill>
                <a:latin typeface="Trebuchet MS" pitchFamily="34" charset="0"/>
              </a:rPr>
              <a:t>аеропортах</a:t>
            </a:r>
            <a:r>
              <a:rPr lang="ru-RU" sz="1500" dirty="0" smtClean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ru-RU" sz="1500" dirty="0">
                <a:solidFill>
                  <a:srgbClr val="000000"/>
                </a:solidFill>
                <a:latin typeface="Trebuchet MS" pitchFamily="34" charset="0"/>
              </a:rPr>
              <a:t>по </a:t>
            </a:r>
            <a:r>
              <a:rPr lang="ru-RU" sz="1500" dirty="0" err="1">
                <a:solidFill>
                  <a:srgbClr val="000000"/>
                </a:solidFill>
                <a:latin typeface="Trebuchet MS" pitchFamily="34" charset="0"/>
              </a:rPr>
              <a:t>всьому</a:t>
            </a:r>
            <a:r>
              <a:rPr lang="ru-RU" sz="15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rebuchet MS" pitchFamily="34" charset="0"/>
              </a:rPr>
              <a:t>світу</a:t>
            </a:r>
            <a:r>
              <a:rPr lang="ru-RU" sz="1500" dirty="0">
                <a:solidFill>
                  <a:srgbClr val="000000"/>
                </a:solidFill>
                <a:latin typeface="Trebuchet MS" pitchFamily="34" charset="0"/>
              </a:rPr>
              <a:t> (</a:t>
            </a:r>
            <a:r>
              <a:rPr lang="en-US" sz="1500" dirty="0">
                <a:solidFill>
                  <a:srgbClr val="000000"/>
                </a:solidFill>
                <a:latin typeface="Trebuchet MS" pitchFamily="34" charset="0"/>
              </a:rPr>
              <a:t>Lounge </a:t>
            </a:r>
            <a:r>
              <a:rPr lang="en-US" sz="1500" dirty="0" smtClean="0">
                <a:solidFill>
                  <a:srgbClr val="000000"/>
                </a:solidFill>
                <a:latin typeface="Trebuchet MS" pitchFamily="34" charset="0"/>
              </a:rPr>
              <a:t>Key</a:t>
            </a:r>
            <a:r>
              <a:rPr lang="uk-UA" sz="1500" dirty="0" smtClean="0">
                <a:solidFill>
                  <a:srgbClr val="000000"/>
                </a:solidFill>
                <a:latin typeface="Trebuchet MS" pitchFamily="34" charset="0"/>
              </a:rPr>
              <a:t> (</a:t>
            </a:r>
            <a:r>
              <a:rPr lang="en-US" sz="1500" dirty="0" smtClean="0">
                <a:solidFill>
                  <a:srgbClr val="000000"/>
                </a:solidFill>
                <a:latin typeface="Trebuchet MS" pitchFamily="34" charset="0"/>
              </a:rPr>
              <a:t>MasterCard</a:t>
            </a:r>
            <a:r>
              <a:rPr lang="uk-UA" sz="1500" dirty="0" smtClean="0">
                <a:solidFill>
                  <a:srgbClr val="000000"/>
                </a:solidFill>
                <a:latin typeface="Trebuchet MS" pitchFamily="34" charset="0"/>
              </a:rPr>
              <a:t>)</a:t>
            </a:r>
            <a:r>
              <a:rPr lang="en-US" sz="1500" dirty="0" smtClean="0">
                <a:solidFill>
                  <a:srgbClr val="000000"/>
                </a:solidFill>
                <a:latin typeface="Trebuchet MS" pitchFamily="34" charset="0"/>
              </a:rPr>
              <a:t> та </a:t>
            </a:r>
            <a:r>
              <a:rPr lang="en-US" sz="1500" dirty="0">
                <a:solidFill>
                  <a:srgbClr val="000000"/>
                </a:solidFill>
                <a:latin typeface="Trebuchet MS" pitchFamily="34" charset="0"/>
              </a:rPr>
              <a:t>Priority Pass</a:t>
            </a:r>
            <a:r>
              <a:rPr lang="uk-UA" sz="1500" dirty="0">
                <a:solidFill>
                  <a:srgbClr val="000000"/>
                </a:solidFill>
                <a:latin typeface="Trebuchet MS" pitchFamily="34" charset="0"/>
              </a:rPr>
              <a:t> (</a:t>
            </a:r>
            <a:r>
              <a:rPr lang="en-US" sz="1500" dirty="0">
                <a:solidFill>
                  <a:srgbClr val="000000"/>
                </a:solidFill>
                <a:latin typeface="Trebuchet MS" pitchFamily="34" charset="0"/>
              </a:rPr>
              <a:t>Visa</a:t>
            </a:r>
            <a:r>
              <a:rPr lang="uk-UA" sz="1500" dirty="0">
                <a:solidFill>
                  <a:srgbClr val="000000"/>
                </a:solidFill>
                <a:latin typeface="Trebuchet MS" pitchFamily="34" charset="0"/>
              </a:rPr>
              <a:t>)</a:t>
            </a:r>
            <a:r>
              <a:rPr lang="en-US" sz="15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endParaRPr lang="ru-RU" sz="15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22917" r="52505" b="58807"/>
          <a:stretch/>
        </p:blipFill>
        <p:spPr>
          <a:xfrm rot="21209424">
            <a:off x="1137509" y="2687971"/>
            <a:ext cx="2880000" cy="1809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" t="22822" r="52946" b="58712"/>
          <a:stretch/>
        </p:blipFill>
        <p:spPr>
          <a:xfrm rot="20927487">
            <a:off x="387760" y="3635071"/>
            <a:ext cx="2841318" cy="1826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4525495" y="2748945"/>
            <a:ext cx="6878914" cy="651452"/>
          </a:xfrm>
          <a:prstGeom prst="roundRect">
            <a:avLst/>
          </a:prstGeom>
          <a:noFill/>
          <a:ln w="31750">
            <a:solidFill>
              <a:srgbClr val="FF5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 14"/>
          <p:cNvSpPr/>
          <p:nvPr/>
        </p:nvSpPr>
        <p:spPr>
          <a:xfrm>
            <a:off x="4435097" y="5438877"/>
            <a:ext cx="671944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2" algn="just"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500" dirty="0" err="1">
                <a:solidFill>
                  <a:srgbClr val="000000"/>
                </a:solidFill>
                <a:latin typeface="Trebuchet MS" pitchFamily="34" charset="0"/>
              </a:rPr>
              <a:t>спеціальні</a:t>
            </a:r>
            <a:r>
              <a:rPr lang="ru-RU" sz="15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rebuchet MS" pitchFamily="34" charset="0"/>
              </a:rPr>
              <a:t>пропозиції</a:t>
            </a:r>
            <a:r>
              <a:rPr lang="ru-RU" sz="15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rebuchet MS" pitchFamily="34" charset="0"/>
              </a:rPr>
              <a:t>від</a:t>
            </a:r>
            <a:r>
              <a:rPr lang="ru-RU" sz="15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rebuchet MS" pitchFamily="34" charset="0"/>
              </a:rPr>
              <a:t>компаній</a:t>
            </a:r>
            <a:r>
              <a:rPr lang="ru-RU" sz="1500" dirty="0">
                <a:solidFill>
                  <a:srgbClr val="000000"/>
                </a:solidFill>
                <a:latin typeface="Trebuchet MS" pitchFamily="34" charset="0"/>
              </a:rPr>
              <a:t> з прокату авто: </a:t>
            </a:r>
            <a:r>
              <a:rPr lang="en-US" sz="1500" dirty="0">
                <a:solidFill>
                  <a:srgbClr val="000000"/>
                </a:solidFill>
                <a:latin typeface="Trebuchet MS" pitchFamily="34" charset="0"/>
              </a:rPr>
              <a:t>Avis, Hertz </a:t>
            </a:r>
            <a:r>
              <a:rPr lang="uk-UA" sz="1500" dirty="0">
                <a:solidFill>
                  <a:srgbClr val="000000"/>
                </a:solidFill>
                <a:latin typeface="Trebuchet MS" pitchFamily="34" charset="0"/>
              </a:rPr>
              <a:t>та </a:t>
            </a:r>
            <a:r>
              <a:rPr lang="en-US" sz="1500" dirty="0" err="1">
                <a:solidFill>
                  <a:srgbClr val="000000"/>
                </a:solidFill>
                <a:latin typeface="Trebuchet MS" pitchFamily="34" charset="0"/>
              </a:rPr>
              <a:t>Sixt</a:t>
            </a:r>
            <a:r>
              <a:rPr lang="en-US" sz="15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endParaRPr lang="uk-UA" sz="1500" dirty="0">
              <a:solidFill>
                <a:srgbClr val="00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17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800" y="228600"/>
            <a:ext cx="11506200" cy="6261100"/>
          </a:xfrm>
          <a:prstGeom prst="rect">
            <a:avLst/>
          </a:prstGeom>
          <a:solidFill>
            <a:srgbClr val="6BBBA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8775"/>
            <a:r>
              <a:rPr lang="ru-RU" sz="4600" b="1" dirty="0" err="1" smtClean="0">
                <a:solidFill>
                  <a:schemeClr val="bg1"/>
                </a:solidFill>
                <a:latin typeface="Trebuchet MS bold" panose="020B0703020202020204" pitchFamily="34" charset="0"/>
              </a:rPr>
              <a:t>додаткові</a:t>
            </a:r>
            <a:r>
              <a:rPr lang="ru-RU" sz="4600" b="1" dirty="0" smtClean="0">
                <a:solidFill>
                  <a:schemeClr val="bg1"/>
                </a:solidFill>
                <a:latin typeface="Trebuchet MS bold" panose="020B0703020202020204" pitchFamily="34" charset="0"/>
              </a:rPr>
              <a:t> </a:t>
            </a:r>
            <a:r>
              <a:rPr lang="ru-RU" sz="4600" b="1" dirty="0" err="1" smtClean="0">
                <a:solidFill>
                  <a:schemeClr val="bg1"/>
                </a:solidFill>
                <a:latin typeface="Trebuchet MS bold" panose="020B0703020202020204" pitchFamily="34" charset="0"/>
              </a:rPr>
              <a:t>послуги</a:t>
            </a:r>
            <a:endParaRPr lang="ru-RU" sz="4600" b="1" dirty="0">
              <a:solidFill>
                <a:schemeClr val="bg1"/>
              </a:solidFill>
              <a:latin typeface="Trebuchet MS bold" panose="020B0703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654" y="5956827"/>
            <a:ext cx="1802346" cy="90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1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81000" y="217231"/>
            <a:ext cx="11430000" cy="1440000"/>
          </a:xfrm>
          <a:prstGeom prst="rect">
            <a:avLst/>
          </a:prstGeom>
          <a:solidFill>
            <a:srgbClr val="6BB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uk-UA" altLang="uk-UA" sz="2800" dirty="0">
                <a:latin typeface="Trebuchet MS bold" pitchFamily="34" charset="0"/>
              </a:rPr>
              <a:t> </a:t>
            </a:r>
            <a:endParaRPr lang="uk-UA" altLang="uk-UA" sz="2800" dirty="0" smtClean="0">
              <a:latin typeface="Trebuchet MS bold" pitchFamily="34" charset="0"/>
            </a:endParaRPr>
          </a:p>
          <a:p>
            <a:pPr indent="3587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uk-UA" sz="2800" b="1" dirty="0" smtClean="0">
                <a:solidFill>
                  <a:schemeClr val="bg1"/>
                </a:solidFill>
                <a:latin typeface="Trebuchet MS bold" pitchFamily="34" charset="0"/>
              </a:rPr>
              <a:t>Web-</a:t>
            </a:r>
            <a:r>
              <a:rPr lang="uk-UA" altLang="uk-UA" sz="2800" b="1" dirty="0" err="1" smtClean="0">
                <a:solidFill>
                  <a:schemeClr val="bg1"/>
                </a:solidFill>
                <a:latin typeface="Trebuchet MS bold" pitchFamily="34" charset="0"/>
              </a:rPr>
              <a:t>банкінг</a:t>
            </a:r>
            <a:r>
              <a:rPr lang="uk-UA" altLang="uk-UA" sz="2800" b="1" dirty="0" smtClean="0">
                <a:solidFill>
                  <a:schemeClr val="bg1"/>
                </a:solidFill>
                <a:latin typeface="Trebuchet MS bold" pitchFamily="34" charset="0"/>
              </a:rPr>
              <a:t> </a:t>
            </a:r>
          </a:p>
          <a:p>
            <a:pPr indent="3587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uk-UA" altLang="uk-UA" sz="2800" b="1" dirty="0" smtClean="0">
                <a:solidFill>
                  <a:schemeClr val="bg1"/>
                </a:solidFill>
                <a:latin typeface="Trebuchet MS bold" pitchFamily="34" charset="0"/>
              </a:rPr>
              <a:t>«</a:t>
            </a:r>
            <a:r>
              <a:rPr lang="uk-UA" altLang="uk-UA" sz="2800" b="1" dirty="0" err="1" smtClean="0">
                <a:solidFill>
                  <a:schemeClr val="bg1"/>
                </a:solidFill>
                <a:latin typeface="Trebuchet MS bold" pitchFamily="34" charset="0"/>
              </a:rPr>
              <a:t>Ощад</a:t>
            </a:r>
            <a:r>
              <a:rPr lang="uk-UA" altLang="uk-UA" sz="2800" b="1" dirty="0" smtClean="0">
                <a:solidFill>
                  <a:schemeClr val="bg1"/>
                </a:solidFill>
                <a:latin typeface="Trebuchet MS bold" pitchFamily="34" charset="0"/>
              </a:rPr>
              <a:t> 24/7»</a:t>
            </a:r>
            <a:endParaRPr lang="uk-UA" altLang="uk-UA" sz="2800" dirty="0">
              <a:solidFill>
                <a:schemeClr val="bg1"/>
              </a:solidFill>
              <a:latin typeface="Trebuchet MS bold" panose="020B0703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uk-UA" altLang="uk-UA" sz="28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654" y="5956827"/>
            <a:ext cx="1802346" cy="901173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3354964" y="1806255"/>
            <a:ext cx="2211962" cy="1465924"/>
            <a:chOff x="6441952" y="1793743"/>
            <a:chExt cx="2211962" cy="1465924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6926329" y="2001315"/>
              <a:ext cx="1343763" cy="1157557"/>
              <a:chOff x="6926329" y="2001315"/>
              <a:chExt cx="1343763" cy="1157557"/>
            </a:xfrm>
          </p:grpSpPr>
          <p:sp>
            <p:nvSpPr>
              <p:cNvPr id="20" name="Прямоугольник 19"/>
              <p:cNvSpPr/>
              <p:nvPr/>
            </p:nvSpPr>
            <p:spPr>
              <a:xfrm>
                <a:off x="6926329" y="2812623"/>
                <a:ext cx="1343763" cy="346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uk-UA" altLang="ru-RU" sz="1100" dirty="0">
                    <a:latin typeface="Trebuchet MS" panose="020B0603020202020204" pitchFamily="34" charset="0"/>
                    <a:cs typeface="Arial" panose="020B0604020202020204" pitchFamily="34" charset="0"/>
                  </a:rPr>
                  <a:t>оплата послуг</a:t>
                </a:r>
              </a:p>
            </p:txBody>
          </p:sp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8362" y="2001315"/>
                <a:ext cx="753167" cy="900526"/>
              </a:xfrm>
              <a:prstGeom prst="rect">
                <a:avLst/>
              </a:prstGeom>
            </p:spPr>
          </p:pic>
        </p:grpSp>
        <p:sp>
          <p:nvSpPr>
            <p:cNvPr id="35" name="Скругленный прямоугольник 34"/>
            <p:cNvSpPr/>
            <p:nvPr/>
          </p:nvSpPr>
          <p:spPr>
            <a:xfrm>
              <a:off x="6441952" y="1793743"/>
              <a:ext cx="2211962" cy="1465924"/>
            </a:xfrm>
            <a:prstGeom prst="roundRect">
              <a:avLst/>
            </a:prstGeom>
            <a:noFill/>
            <a:ln w="25400">
              <a:solidFill>
                <a:srgbClr val="6BBB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319344" y="1806255"/>
            <a:ext cx="2211962" cy="1465924"/>
            <a:chOff x="9356177" y="1793743"/>
            <a:chExt cx="2211962" cy="1465924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9476647" y="2757479"/>
              <a:ext cx="1986514" cy="4565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uk-UA" altLang="ru-RU" sz="1100" dirty="0">
                  <a:latin typeface="Trebuchet MS" panose="020B0603020202020204" pitchFamily="34" charset="0"/>
                  <a:cs typeface="Arial" panose="020B0604020202020204" pitchFamily="34" charset="0"/>
                </a:rPr>
                <a:t>купівля квитків на літак, </a:t>
              </a:r>
              <a:endParaRPr lang="uk-UA" altLang="ru-RU" sz="1100" dirty="0" smtClean="0">
                <a:latin typeface="Trebuchet MS" panose="020B0603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uk-UA" altLang="ru-RU" sz="1100" dirty="0" smtClean="0">
                  <a:latin typeface="Trebuchet MS" panose="020B0603020202020204" pitchFamily="34" charset="0"/>
                  <a:cs typeface="Arial" panose="020B0604020202020204" pitchFamily="34" charset="0"/>
                </a:rPr>
                <a:t>поїзд</a:t>
              </a:r>
              <a:r>
                <a:rPr lang="uk-UA" altLang="ru-RU" sz="1100" dirty="0">
                  <a:latin typeface="Trebuchet MS" panose="020B0603020202020204" pitchFamily="34" charset="0"/>
                  <a:cs typeface="Arial" panose="020B0604020202020204" pitchFamily="34" charset="0"/>
                </a:rPr>
                <a:t>, автобус </a:t>
              </a:r>
            </a:p>
          </p:txBody>
        </p:sp>
        <p:pic>
          <p:nvPicPr>
            <p:cNvPr id="6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4786" y="1922345"/>
              <a:ext cx="1134043" cy="825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Скругленный прямоугольник 35"/>
            <p:cNvSpPr/>
            <p:nvPr/>
          </p:nvSpPr>
          <p:spPr>
            <a:xfrm>
              <a:off x="9356177" y="1793743"/>
              <a:ext cx="2211962" cy="1465924"/>
            </a:xfrm>
            <a:prstGeom prst="roundRect">
              <a:avLst/>
            </a:prstGeom>
            <a:noFill/>
            <a:ln w="25400">
              <a:solidFill>
                <a:srgbClr val="6BBB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81000" y="3510109"/>
            <a:ext cx="2515182" cy="1528856"/>
            <a:chOff x="3287473" y="3516698"/>
            <a:chExt cx="2515182" cy="152885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287473" y="4589019"/>
              <a:ext cx="2515182" cy="4565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uk-UA" altLang="ru-RU" sz="1100" dirty="0">
                  <a:latin typeface="Trebuchet MS" panose="020B0603020202020204" pitchFamily="34" charset="0"/>
                  <a:cs typeface="Arial" panose="020B0604020202020204" pitchFamily="34" charset="0"/>
                </a:rPr>
                <a:t>управління платіжною </a:t>
              </a:r>
              <a:r>
                <a:rPr lang="uk-UA" altLang="ru-RU" sz="1100" dirty="0" smtClean="0">
                  <a:latin typeface="Trebuchet MS" panose="020B0603020202020204" pitchFamily="34" charset="0"/>
                  <a:cs typeface="Arial" panose="020B0604020202020204" pitchFamily="34" charset="0"/>
                </a:rPr>
                <a:t>карткою</a:t>
              </a:r>
            </a:p>
            <a:p>
              <a:pPr>
                <a:spcBef>
                  <a:spcPts val="100"/>
                </a:spcBef>
                <a:spcAft>
                  <a:spcPts val="100"/>
                </a:spcAft>
              </a:pPr>
              <a:r>
                <a:rPr lang="uk-UA" altLang="ru-RU" sz="1100" dirty="0" smtClean="0">
                  <a:latin typeface="Trebuchet MS" panose="020B0603020202020204" pitchFamily="34" charset="0"/>
                  <a:cs typeface="Arial" panose="020B0604020202020204" pitchFamily="34" charset="0"/>
                </a:rPr>
                <a:t> </a:t>
              </a:r>
              <a:endParaRPr lang="uk-UA" altLang="ru-RU" sz="1100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610" y="3749099"/>
              <a:ext cx="555735" cy="705783"/>
            </a:xfrm>
            <a:prstGeom prst="rect">
              <a:avLst/>
            </a:prstGeom>
          </p:spPr>
        </p:pic>
        <p:sp>
          <p:nvSpPr>
            <p:cNvPr id="38" name="Скругленный прямоугольник 37"/>
            <p:cNvSpPr/>
            <p:nvPr/>
          </p:nvSpPr>
          <p:spPr>
            <a:xfrm>
              <a:off x="3439083" y="3516698"/>
              <a:ext cx="2211962" cy="1465924"/>
            </a:xfrm>
            <a:prstGeom prst="roundRect">
              <a:avLst/>
            </a:prstGeom>
            <a:noFill/>
            <a:ln w="25400">
              <a:solidFill>
                <a:srgbClr val="6BBB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376310" y="3563387"/>
            <a:ext cx="2222241" cy="1465924"/>
            <a:chOff x="6487091" y="3516698"/>
            <a:chExt cx="2222241" cy="1465924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3865" y="3696648"/>
              <a:ext cx="962159" cy="866896"/>
            </a:xfrm>
            <a:prstGeom prst="rect">
              <a:avLst/>
            </a:prstGeom>
          </p:spPr>
        </p:pic>
        <p:sp>
          <p:nvSpPr>
            <p:cNvPr id="65" name="Прямоугольник 64"/>
            <p:cNvSpPr/>
            <p:nvPr/>
          </p:nvSpPr>
          <p:spPr>
            <a:xfrm>
              <a:off x="6487091" y="4542884"/>
              <a:ext cx="216884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altLang="ru-RU" sz="1100">
                  <a:latin typeface="Trebuchet MS" panose="020B0603020202020204" pitchFamily="34" charset="0"/>
                  <a:cs typeface="Arial" panose="020B0604020202020204" pitchFamily="34" charset="0"/>
                </a:rPr>
                <a:t>автоматичне здійснення регулярних </a:t>
              </a:r>
              <a:r>
                <a:rPr lang="uk-UA" altLang="ru-RU" sz="1100" smtClean="0">
                  <a:latin typeface="Trebuchet MS" panose="020B0603020202020204" pitchFamily="34" charset="0"/>
                  <a:cs typeface="Arial" panose="020B0604020202020204" pitchFamily="34" charset="0"/>
                </a:rPr>
                <a:t>платежів</a:t>
              </a:r>
              <a:endParaRPr lang="uk-UA" altLang="ru-RU" sz="110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6487091" y="3516698"/>
              <a:ext cx="2222241" cy="1465924"/>
            </a:xfrm>
            <a:prstGeom prst="roundRect">
              <a:avLst/>
            </a:prstGeom>
            <a:noFill/>
            <a:ln w="25400">
              <a:solidFill>
                <a:srgbClr val="6BBB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360822" y="3522590"/>
            <a:ext cx="2295151" cy="1465924"/>
            <a:chOff x="9322329" y="3516698"/>
            <a:chExt cx="2295151" cy="146592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9322329" y="4460502"/>
              <a:ext cx="2295151" cy="4565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uk-UA" altLang="ru-RU" sz="1100" dirty="0">
                  <a:latin typeface="Trebuchet MS" panose="020B0603020202020204" pitchFamily="34" charset="0"/>
                  <a:cs typeface="Arial" panose="020B0604020202020204" pitchFamily="34" charset="0"/>
                </a:rPr>
                <a:t>переказ коштів на/з </a:t>
              </a:r>
              <a:r>
                <a:rPr lang="uk-UA" altLang="ru-RU" sz="1100" dirty="0" smtClean="0">
                  <a:latin typeface="Trebuchet MS" panose="020B0603020202020204" pitchFamily="34" charset="0"/>
                  <a:cs typeface="Arial" panose="020B0604020202020204" pitchFamily="34" charset="0"/>
                </a:rPr>
                <a:t>рахунку </a:t>
              </a:r>
            </a:p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uk-UA" altLang="ru-RU" sz="1100" dirty="0" smtClean="0">
                  <a:latin typeface="Trebuchet MS" panose="020B0603020202020204" pitchFamily="34" charset="0"/>
                  <a:cs typeface="Arial" panose="020B0604020202020204" pitchFamily="34" charset="0"/>
                </a:rPr>
                <a:t>«Мобільні заощадження</a:t>
              </a:r>
              <a:r>
                <a:rPr lang="uk-UA" altLang="ru-RU" sz="1100" dirty="0">
                  <a:latin typeface="Trebuchet MS" panose="020B0603020202020204" pitchFamily="34" charset="0"/>
                  <a:cs typeface="Arial" panose="020B0604020202020204" pitchFamily="34" charset="0"/>
                </a:rPr>
                <a:t>»</a:t>
              </a:r>
              <a:endParaRPr lang="ru-RU" altLang="ru-RU" sz="1100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6156" y="3696648"/>
              <a:ext cx="907010" cy="840833"/>
            </a:xfrm>
            <a:prstGeom prst="rect">
              <a:avLst/>
            </a:prstGeom>
          </p:spPr>
        </p:pic>
        <p:sp>
          <p:nvSpPr>
            <p:cNvPr id="42" name="Скругленный прямоугольник 41"/>
            <p:cNvSpPr/>
            <p:nvPr/>
          </p:nvSpPr>
          <p:spPr>
            <a:xfrm>
              <a:off x="9327628" y="3516698"/>
              <a:ext cx="2211962" cy="1465924"/>
            </a:xfrm>
            <a:prstGeom prst="roundRect">
              <a:avLst/>
            </a:prstGeom>
            <a:noFill/>
            <a:ln w="25400">
              <a:solidFill>
                <a:srgbClr val="6BBB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6383675" y="5249408"/>
            <a:ext cx="2211962" cy="1447811"/>
            <a:chOff x="604664" y="3965769"/>
            <a:chExt cx="2211962" cy="1465924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642707" y="5060639"/>
              <a:ext cx="2113079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uk-UA" altLang="ru-RU" sz="1100" dirty="0">
                  <a:latin typeface="Trebuchet MS" panose="020B0603020202020204" pitchFamily="34" charset="0"/>
                  <a:cs typeface="Arial" panose="020B0604020202020204" pitchFamily="34" charset="0"/>
                </a:rPr>
                <a:t>відкриття віртуальних </a:t>
              </a:r>
              <a:r>
                <a:rPr lang="uk-UA" altLang="ru-RU" sz="1100" dirty="0" smtClean="0">
                  <a:latin typeface="Trebuchet MS" panose="020B0603020202020204" pitchFamily="34" charset="0"/>
                  <a:cs typeface="Arial" panose="020B0604020202020204" pitchFamily="34" charset="0"/>
                </a:rPr>
                <a:t>карток</a:t>
              </a:r>
              <a:endParaRPr lang="uk-UA" altLang="ru-RU" sz="1100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5" name="Picture 2" descr="C:\Users\BigunIV\Desktop\photo2340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2741" y="4089607"/>
              <a:ext cx="1057388" cy="768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Скругленный прямоугольник 42"/>
            <p:cNvSpPr/>
            <p:nvPr/>
          </p:nvSpPr>
          <p:spPr>
            <a:xfrm>
              <a:off x="604664" y="3965769"/>
              <a:ext cx="2211962" cy="1465924"/>
            </a:xfrm>
            <a:prstGeom prst="roundRect">
              <a:avLst/>
            </a:prstGeom>
            <a:noFill/>
            <a:ln w="25400">
              <a:solidFill>
                <a:srgbClr val="6BBB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12873" y="5232707"/>
            <a:ext cx="2467685" cy="1482438"/>
            <a:chOff x="3375262" y="5143817"/>
            <a:chExt cx="2467685" cy="1482438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3375262" y="6117874"/>
              <a:ext cx="2467685" cy="4565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uk-UA" altLang="uk-UA" sz="1100" dirty="0">
                  <a:solidFill>
                    <a:schemeClr val="dk1"/>
                  </a:solidFill>
                  <a:latin typeface="Trebuchet MS" panose="020B0603020202020204" pitchFamily="34" charset="0"/>
                </a:rPr>
                <a:t>в</a:t>
              </a:r>
              <a:r>
                <a:rPr lang="uk-UA" altLang="uk-UA" sz="1100" dirty="0" smtClean="0">
                  <a:solidFill>
                    <a:schemeClr val="dk1"/>
                  </a:solidFill>
                  <a:latin typeface="Trebuchet MS" panose="020B0603020202020204" pitchFamily="34" charset="0"/>
                </a:rPr>
                <a:t>ідправка/отримання грошових</a:t>
              </a:r>
              <a:r>
                <a:rPr lang="uk-UA" altLang="uk-UA" sz="1100" dirty="0">
                  <a:solidFill>
                    <a:schemeClr val="dk1"/>
                  </a:solidFill>
                  <a:latin typeface="Trebuchet MS" panose="020B0603020202020204" pitchFamily="34" charset="0"/>
                </a:rPr>
                <a:t> </a:t>
              </a:r>
              <a:endParaRPr lang="uk-UA" altLang="uk-UA" sz="1100" dirty="0" smtClean="0">
                <a:solidFill>
                  <a:schemeClr val="dk1"/>
                </a:solidFill>
                <a:latin typeface="Trebuchet MS" panose="020B0603020202020204" pitchFamily="34" charset="0"/>
              </a:endParaRPr>
            </a:p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uk-UA" altLang="uk-UA" sz="1100" dirty="0" smtClean="0">
                  <a:solidFill>
                    <a:schemeClr val="dk1"/>
                  </a:solidFill>
                  <a:latin typeface="Trebuchet MS" panose="020B0603020202020204" pitchFamily="34" charset="0"/>
                </a:rPr>
                <a:t>переказів </a:t>
              </a:r>
              <a:r>
                <a:rPr lang="en-US" altLang="uk-UA" sz="1100" dirty="0" smtClean="0">
                  <a:solidFill>
                    <a:schemeClr val="dk1"/>
                  </a:solidFill>
                  <a:latin typeface="Trebuchet MS" panose="020B0603020202020204" pitchFamily="34" charset="0"/>
                </a:rPr>
                <a:t>“</a:t>
              </a:r>
              <a:r>
                <a:rPr lang="uk-UA" altLang="uk-UA" sz="1100" dirty="0">
                  <a:solidFill>
                    <a:schemeClr val="dk1"/>
                  </a:solidFill>
                  <a:latin typeface="Trebuchet MS" panose="020B0603020202020204" pitchFamily="34" charset="0"/>
                </a:rPr>
                <a:t>Швидка копійка</a:t>
              </a:r>
              <a:r>
                <a:rPr lang="en-US" altLang="uk-UA" sz="1100" dirty="0">
                  <a:solidFill>
                    <a:schemeClr val="dk1"/>
                  </a:solidFill>
                  <a:latin typeface="Trebuchet MS" panose="020B0603020202020204" pitchFamily="34" charset="0"/>
                </a:rPr>
                <a:t>”</a:t>
              </a:r>
              <a:r>
                <a:rPr lang="uk-UA" altLang="uk-UA" sz="1100" dirty="0">
                  <a:solidFill>
                    <a:schemeClr val="dk1"/>
                  </a:solidFill>
                  <a:latin typeface="Trebuchet MS" panose="020B0603020202020204" pitchFamily="34" charset="0"/>
                </a:rPr>
                <a:t> </a:t>
              </a:r>
              <a:r>
                <a:rPr lang="en-US" altLang="uk-UA" sz="1100" dirty="0">
                  <a:solidFill>
                    <a:schemeClr val="dk1"/>
                  </a:solidFill>
                  <a:latin typeface="Trebuchet MS" panose="020B0603020202020204" pitchFamily="34" charset="0"/>
                </a:rPr>
                <a:t>       </a:t>
              </a:r>
              <a:r>
                <a:rPr lang="en-US" altLang="ru-RU" sz="1100" dirty="0">
                  <a:latin typeface="Trebuchet MS" panose="020B0603020202020204" pitchFamily="34" charset="0"/>
                  <a:cs typeface="Arial" panose="020B0604020202020204" pitchFamily="34" charset="0"/>
                </a:rPr>
                <a:t>        </a:t>
              </a:r>
              <a:endParaRPr lang="ru-RU" altLang="ru-RU" sz="1100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5526" y="5288498"/>
              <a:ext cx="746585" cy="703513"/>
            </a:xfrm>
            <a:prstGeom prst="rect">
              <a:avLst/>
            </a:prstGeom>
          </p:spPr>
        </p:pic>
        <p:sp>
          <p:nvSpPr>
            <p:cNvPr id="46" name="Скругленный прямоугольник 45"/>
            <p:cNvSpPr/>
            <p:nvPr/>
          </p:nvSpPr>
          <p:spPr>
            <a:xfrm>
              <a:off x="3462674" y="5143817"/>
              <a:ext cx="2292863" cy="1482438"/>
            </a:xfrm>
            <a:prstGeom prst="roundRect">
              <a:avLst/>
            </a:prstGeom>
            <a:noFill/>
            <a:ln w="25400">
              <a:solidFill>
                <a:srgbClr val="6BBB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240866" y="5231295"/>
            <a:ext cx="2676797" cy="1465924"/>
            <a:chOff x="6377591" y="5143817"/>
            <a:chExt cx="2599674" cy="1465924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6377591" y="6086133"/>
              <a:ext cx="2599674" cy="4565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uk-UA" altLang="ru-RU" sz="1100" dirty="0">
                  <a:latin typeface="Trebuchet MS" panose="020B0603020202020204" pitchFamily="34" charset="0"/>
                  <a:cs typeface="Arial" panose="020B0604020202020204" pitchFamily="34" charset="0"/>
                </a:rPr>
                <a:t>виписка та історія </a:t>
              </a:r>
              <a:endParaRPr lang="uk-UA" altLang="ru-RU" sz="1100" dirty="0" smtClean="0">
                <a:latin typeface="Trebuchet MS" panose="020B0603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uk-UA" altLang="ru-RU" sz="1100" dirty="0" smtClean="0">
                  <a:latin typeface="Trebuchet MS" panose="020B0603020202020204" pitchFamily="34" charset="0"/>
                  <a:cs typeface="Arial" panose="020B0604020202020204" pitchFamily="34" charset="0"/>
                </a:rPr>
                <a:t>операцій по рахунку</a:t>
              </a:r>
              <a:endParaRPr lang="uk-UA" altLang="ru-RU" sz="1100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427" y="5267257"/>
              <a:ext cx="1066949" cy="885949"/>
            </a:xfrm>
            <a:prstGeom prst="rect">
              <a:avLst/>
            </a:prstGeom>
          </p:spPr>
        </p:pic>
        <p:sp>
          <p:nvSpPr>
            <p:cNvPr id="47" name="Скругленный прямоугольник 46"/>
            <p:cNvSpPr/>
            <p:nvPr/>
          </p:nvSpPr>
          <p:spPr>
            <a:xfrm>
              <a:off x="6508963" y="5143817"/>
              <a:ext cx="2211962" cy="1465924"/>
            </a:xfrm>
            <a:prstGeom prst="roundRect">
              <a:avLst/>
            </a:prstGeom>
            <a:noFill/>
            <a:ln w="25400">
              <a:solidFill>
                <a:srgbClr val="6BBB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9283724" y="1816593"/>
            <a:ext cx="2211962" cy="1465924"/>
            <a:chOff x="9283724" y="1856001"/>
            <a:chExt cx="2211962" cy="1465924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0753" y="2041911"/>
              <a:ext cx="1279074" cy="816928"/>
            </a:xfrm>
            <a:prstGeom prst="rect">
              <a:avLst/>
            </a:prstGeom>
          </p:spPr>
        </p:pic>
        <p:grpSp>
          <p:nvGrpSpPr>
            <p:cNvPr id="21" name="Группа 20"/>
            <p:cNvGrpSpPr/>
            <p:nvPr/>
          </p:nvGrpSpPr>
          <p:grpSpPr>
            <a:xfrm>
              <a:off x="9283724" y="1856001"/>
              <a:ext cx="2211962" cy="1465924"/>
              <a:chOff x="9298887" y="1929053"/>
              <a:chExt cx="2211962" cy="1465924"/>
            </a:xfrm>
          </p:grpSpPr>
          <p:sp>
            <p:nvSpPr>
              <p:cNvPr id="45" name="Скругленный прямоугольник 44"/>
              <p:cNvSpPr/>
              <p:nvPr/>
            </p:nvSpPr>
            <p:spPr>
              <a:xfrm>
                <a:off x="9298887" y="1929053"/>
                <a:ext cx="2211962" cy="1465924"/>
              </a:xfrm>
              <a:prstGeom prst="roundRect">
                <a:avLst/>
              </a:prstGeom>
              <a:noFill/>
              <a:ln w="25400">
                <a:solidFill>
                  <a:srgbClr val="6BBBA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411611" y="2875719"/>
                <a:ext cx="198651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uk-UA" altLang="ru-RU" sz="1100" dirty="0">
                    <a:latin typeface="Trebuchet MS" panose="020B0603020202020204" pitchFamily="34" charset="0"/>
                    <a:cs typeface="Arial" panose="020B0604020202020204" pitchFamily="34" charset="0"/>
                  </a:rPr>
                  <a:t>п</a:t>
                </a:r>
                <a:r>
                  <a:rPr lang="uk-UA" altLang="ru-RU" sz="1100" dirty="0" smtClean="0">
                    <a:latin typeface="Trebuchet MS" panose="020B0603020202020204" pitchFamily="34" charset="0"/>
                    <a:cs typeface="Arial" panose="020B0604020202020204" pitchFamily="34" charset="0"/>
                  </a:rPr>
                  <a:t>ереказ коштів на будь-яку іншу картку</a:t>
                </a:r>
                <a:endParaRPr lang="uk-UA" altLang="ru-RU" sz="1100" dirty="0"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" name="Группа 4"/>
          <p:cNvGrpSpPr/>
          <p:nvPr/>
        </p:nvGrpSpPr>
        <p:grpSpPr>
          <a:xfrm>
            <a:off x="540735" y="1783094"/>
            <a:ext cx="2211962" cy="1465924"/>
            <a:chOff x="3439083" y="1793743"/>
            <a:chExt cx="2211962" cy="1465924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3786683" y="2741976"/>
              <a:ext cx="1516762" cy="4565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uk-UA" altLang="ru-RU" sz="1100" dirty="0" err="1" smtClean="0">
                  <a:latin typeface="Trebuchet MS" panose="020B0603020202020204" pitchFamily="34" charset="0"/>
                  <a:cs typeface="Arial" panose="020B0604020202020204" pitchFamily="34" charset="0"/>
                </a:rPr>
                <a:t>перевипуск</a:t>
              </a:r>
              <a:r>
                <a:rPr lang="uk-UA" altLang="ru-RU" sz="1100" dirty="0" smtClean="0">
                  <a:latin typeface="Trebuchet MS" panose="020B0603020202020204" pitchFamily="34" charset="0"/>
                  <a:cs typeface="Arial" panose="020B0604020202020204" pitchFamily="34" charset="0"/>
                </a:rPr>
                <a:t>, випуск </a:t>
              </a:r>
            </a:p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uk-UA" altLang="ru-RU" sz="1100" dirty="0" smtClean="0">
                  <a:latin typeface="Trebuchet MS" panose="020B0603020202020204" pitchFamily="34" charset="0"/>
                  <a:cs typeface="Arial" panose="020B0604020202020204" pitchFamily="34" charset="0"/>
                </a:rPr>
                <a:t>додаткових </a:t>
              </a:r>
              <a:r>
                <a:rPr lang="uk-UA" altLang="ru-RU" sz="1100" dirty="0">
                  <a:latin typeface="Trebuchet MS" panose="020B0603020202020204" pitchFamily="34" charset="0"/>
                  <a:cs typeface="Arial" panose="020B0604020202020204" pitchFamily="34" charset="0"/>
                </a:rPr>
                <a:t>карток</a:t>
              </a:r>
            </a:p>
          </p:txBody>
        </p:sp>
        <p:sp>
          <p:nvSpPr>
            <p:cNvPr id="2" name="Скругленный прямоугольник 1"/>
            <p:cNvSpPr/>
            <p:nvPr/>
          </p:nvSpPr>
          <p:spPr>
            <a:xfrm>
              <a:off x="3439083" y="1793743"/>
              <a:ext cx="2211962" cy="1465924"/>
            </a:xfrm>
            <a:prstGeom prst="roundRect">
              <a:avLst/>
            </a:prstGeom>
            <a:noFill/>
            <a:ln w="25400">
              <a:solidFill>
                <a:srgbClr val="6BBB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9319269" y="3510109"/>
            <a:ext cx="2211962" cy="1465924"/>
            <a:chOff x="9411611" y="3666799"/>
            <a:chExt cx="2211962" cy="1465924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9411611" y="3666799"/>
              <a:ext cx="2211962" cy="1465924"/>
            </a:xfrm>
            <a:prstGeom prst="roundRect">
              <a:avLst/>
            </a:prstGeom>
            <a:noFill/>
            <a:ln w="25400">
              <a:solidFill>
                <a:srgbClr val="6BBB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9509172" y="4661319"/>
              <a:ext cx="198651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uk-UA" altLang="ru-RU" sz="1100" dirty="0" smtClean="0">
                  <a:latin typeface="Trebuchet MS" panose="020B0603020202020204" pitchFamily="34" charset="0"/>
                  <a:cs typeface="Arial" panose="020B0604020202020204" pitchFamily="34" charset="0"/>
                </a:rPr>
                <a:t>Підключення/</a:t>
              </a:r>
              <a:r>
                <a:rPr lang="uk-UA" altLang="ru-RU" sz="1100" dirty="0" err="1" smtClean="0">
                  <a:latin typeface="Trebuchet MS" panose="020B0603020202020204" pitchFamily="34" charset="0"/>
                  <a:cs typeface="Arial" panose="020B0604020202020204" pitchFamily="34" charset="0"/>
                </a:rPr>
                <a:t>відкючення</a:t>
              </a:r>
              <a:r>
                <a:rPr lang="uk-UA" altLang="ru-RU" sz="1100" dirty="0" smtClean="0">
                  <a:latin typeface="Trebuchet MS" panose="020B0603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ru-RU" sz="1100" dirty="0" smtClean="0">
                  <a:latin typeface="Trebuchet MS" panose="020B0603020202020204" pitchFamily="34" charset="0"/>
                  <a:cs typeface="Arial" panose="020B0604020202020204" pitchFamily="34" charset="0"/>
                </a:rPr>
                <a:t>SMS - </a:t>
              </a:r>
              <a:r>
                <a:rPr lang="uk-UA" altLang="ru-RU" sz="1100" dirty="0" err="1" smtClean="0">
                  <a:latin typeface="Trebuchet MS" panose="020B0603020202020204" pitchFamily="34" charset="0"/>
                  <a:cs typeface="Arial" panose="020B0604020202020204" pitchFamily="34" charset="0"/>
                </a:rPr>
                <a:t>банкінгу</a:t>
              </a:r>
              <a:endParaRPr lang="uk-UA" altLang="ru-RU" sz="1100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181" y="3694693"/>
            <a:ext cx="1293048" cy="71656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0071">
            <a:off x="1033240" y="2099846"/>
            <a:ext cx="905784" cy="50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0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217231"/>
            <a:ext cx="11430000" cy="1440000"/>
          </a:xfrm>
          <a:prstGeom prst="rect">
            <a:avLst/>
          </a:prstGeom>
          <a:solidFill>
            <a:srgbClr val="6BB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87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uk-UA" sz="2800" b="1" dirty="0" smtClean="0">
                <a:solidFill>
                  <a:schemeClr val="bg1"/>
                </a:solidFill>
                <a:latin typeface="Trebuchet MS bold" pitchFamily="34" charset="0"/>
              </a:rPr>
              <a:t>Mobile-</a:t>
            </a:r>
            <a:r>
              <a:rPr lang="uk-UA" altLang="uk-UA" sz="2800" b="1" dirty="0" err="1" smtClean="0">
                <a:solidFill>
                  <a:schemeClr val="bg1"/>
                </a:solidFill>
                <a:latin typeface="Trebuchet MS bold" pitchFamily="34" charset="0"/>
              </a:rPr>
              <a:t>банкінг</a:t>
            </a:r>
            <a:endParaRPr lang="uk-UA" altLang="uk-UA" sz="2800" b="1" dirty="0">
              <a:solidFill>
                <a:schemeClr val="bg1"/>
              </a:solidFill>
              <a:latin typeface="Trebuchet MS bold" pitchFamily="34" charset="0"/>
            </a:endParaRPr>
          </a:p>
          <a:p>
            <a:pPr indent="3587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uk-UA" altLang="uk-UA" sz="2800" b="1" dirty="0" smtClean="0">
                <a:solidFill>
                  <a:schemeClr val="bg1"/>
                </a:solidFill>
                <a:latin typeface="Trebuchet MS bold" pitchFamily="34" charset="0"/>
              </a:rPr>
              <a:t>«</a:t>
            </a:r>
            <a:r>
              <a:rPr lang="uk-UA" altLang="uk-UA" sz="2800" b="1" dirty="0" err="1" smtClean="0">
                <a:solidFill>
                  <a:schemeClr val="bg1"/>
                </a:solidFill>
                <a:latin typeface="Trebuchet MS bold" pitchFamily="34" charset="0"/>
              </a:rPr>
              <a:t>Ощад</a:t>
            </a:r>
            <a:r>
              <a:rPr lang="uk-UA" altLang="uk-UA" sz="2800" b="1" dirty="0" smtClean="0">
                <a:solidFill>
                  <a:schemeClr val="bg1"/>
                </a:solidFill>
                <a:latin typeface="Trebuchet MS bold" pitchFamily="34" charset="0"/>
              </a:rPr>
              <a:t> 24/7»</a:t>
            </a:r>
            <a:endParaRPr lang="uk-UA" altLang="uk-UA" sz="28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654" y="5956827"/>
            <a:ext cx="1802346" cy="90117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33012" y="5257710"/>
            <a:ext cx="4169867" cy="569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ru-RU" sz="1100" dirty="0">
                <a:solidFill>
                  <a:srgbClr val="6BB8A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Mobile-</a:t>
            </a:r>
            <a:r>
              <a:rPr lang="uk-UA" altLang="ru-RU" sz="1100" dirty="0" err="1">
                <a:solidFill>
                  <a:srgbClr val="6BB8A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банкінг</a:t>
            </a:r>
            <a:r>
              <a:rPr lang="uk-UA" altLang="ru-RU" sz="1100" dirty="0">
                <a:solidFill>
                  <a:srgbClr val="6BB8A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«</a:t>
            </a:r>
            <a:r>
              <a:rPr lang="uk-UA" altLang="ru-RU" sz="1100" dirty="0" err="1">
                <a:solidFill>
                  <a:srgbClr val="6BB8A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Ощад</a:t>
            </a:r>
            <a:r>
              <a:rPr lang="uk-UA" altLang="ru-RU" sz="1100" dirty="0">
                <a:solidFill>
                  <a:srgbClr val="6BB8A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24/7» доступний для пристроїв, </a:t>
            </a:r>
            <a:r>
              <a:rPr lang="uk-UA" altLang="ru-RU" sz="1100" dirty="0" smtClean="0">
                <a:solidFill>
                  <a:srgbClr val="6BB8A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                що </a:t>
            </a:r>
            <a:r>
              <a:rPr lang="uk-UA" altLang="ru-RU" sz="1100" dirty="0">
                <a:solidFill>
                  <a:srgbClr val="6BB8A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працюють  на наступних операційних системах:</a:t>
            </a:r>
          </a:p>
        </p:txBody>
      </p:sp>
      <p:pic>
        <p:nvPicPr>
          <p:cNvPr id="9" name="Picture 5" descr="C:\Users\BigunIV\Desktop\untitled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742" y="5857874"/>
            <a:ext cx="123983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C:\Users\BigunIV\Desktop\ios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218" y="5786437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C:\Users\BigunIV\Desktop\imagesCAAR38E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54" y="5979618"/>
            <a:ext cx="1571625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3478225" y="2764551"/>
            <a:ext cx="2234907" cy="3151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uk-UA" altLang="ru-RU" sz="1100" dirty="0">
                <a:latin typeface="Trebuchet MS" panose="020B0603020202020204" pitchFamily="34" charset="0"/>
                <a:cs typeface="Arial" panose="020B0604020202020204" pitchFamily="34" charset="0"/>
              </a:rPr>
              <a:t>відкриття віртуальних рахунків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621096" y="4374169"/>
            <a:ext cx="241517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uk-UA" altLang="uk-UA" sz="1100" dirty="0">
                <a:solidFill>
                  <a:schemeClr val="dk1"/>
                </a:solidFill>
                <a:latin typeface="Trebuchet MS" panose="020B0603020202020204" pitchFamily="34" charset="0"/>
              </a:rPr>
              <a:t>в</a:t>
            </a:r>
            <a:r>
              <a:rPr lang="uk-UA" altLang="uk-UA" sz="1100" dirty="0" smtClean="0">
                <a:solidFill>
                  <a:schemeClr val="dk1"/>
                </a:solidFill>
                <a:latin typeface="Trebuchet MS" panose="020B0603020202020204" pitchFamily="34" charset="0"/>
              </a:rPr>
              <a:t>ідправка/отримання </a:t>
            </a:r>
            <a:r>
              <a:rPr lang="uk-UA" altLang="uk-UA" sz="1100" dirty="0">
                <a:solidFill>
                  <a:schemeClr val="dk1"/>
                </a:solidFill>
                <a:latin typeface="Trebuchet MS" panose="020B0603020202020204" pitchFamily="34" charset="0"/>
              </a:rPr>
              <a:t>грошових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uk-UA" altLang="uk-UA" sz="1100" dirty="0">
                <a:solidFill>
                  <a:schemeClr val="dk1"/>
                </a:solidFill>
                <a:latin typeface="Trebuchet MS" panose="020B0603020202020204" pitchFamily="34" charset="0"/>
              </a:rPr>
              <a:t>переказів </a:t>
            </a:r>
            <a:r>
              <a:rPr lang="en-US" altLang="uk-UA" sz="1100" dirty="0">
                <a:solidFill>
                  <a:schemeClr val="dk1"/>
                </a:solidFill>
                <a:latin typeface="Trebuchet MS" panose="020B0603020202020204" pitchFamily="34" charset="0"/>
              </a:rPr>
              <a:t>“</a:t>
            </a:r>
            <a:r>
              <a:rPr lang="uk-UA" altLang="uk-UA" sz="1100" dirty="0">
                <a:solidFill>
                  <a:schemeClr val="dk1"/>
                </a:solidFill>
                <a:latin typeface="Trebuchet MS" panose="020B0603020202020204" pitchFamily="34" charset="0"/>
              </a:rPr>
              <a:t>Швидка копійка</a:t>
            </a:r>
            <a:r>
              <a:rPr lang="en-US" altLang="uk-UA" sz="1100" dirty="0">
                <a:solidFill>
                  <a:schemeClr val="dk1"/>
                </a:solidFill>
                <a:latin typeface="Trebuchet MS" panose="020B0603020202020204" pitchFamily="34" charset="0"/>
              </a:rPr>
              <a:t>”</a:t>
            </a:r>
            <a:r>
              <a:rPr lang="uk-UA" altLang="uk-UA" sz="1100" dirty="0">
                <a:solidFill>
                  <a:schemeClr val="dk1"/>
                </a:solidFill>
                <a:latin typeface="Trebuchet MS" panose="020B0603020202020204" pitchFamily="34" charset="0"/>
              </a:rPr>
              <a:t> </a:t>
            </a:r>
            <a:r>
              <a:rPr lang="en-US" altLang="uk-UA" sz="1100" dirty="0">
                <a:solidFill>
                  <a:schemeClr val="dk1"/>
                </a:solidFill>
                <a:latin typeface="Trebuchet MS" panose="020B0603020202020204" pitchFamily="34" charset="0"/>
              </a:rPr>
              <a:t>       </a:t>
            </a:r>
            <a:r>
              <a:rPr lang="en-US" altLang="ru-RU" sz="1100" dirty="0">
                <a:latin typeface="Trebuchet MS" panose="020B0603020202020204" pitchFamily="34" charset="0"/>
                <a:cs typeface="Arial" panose="020B0604020202020204" pitchFamily="34" charset="0"/>
              </a:rPr>
              <a:t>        </a:t>
            </a:r>
            <a:endParaRPr lang="ru-RU" altLang="ru-RU" sz="11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715" y="1973608"/>
            <a:ext cx="1076475" cy="87642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256411" y="2922126"/>
            <a:ext cx="11464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ru-RU" sz="1100" dirty="0">
                <a:latin typeface="Trebuchet MS" panose="020B0603020202020204" pitchFamily="34" charset="0"/>
                <a:cs typeface="Arial" panose="020B0604020202020204" pitchFamily="34" charset="0"/>
              </a:rPr>
              <a:t>оплата послуг </a:t>
            </a:r>
            <a:endParaRPr lang="uk-UA" sz="1100" dirty="0"/>
          </a:p>
        </p:txBody>
      </p:sp>
      <p:pic>
        <p:nvPicPr>
          <p:cNvPr id="28" name="Picture 2" descr="C:\Users\BigunIV\Desktop\photo234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20" y="2017867"/>
            <a:ext cx="1057388" cy="76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521" y="3674988"/>
            <a:ext cx="746585" cy="70351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881" y="1884480"/>
            <a:ext cx="995443" cy="930523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9618411" y="2818063"/>
            <a:ext cx="19543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altLang="ru-RU" sz="1100" dirty="0">
                <a:latin typeface="Trebuchet MS" panose="020B0603020202020204" pitchFamily="34" charset="0"/>
                <a:cs typeface="Arial" panose="020B0604020202020204" pitchFamily="34" charset="0"/>
              </a:rPr>
              <a:t>п</a:t>
            </a:r>
            <a:r>
              <a:rPr lang="uk-UA" altLang="ru-RU" sz="11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ерегляд балансу рахунків</a:t>
            </a:r>
          </a:p>
          <a:p>
            <a:pPr algn="ctr"/>
            <a:r>
              <a:rPr lang="uk-UA" altLang="ru-RU" sz="11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 та історію операцій</a:t>
            </a:r>
            <a:endParaRPr lang="uk-UA" sz="1100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481017" y="1780768"/>
            <a:ext cx="2211962" cy="1465924"/>
          </a:xfrm>
          <a:prstGeom prst="roundRect">
            <a:avLst/>
          </a:prstGeom>
          <a:noFill/>
          <a:ln w="25400">
            <a:solidFill>
              <a:srgbClr val="6BB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466487" y="1782006"/>
            <a:ext cx="2405165" cy="1465924"/>
          </a:xfrm>
          <a:prstGeom prst="roundRect">
            <a:avLst/>
          </a:prstGeom>
          <a:noFill/>
          <a:ln w="25400">
            <a:solidFill>
              <a:srgbClr val="6BB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9467736" y="1782006"/>
            <a:ext cx="2211962" cy="1465924"/>
          </a:xfrm>
          <a:prstGeom prst="roundRect">
            <a:avLst/>
          </a:prstGeom>
          <a:noFill/>
          <a:ln w="25400">
            <a:solidFill>
              <a:srgbClr val="6BB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518719" y="3489154"/>
            <a:ext cx="2352934" cy="1490941"/>
          </a:xfrm>
          <a:prstGeom prst="roundRect">
            <a:avLst/>
          </a:prstGeom>
          <a:noFill/>
          <a:ln w="25400">
            <a:solidFill>
              <a:srgbClr val="6BB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4" name="Группа 43"/>
          <p:cNvGrpSpPr/>
          <p:nvPr/>
        </p:nvGrpSpPr>
        <p:grpSpPr>
          <a:xfrm>
            <a:off x="540735" y="1783094"/>
            <a:ext cx="2330692" cy="1465924"/>
            <a:chOff x="3439083" y="1793743"/>
            <a:chExt cx="2211962" cy="1465924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3786683" y="2741976"/>
              <a:ext cx="1516762" cy="4565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uk-UA" altLang="ru-RU" sz="1100" dirty="0" err="1" smtClean="0">
                  <a:latin typeface="Trebuchet MS" panose="020B0603020202020204" pitchFamily="34" charset="0"/>
                  <a:cs typeface="Arial" panose="020B0604020202020204" pitchFamily="34" charset="0"/>
                </a:rPr>
                <a:t>перевипуск</a:t>
              </a:r>
              <a:r>
                <a:rPr lang="uk-UA" altLang="ru-RU" sz="1100" dirty="0">
                  <a:latin typeface="Trebuchet MS" panose="020B0603020202020204" pitchFamily="34" charset="0"/>
                  <a:cs typeface="Arial" panose="020B0604020202020204" pitchFamily="34" charset="0"/>
                </a:rPr>
                <a:t>, </a:t>
              </a:r>
              <a:r>
                <a:rPr lang="uk-UA" altLang="ru-RU" sz="1100" dirty="0" smtClean="0">
                  <a:latin typeface="Trebuchet MS" panose="020B0603020202020204" pitchFamily="34" charset="0"/>
                  <a:cs typeface="Arial" panose="020B0604020202020204" pitchFamily="34" charset="0"/>
                </a:rPr>
                <a:t>випуск </a:t>
              </a:r>
            </a:p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uk-UA" altLang="ru-RU" sz="1100" dirty="0" smtClean="0">
                  <a:latin typeface="Trebuchet MS" panose="020B0603020202020204" pitchFamily="34" charset="0"/>
                  <a:cs typeface="Arial" panose="020B0604020202020204" pitchFamily="34" charset="0"/>
                </a:rPr>
                <a:t>додаткових </a:t>
              </a:r>
              <a:r>
                <a:rPr lang="uk-UA" altLang="ru-RU" sz="1100" dirty="0">
                  <a:latin typeface="Trebuchet MS" panose="020B0603020202020204" pitchFamily="34" charset="0"/>
                  <a:cs typeface="Arial" panose="020B0604020202020204" pitchFamily="34" charset="0"/>
                </a:rPr>
                <a:t>карток</a:t>
              </a:r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3439083" y="1793743"/>
              <a:ext cx="2211962" cy="1465924"/>
            </a:xfrm>
            <a:prstGeom prst="roundRect">
              <a:avLst/>
            </a:prstGeom>
            <a:noFill/>
            <a:ln w="25400">
              <a:solidFill>
                <a:srgbClr val="6BBB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9473248" y="3489154"/>
            <a:ext cx="2382237" cy="1465924"/>
            <a:chOff x="9322329" y="3516698"/>
            <a:chExt cx="2295151" cy="1465924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9322329" y="4460502"/>
              <a:ext cx="2295151" cy="4565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uk-UA" altLang="ru-RU" sz="1100" dirty="0">
                  <a:latin typeface="Trebuchet MS" panose="020B0603020202020204" pitchFamily="34" charset="0"/>
                  <a:cs typeface="Arial" panose="020B0604020202020204" pitchFamily="34" charset="0"/>
                </a:rPr>
                <a:t>переказ коштів на/з </a:t>
              </a:r>
              <a:r>
                <a:rPr lang="uk-UA" altLang="ru-RU" sz="1100" dirty="0" smtClean="0">
                  <a:latin typeface="Trebuchet MS" panose="020B0603020202020204" pitchFamily="34" charset="0"/>
                  <a:cs typeface="Arial" panose="020B0604020202020204" pitchFamily="34" charset="0"/>
                </a:rPr>
                <a:t>рахунку </a:t>
              </a:r>
            </a:p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uk-UA" altLang="ru-RU" sz="1100" dirty="0" smtClean="0">
                  <a:latin typeface="Trebuchet MS" panose="020B0603020202020204" pitchFamily="34" charset="0"/>
                  <a:cs typeface="Arial" panose="020B0604020202020204" pitchFamily="34" charset="0"/>
                </a:rPr>
                <a:t>«Мобільні заощадження</a:t>
              </a:r>
              <a:r>
                <a:rPr lang="uk-UA" altLang="ru-RU" sz="1100" dirty="0">
                  <a:latin typeface="Trebuchet MS" panose="020B0603020202020204" pitchFamily="34" charset="0"/>
                  <a:cs typeface="Arial" panose="020B0604020202020204" pitchFamily="34" charset="0"/>
                </a:rPr>
                <a:t>»</a:t>
              </a:r>
              <a:endParaRPr lang="ru-RU" altLang="ru-RU" sz="1100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6156" y="3696648"/>
              <a:ext cx="907010" cy="840833"/>
            </a:xfrm>
            <a:prstGeom prst="rect">
              <a:avLst/>
            </a:prstGeom>
          </p:spPr>
        </p:pic>
        <p:sp>
          <p:nvSpPr>
            <p:cNvPr id="54" name="Скругленный прямоугольник 53"/>
            <p:cNvSpPr/>
            <p:nvPr/>
          </p:nvSpPr>
          <p:spPr>
            <a:xfrm>
              <a:off x="9327628" y="3516698"/>
              <a:ext cx="2211962" cy="1465924"/>
            </a:xfrm>
            <a:prstGeom prst="roundRect">
              <a:avLst/>
            </a:prstGeom>
            <a:noFill/>
            <a:ln w="25400">
              <a:solidFill>
                <a:srgbClr val="6BBB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3529945" y="3491704"/>
            <a:ext cx="2211962" cy="1465924"/>
            <a:chOff x="9283724" y="1856001"/>
            <a:chExt cx="2211962" cy="1465924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0753" y="2041911"/>
              <a:ext cx="1279074" cy="816928"/>
            </a:xfrm>
            <a:prstGeom prst="rect">
              <a:avLst/>
            </a:prstGeom>
          </p:spPr>
        </p:pic>
        <p:sp>
          <p:nvSpPr>
            <p:cNvPr id="59" name="Скругленный прямоугольник 58"/>
            <p:cNvSpPr/>
            <p:nvPr/>
          </p:nvSpPr>
          <p:spPr>
            <a:xfrm>
              <a:off x="9283724" y="1856001"/>
              <a:ext cx="2211962" cy="1465924"/>
            </a:xfrm>
            <a:prstGeom prst="roundRect">
              <a:avLst/>
            </a:prstGeom>
            <a:noFill/>
            <a:ln w="25400">
              <a:solidFill>
                <a:srgbClr val="6BBB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381000" y="3510109"/>
            <a:ext cx="2650174" cy="1512000"/>
            <a:chOff x="3287473" y="3516698"/>
            <a:chExt cx="2515182" cy="1528856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3287473" y="4589019"/>
              <a:ext cx="2515182" cy="4565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uk-UA" altLang="ru-RU" sz="1100" dirty="0">
                  <a:latin typeface="Trebuchet MS" panose="020B0603020202020204" pitchFamily="34" charset="0"/>
                  <a:cs typeface="Arial" panose="020B0604020202020204" pitchFamily="34" charset="0"/>
                </a:rPr>
                <a:t>управління платіжною </a:t>
              </a:r>
              <a:r>
                <a:rPr lang="uk-UA" altLang="ru-RU" sz="1100" dirty="0" smtClean="0">
                  <a:latin typeface="Trebuchet MS" panose="020B0603020202020204" pitchFamily="34" charset="0"/>
                  <a:cs typeface="Arial" panose="020B0604020202020204" pitchFamily="34" charset="0"/>
                </a:rPr>
                <a:t>карткою</a:t>
              </a:r>
            </a:p>
            <a:p>
              <a:pPr>
                <a:spcBef>
                  <a:spcPts val="100"/>
                </a:spcBef>
                <a:spcAft>
                  <a:spcPts val="100"/>
                </a:spcAft>
              </a:pPr>
              <a:r>
                <a:rPr lang="uk-UA" altLang="ru-RU" sz="1100" dirty="0" smtClean="0">
                  <a:latin typeface="Trebuchet MS" panose="020B0603020202020204" pitchFamily="34" charset="0"/>
                  <a:cs typeface="Arial" panose="020B0604020202020204" pitchFamily="34" charset="0"/>
                </a:rPr>
                <a:t> </a:t>
              </a:r>
              <a:endParaRPr lang="uk-UA" altLang="ru-RU" sz="1100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610" y="3749099"/>
              <a:ext cx="555735" cy="705783"/>
            </a:xfrm>
            <a:prstGeom prst="rect">
              <a:avLst/>
            </a:prstGeom>
          </p:spPr>
        </p:pic>
        <p:sp>
          <p:nvSpPr>
            <p:cNvPr id="65" name="Скругленный прямоугольник 64"/>
            <p:cNvSpPr/>
            <p:nvPr/>
          </p:nvSpPr>
          <p:spPr>
            <a:xfrm>
              <a:off x="3439083" y="3516698"/>
              <a:ext cx="2211962" cy="1465924"/>
            </a:xfrm>
            <a:prstGeom prst="roundRect">
              <a:avLst/>
            </a:prstGeom>
            <a:noFill/>
            <a:ln w="25400">
              <a:solidFill>
                <a:srgbClr val="6BBB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40" name="Рисунок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0071">
            <a:off x="1033240" y="2099846"/>
            <a:ext cx="905784" cy="505618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3648239" y="4509937"/>
            <a:ext cx="19865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uk-UA" altLang="ru-RU" sz="1100" dirty="0">
                <a:latin typeface="Trebuchet MS" panose="020B0603020202020204" pitchFamily="34" charset="0"/>
                <a:cs typeface="Arial" panose="020B0604020202020204" pitchFamily="34" charset="0"/>
              </a:rPr>
              <a:t>п</a:t>
            </a:r>
            <a:r>
              <a:rPr lang="uk-UA" altLang="ru-RU" sz="11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ереказ коштів на будь-яку іншу картку</a:t>
            </a:r>
            <a:endParaRPr lang="uk-UA" altLang="ru-RU" sz="11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48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63553" y="2198114"/>
            <a:ext cx="3249041" cy="544484"/>
          </a:xfrm>
          <a:prstGeom prst="roundRect">
            <a:avLst/>
          </a:prstGeom>
          <a:solidFill>
            <a:srgbClr val="6BBB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1000" y="4651783"/>
            <a:ext cx="3249042" cy="541442"/>
          </a:xfrm>
          <a:prstGeom prst="roundRect">
            <a:avLst/>
          </a:prstGeom>
          <a:solidFill>
            <a:srgbClr val="6BBB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8664" y="4690322"/>
            <a:ext cx="3849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algn="ctr">
              <a:tabLst>
                <a:tab pos="269875" algn="l"/>
              </a:tabLst>
              <a:defRPr sz="2000">
                <a:solidFill>
                  <a:schemeClr val="lt1"/>
                </a:solidFill>
                <a:latin typeface="Trebuchet MS bold" pitchFamily="34" charset="0"/>
              </a:defRPr>
            </a:lvl1pPr>
          </a:lstStyle>
          <a:p>
            <a:r>
              <a:rPr lang="ru-RU" dirty="0"/>
              <a:t> як </a:t>
            </a:r>
            <a:r>
              <a:rPr lang="ru-RU" dirty="0" err="1"/>
              <a:t>отримати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36106" y="2267612"/>
            <a:ext cx="286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69875" algn="l"/>
              </a:tabLst>
            </a:pPr>
            <a:r>
              <a:rPr lang="ru-RU" sz="2000" dirty="0">
                <a:solidFill>
                  <a:schemeClr val="lt1"/>
                </a:solidFill>
                <a:latin typeface="Trebuchet MS bold" pitchFamily="34" charset="0"/>
              </a:rPr>
              <a:t>як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lt1"/>
                </a:solidFill>
                <a:latin typeface="Trebuchet MS bold" pitchFamily="34" charset="0"/>
              </a:rPr>
              <a:t>в</a:t>
            </a:r>
            <a:r>
              <a:rPr lang="uk-UA" sz="2000" dirty="0" err="1">
                <a:solidFill>
                  <a:schemeClr val="lt1"/>
                </a:solidFill>
                <a:latin typeface="Trebuchet MS bold" pitchFamily="34" charset="0"/>
              </a:rPr>
              <a:t>ідправити</a:t>
            </a:r>
            <a:endParaRPr lang="ru-RU" sz="2000" dirty="0">
              <a:solidFill>
                <a:schemeClr val="lt1"/>
              </a:solidFill>
              <a:latin typeface="Trebuchet MS bol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20174" y="3107428"/>
            <a:ext cx="20233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dirty="0" smtClean="0">
                <a:latin typeface="Trebuchet MS "/>
              </a:rPr>
              <a:t>Увійдіть у </a:t>
            </a:r>
            <a:r>
              <a:rPr lang="en-US" sz="1100" dirty="0" smtClean="0">
                <a:latin typeface="Trebuchet MS "/>
              </a:rPr>
              <a:t>Web</a:t>
            </a:r>
            <a:r>
              <a:rPr lang="ru-RU" sz="1100" dirty="0" smtClean="0">
                <a:latin typeface="Trebuchet MS "/>
              </a:rPr>
              <a:t> – </a:t>
            </a:r>
            <a:r>
              <a:rPr lang="ru-RU" sz="1100" dirty="0" err="1" smtClean="0">
                <a:latin typeface="Trebuchet MS "/>
              </a:rPr>
              <a:t>або</a:t>
            </a:r>
            <a:r>
              <a:rPr lang="ru-RU" sz="1100" dirty="0" smtClean="0">
                <a:latin typeface="Trebuchet MS "/>
              </a:rPr>
              <a:t> </a:t>
            </a:r>
            <a:r>
              <a:rPr lang="en-US" sz="1100" dirty="0" smtClean="0">
                <a:latin typeface="Trebuchet MS "/>
              </a:rPr>
              <a:t>Mobile- </a:t>
            </a:r>
            <a:r>
              <a:rPr lang="ru-RU" sz="1100" dirty="0" err="1" smtClean="0">
                <a:latin typeface="Trebuchet MS "/>
              </a:rPr>
              <a:t>банкінг</a:t>
            </a:r>
            <a:r>
              <a:rPr lang="ru-RU" sz="1100" dirty="0" smtClean="0">
                <a:latin typeface="Trebuchet MS "/>
              </a:rPr>
              <a:t> </a:t>
            </a:r>
          </a:p>
          <a:p>
            <a:pPr algn="ctr"/>
            <a:r>
              <a:rPr lang="ru-RU" sz="1100" dirty="0" smtClean="0">
                <a:latin typeface="Trebuchet MS "/>
              </a:rPr>
              <a:t>«</a:t>
            </a:r>
            <a:r>
              <a:rPr lang="ru-RU" sz="1100" dirty="0" err="1" smtClean="0">
                <a:latin typeface="Trebuchet MS "/>
              </a:rPr>
              <a:t>Ощад</a:t>
            </a:r>
            <a:r>
              <a:rPr lang="ru-RU" sz="1100" dirty="0" smtClean="0">
                <a:latin typeface="Trebuchet MS "/>
              </a:rPr>
              <a:t> 24/7»</a:t>
            </a:r>
            <a:endParaRPr lang="ru-RU" sz="1100" dirty="0">
              <a:latin typeface="Trebuchet MS 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41427" y="5280213"/>
            <a:ext cx="20283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dirty="0" smtClean="0">
                <a:latin typeface="Trebuchet MS "/>
              </a:rPr>
              <a:t>Оберіть картку для отримання переказу та введіть контрольний номер</a:t>
            </a:r>
            <a:endParaRPr lang="ru-RU" sz="1100" dirty="0">
              <a:latin typeface="Trebuchet MS 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69786" y="5335150"/>
            <a:ext cx="18398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dirty="0" smtClean="0">
                <a:latin typeface="Trebuchet MS "/>
              </a:rPr>
              <a:t>Гроші отримані</a:t>
            </a:r>
            <a:endParaRPr lang="ru-RU" sz="1100" dirty="0">
              <a:latin typeface="Trebuchet MS "/>
            </a:endParaRPr>
          </a:p>
        </p:txBody>
      </p:sp>
      <p:sp>
        <p:nvSpPr>
          <p:cNvPr id="28" name="Стрелка углом 27"/>
          <p:cNvSpPr/>
          <p:nvPr/>
        </p:nvSpPr>
        <p:spPr>
          <a:xfrm rot="5400000">
            <a:off x="7824423" y="2352179"/>
            <a:ext cx="308777" cy="964485"/>
          </a:xfrm>
          <a:prstGeom prst="bentArrow">
            <a:avLst/>
          </a:prstGeom>
          <a:solidFill>
            <a:srgbClr val="6BBBAE"/>
          </a:solidFill>
          <a:ln>
            <a:solidFill>
              <a:srgbClr val="6BB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19426" y="5263743"/>
            <a:ext cx="20233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dirty="0">
                <a:latin typeface="Trebuchet MS "/>
              </a:rPr>
              <a:t>Увійдіть у </a:t>
            </a:r>
            <a:r>
              <a:rPr lang="en-US" sz="1100" dirty="0">
                <a:latin typeface="Trebuchet MS "/>
              </a:rPr>
              <a:t>Web</a:t>
            </a:r>
            <a:r>
              <a:rPr lang="ru-RU" sz="1100" dirty="0">
                <a:latin typeface="Trebuchet MS "/>
              </a:rPr>
              <a:t> – </a:t>
            </a:r>
            <a:r>
              <a:rPr lang="ru-RU" sz="1100" dirty="0" err="1">
                <a:latin typeface="Trebuchet MS "/>
              </a:rPr>
              <a:t>або</a:t>
            </a:r>
            <a:r>
              <a:rPr lang="ru-RU" sz="1100" dirty="0">
                <a:latin typeface="Trebuchet MS "/>
              </a:rPr>
              <a:t> </a:t>
            </a:r>
            <a:r>
              <a:rPr lang="en-US" sz="1100" dirty="0">
                <a:latin typeface="Trebuchet MS "/>
              </a:rPr>
              <a:t>Mobile- </a:t>
            </a:r>
            <a:r>
              <a:rPr lang="ru-RU" sz="1100" dirty="0" err="1">
                <a:latin typeface="Trebuchet MS "/>
              </a:rPr>
              <a:t>банкінг</a:t>
            </a:r>
            <a:r>
              <a:rPr lang="ru-RU" sz="1100" dirty="0">
                <a:latin typeface="Trebuchet MS "/>
              </a:rPr>
              <a:t> </a:t>
            </a:r>
          </a:p>
          <a:p>
            <a:pPr algn="ctr"/>
            <a:r>
              <a:rPr lang="ru-RU" sz="1100" dirty="0">
                <a:latin typeface="Trebuchet MS "/>
              </a:rPr>
              <a:t>«</a:t>
            </a:r>
            <a:r>
              <a:rPr lang="ru-RU" sz="1100" dirty="0" err="1">
                <a:latin typeface="Trebuchet MS "/>
              </a:rPr>
              <a:t>Ощад</a:t>
            </a:r>
            <a:r>
              <a:rPr lang="ru-RU" sz="1100" dirty="0">
                <a:latin typeface="Trebuchet MS "/>
              </a:rPr>
              <a:t> 24/7»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70162" y="3137013"/>
            <a:ext cx="20233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dirty="0" smtClean="0">
                <a:latin typeface="Trebuchet MS "/>
              </a:rPr>
              <a:t>Заповніть необхідні реквізити для переказу коштів</a:t>
            </a:r>
            <a:endParaRPr lang="ru-RU" sz="1100" dirty="0">
              <a:latin typeface="Trebuchet MS 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27608" y="3138228"/>
            <a:ext cx="20233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dirty="0" smtClean="0">
                <a:latin typeface="Trebuchet MS "/>
              </a:rPr>
              <a:t>Виконайте підтвердження переказу одноразовим паролем</a:t>
            </a:r>
            <a:endParaRPr lang="ru-RU" sz="1100" dirty="0">
              <a:latin typeface="Trebuchet MS 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110107" y="3146895"/>
            <a:ext cx="17878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dirty="0" smtClean="0">
                <a:latin typeface="Trebuchet MS "/>
              </a:rPr>
              <a:t>Отримувачу надійде </a:t>
            </a:r>
            <a:r>
              <a:rPr lang="en-US" sz="1100" dirty="0" smtClean="0">
                <a:latin typeface="Trebuchet MS "/>
              </a:rPr>
              <a:t>SMS</a:t>
            </a:r>
            <a:r>
              <a:rPr lang="ru-RU" sz="1100" dirty="0" smtClean="0">
                <a:latin typeface="Trebuchet MS "/>
              </a:rPr>
              <a:t> з </a:t>
            </a:r>
            <a:r>
              <a:rPr lang="ru-RU" sz="1100" dirty="0" err="1" smtClean="0">
                <a:latin typeface="Trebuchet MS "/>
              </a:rPr>
              <a:t>контрольним</a:t>
            </a:r>
            <a:r>
              <a:rPr lang="ru-RU" sz="1100" dirty="0" smtClean="0">
                <a:latin typeface="Trebuchet MS "/>
              </a:rPr>
              <a:t> номером</a:t>
            </a:r>
          </a:p>
        </p:txBody>
      </p:sp>
      <p:sp>
        <p:nvSpPr>
          <p:cNvPr id="39" name="Стрелка углом 38"/>
          <p:cNvSpPr/>
          <p:nvPr/>
        </p:nvSpPr>
        <p:spPr>
          <a:xfrm rot="5400000">
            <a:off x="7657447" y="4686766"/>
            <a:ext cx="282611" cy="661188"/>
          </a:xfrm>
          <a:prstGeom prst="bentArrow">
            <a:avLst/>
          </a:prstGeom>
          <a:solidFill>
            <a:srgbClr val="6BBBAE"/>
          </a:solidFill>
          <a:ln>
            <a:solidFill>
              <a:srgbClr val="6BB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Стрелка углом 39"/>
          <p:cNvSpPr/>
          <p:nvPr/>
        </p:nvSpPr>
        <p:spPr>
          <a:xfrm rot="5400000">
            <a:off x="5657907" y="4642945"/>
            <a:ext cx="308777" cy="749891"/>
          </a:xfrm>
          <a:prstGeom prst="bentArrow">
            <a:avLst/>
          </a:prstGeom>
          <a:solidFill>
            <a:srgbClr val="6BBBAE"/>
          </a:solidFill>
          <a:ln>
            <a:solidFill>
              <a:srgbClr val="6BB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Стрелка углом 40"/>
          <p:cNvSpPr/>
          <p:nvPr/>
        </p:nvSpPr>
        <p:spPr>
          <a:xfrm rot="5400000">
            <a:off x="10013426" y="2355400"/>
            <a:ext cx="262455" cy="909902"/>
          </a:xfrm>
          <a:prstGeom prst="bentArrow">
            <a:avLst/>
          </a:prstGeom>
          <a:solidFill>
            <a:srgbClr val="6BBBAE"/>
          </a:solidFill>
          <a:ln>
            <a:solidFill>
              <a:srgbClr val="6BB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75394" y="48769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ebuchet MS "/>
              </a:rPr>
              <a:t>1</a:t>
            </a:r>
            <a:endParaRPr lang="ru-RU" dirty="0">
              <a:latin typeface="Trebuchet MS 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68930" y="49610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ebuchet MS "/>
              </a:rPr>
              <a:t>2</a:t>
            </a:r>
            <a:endParaRPr lang="ru-RU" dirty="0">
              <a:latin typeface="Trebuchet MS 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578264" y="49560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ebuchet MS "/>
              </a:rPr>
              <a:t>3</a:t>
            </a:r>
            <a:endParaRPr lang="ru-RU" dirty="0">
              <a:latin typeface="Trebuchet MS 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847575" y="27781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ebuchet MS "/>
              </a:rPr>
              <a:t>4</a:t>
            </a:r>
            <a:endParaRPr lang="ru-RU" dirty="0">
              <a:latin typeface="Trebuchet MS 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335133" y="28408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ebuchet MS "/>
              </a:rPr>
              <a:t>1</a:t>
            </a:r>
            <a:endParaRPr lang="ru-RU" dirty="0">
              <a:latin typeface="Trebuchet MS 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03636" y="2780153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rebuchet MS "/>
              </a:rPr>
              <a:t>2</a:t>
            </a:r>
            <a:endParaRPr lang="ru-RU" dirty="0">
              <a:latin typeface="Trebuchet MS 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980681" y="27835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ebuchet MS "/>
              </a:rPr>
              <a:t>3</a:t>
            </a:r>
            <a:endParaRPr lang="ru-RU" dirty="0">
              <a:latin typeface="Trebuchet MS 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91" y="4219599"/>
            <a:ext cx="954788" cy="6285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164" y="4078122"/>
            <a:ext cx="907010" cy="8408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181" y="1757775"/>
            <a:ext cx="874457" cy="11506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156" y="2055303"/>
            <a:ext cx="1006173" cy="62773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081" y="2022227"/>
            <a:ext cx="651808" cy="770028"/>
          </a:xfrm>
          <a:prstGeom prst="rect">
            <a:avLst/>
          </a:prstGeom>
        </p:spPr>
      </p:pic>
      <p:sp>
        <p:nvSpPr>
          <p:cNvPr id="49" name="Стрелка углом 48"/>
          <p:cNvSpPr/>
          <p:nvPr/>
        </p:nvSpPr>
        <p:spPr>
          <a:xfrm rot="5400000">
            <a:off x="5737666" y="2339868"/>
            <a:ext cx="308777" cy="964485"/>
          </a:xfrm>
          <a:prstGeom prst="bentArrow">
            <a:avLst/>
          </a:prstGeom>
          <a:solidFill>
            <a:srgbClr val="6BBBAE"/>
          </a:solidFill>
          <a:ln>
            <a:solidFill>
              <a:srgbClr val="6BB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81000" y="217231"/>
            <a:ext cx="11430000" cy="1440000"/>
          </a:xfrm>
          <a:prstGeom prst="rect">
            <a:avLst/>
          </a:prstGeom>
          <a:solidFill>
            <a:srgbClr val="6BB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uk-UA" altLang="uk-UA" sz="2800" dirty="0" smtClean="0">
                <a:latin typeface="Trebuchet MS bold" pitchFamily="34" charset="0"/>
              </a:rPr>
              <a:t>  </a:t>
            </a:r>
            <a:r>
              <a:rPr lang="uk-UA" altLang="uk-UA" sz="2800" b="1" dirty="0" smtClean="0">
                <a:latin typeface="Trebuchet MS bold" pitchFamily="34" charset="0"/>
              </a:rPr>
              <a:t>система </a:t>
            </a:r>
            <a:r>
              <a:rPr lang="uk-UA" altLang="uk-UA" sz="2800" b="1" dirty="0">
                <a:latin typeface="Trebuchet MS bold" pitchFamily="34" charset="0"/>
              </a:rPr>
              <a:t>термінових переказів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uk-UA" altLang="uk-UA" sz="2800" b="1" dirty="0" smtClean="0">
                <a:latin typeface="Trebuchet MS bold" pitchFamily="34" charset="0"/>
              </a:rPr>
              <a:t>  «</a:t>
            </a:r>
            <a:r>
              <a:rPr lang="uk-UA" altLang="uk-UA" sz="2800" b="1" dirty="0">
                <a:latin typeface="Trebuchet MS bold" pitchFamily="34" charset="0"/>
              </a:rPr>
              <a:t>Швидка копійка»</a:t>
            </a:r>
            <a:endParaRPr lang="uk-UA" altLang="uk-UA" sz="2800" b="1" dirty="0">
              <a:latin typeface="Trebuchet MS" panose="020B0603020202020204" pitchFamily="34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7748" y="3061956"/>
            <a:ext cx="2136582" cy="86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654" y="5956827"/>
            <a:ext cx="1802346" cy="90117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75" y="2142781"/>
            <a:ext cx="1145565" cy="71217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112" y="2144941"/>
            <a:ext cx="542085" cy="72000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75" y="4084237"/>
            <a:ext cx="1145565" cy="71217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112" y="4086397"/>
            <a:ext cx="54208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1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46782" y="217231"/>
            <a:ext cx="11664218" cy="1440000"/>
          </a:xfrm>
          <a:prstGeom prst="rect">
            <a:avLst/>
          </a:prstGeom>
          <a:solidFill>
            <a:srgbClr val="FF5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00" name="object 12"/>
          <p:cNvSpPr txBox="1">
            <a:spLocks noChangeArrowheads="1"/>
          </p:cNvSpPr>
          <p:nvPr/>
        </p:nvSpPr>
        <p:spPr bwMode="auto">
          <a:xfrm>
            <a:off x="1952625" y="2582864"/>
            <a:ext cx="84851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ts val="1725"/>
              </a:lnSpc>
              <a:spcBef>
                <a:spcPts val="88"/>
              </a:spcBef>
              <a:spcAft>
                <a:spcPct val="0"/>
              </a:spcAft>
              <a:buNone/>
            </a:pPr>
            <a:endParaRPr lang="uk-UA" altLang="uk-UA" sz="1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2" name="object 5"/>
          <p:cNvSpPr txBox="1">
            <a:spLocks noChangeArrowheads="1"/>
          </p:cNvSpPr>
          <p:nvPr/>
        </p:nvSpPr>
        <p:spPr bwMode="auto">
          <a:xfrm>
            <a:off x="9982200" y="6518275"/>
            <a:ext cx="279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ts val="1725"/>
              </a:lnSpc>
              <a:spcBef>
                <a:spcPts val="88"/>
              </a:spcBef>
              <a:spcAft>
                <a:spcPct val="0"/>
              </a:spcAft>
              <a:buNone/>
            </a:pPr>
            <a:endParaRPr lang="uk-UA" altLang="uk-UA" sz="1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3" name="object 4"/>
          <p:cNvSpPr txBox="1">
            <a:spLocks noChangeArrowheads="1"/>
          </p:cNvSpPr>
          <p:nvPr/>
        </p:nvSpPr>
        <p:spPr bwMode="auto">
          <a:xfrm>
            <a:off x="3676651" y="485775"/>
            <a:ext cx="682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uk-UA" altLang="uk-UA" sz="1000">
              <a:solidFill>
                <a:prstClr val="black"/>
              </a:solidFill>
            </a:endParaRPr>
          </a:p>
        </p:txBody>
      </p:sp>
      <p:sp>
        <p:nvSpPr>
          <p:cNvPr id="4104" name="object 3"/>
          <p:cNvSpPr txBox="1">
            <a:spLocks noChangeArrowheads="1"/>
          </p:cNvSpPr>
          <p:nvPr/>
        </p:nvSpPr>
        <p:spPr bwMode="auto">
          <a:xfrm>
            <a:off x="4210050" y="485775"/>
            <a:ext cx="714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uk-UA" altLang="uk-UA" sz="1000">
              <a:solidFill>
                <a:prstClr val="black"/>
              </a:solidFill>
            </a:endParaRPr>
          </a:p>
        </p:txBody>
      </p:sp>
      <p:sp>
        <p:nvSpPr>
          <p:cNvPr id="4105" name="object 2"/>
          <p:cNvSpPr txBox="1">
            <a:spLocks noChangeArrowheads="1"/>
          </p:cNvSpPr>
          <p:nvPr/>
        </p:nvSpPr>
        <p:spPr bwMode="auto">
          <a:xfrm>
            <a:off x="4608513" y="485775"/>
            <a:ext cx="682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uk-UA" altLang="uk-UA" sz="1000">
              <a:solidFill>
                <a:prstClr val="black"/>
              </a:solidFill>
            </a:endParaRPr>
          </a:p>
        </p:txBody>
      </p:sp>
      <p:sp>
        <p:nvSpPr>
          <p:cNvPr id="4106" name="TextBox 5"/>
          <p:cNvSpPr txBox="1">
            <a:spLocks noChangeArrowheads="1"/>
          </p:cNvSpPr>
          <p:nvPr/>
        </p:nvSpPr>
        <p:spPr bwMode="auto">
          <a:xfrm>
            <a:off x="380999" y="420173"/>
            <a:ext cx="595899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35242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uk-UA" altLang="uk-UA" sz="2800" b="1" dirty="0">
                <a:solidFill>
                  <a:schemeClr val="lt1"/>
                </a:solidFill>
                <a:latin typeface="Trebuchet MS bold" panose="020B0703020202020204" pitchFamily="34" charset="0"/>
              </a:rPr>
              <a:t>і</a:t>
            </a:r>
            <a:r>
              <a:rPr lang="uk-UA" sz="2800" b="1" dirty="0">
                <a:solidFill>
                  <a:schemeClr val="lt1"/>
                </a:solidFill>
                <a:latin typeface="Trebuchet MS bold" panose="020B0703020202020204" pitchFamily="34" charset="0"/>
              </a:rPr>
              <a:t>нформація про </a:t>
            </a:r>
          </a:p>
          <a:p>
            <a:pPr indent="35242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uk-UA" sz="2800" b="1" dirty="0">
                <a:solidFill>
                  <a:schemeClr val="lt1"/>
                </a:solidFill>
                <a:latin typeface="Trebuchet MS bold" panose="020B0703020202020204" pitchFamily="34" charset="0"/>
              </a:rPr>
              <a:t>Ощадбанк</a:t>
            </a:r>
            <a:endParaRPr lang="uk-UA" altLang="uk-UA" sz="2800" b="1" dirty="0">
              <a:solidFill>
                <a:schemeClr val="lt1"/>
              </a:solidFill>
              <a:latin typeface="Trebuchet MS bold" panose="020B0703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160" y="6096000"/>
            <a:ext cx="1469098" cy="762000"/>
          </a:xfrm>
          <a:prstGeom prst="rect">
            <a:avLst/>
          </a:prstGeom>
        </p:spPr>
      </p:pic>
      <p:sp>
        <p:nvSpPr>
          <p:cNvPr id="12" name="Прямоугольник 3"/>
          <p:cNvSpPr>
            <a:spLocks noChangeArrowheads="1"/>
          </p:cNvSpPr>
          <p:nvPr/>
        </p:nvSpPr>
        <p:spPr bwMode="auto">
          <a:xfrm>
            <a:off x="3676651" y="1657231"/>
            <a:ext cx="8286749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kumimoji="1" lang="ru-RU" altLang="uk-UA" sz="1500" b="1" dirty="0" err="1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Уповноважений</a:t>
            </a:r>
            <a:r>
              <a:rPr kumimoji="1" lang="ru-RU" altLang="uk-UA" sz="1500" b="1" dirty="0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 банк </a:t>
            </a:r>
            <a:r>
              <a:rPr kumimoji="1" lang="ru-RU" altLang="uk-UA" sz="1500" b="1" dirty="0" err="1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відповідно</a:t>
            </a:r>
            <a:r>
              <a:rPr kumimoji="1" lang="ru-RU" altLang="uk-UA" sz="1500" b="1" dirty="0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 до </a:t>
            </a:r>
            <a:r>
              <a:rPr kumimoji="1" lang="ru-RU" altLang="uk-UA" sz="1500" b="1" dirty="0" err="1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вимог</a:t>
            </a:r>
            <a:r>
              <a:rPr kumimoji="1" lang="ru-RU" altLang="uk-UA" sz="1500" b="1" dirty="0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 </a:t>
            </a:r>
            <a:r>
              <a:rPr kumimoji="1" lang="ru-RU" altLang="uk-UA" sz="1500" b="1" dirty="0" err="1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законодавства</a:t>
            </a:r>
            <a:endParaRPr kumimoji="1" lang="ru-RU" altLang="uk-UA" sz="1500" b="1" dirty="0">
              <a:latin typeface="Trebuchet MS" panose="020B0603020202020204" pitchFamily="34" charset="0"/>
              <a:ea typeface="Arial" panose="020B0604020202020204" pitchFamily="34" charset="0"/>
              <a:cs typeface="Trebuchet MS"/>
            </a:endParaRPr>
          </a:p>
          <a:p>
            <a:pPr marL="285750" indent="-28575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kumimoji="1" lang="ru-RU" altLang="uk-UA" sz="1500" dirty="0" smtClean="0">
              <a:latin typeface="Trebuchet MS" panose="020B0603020202020204" pitchFamily="34" charset="0"/>
              <a:ea typeface="Arial" panose="020B0604020202020204" pitchFamily="34" charset="0"/>
              <a:cs typeface="Trebuchet MS"/>
            </a:endParaRPr>
          </a:p>
          <a:p>
            <a:pPr marL="285750" indent="-28575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kumimoji="1" lang="ru-RU" altLang="uk-UA" sz="1500" dirty="0" err="1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Єдиний</a:t>
            </a:r>
            <a:r>
              <a:rPr kumimoji="1" lang="ru-RU" altLang="uk-UA" sz="1500" dirty="0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 </a:t>
            </a:r>
            <a:r>
              <a:rPr kumimoji="1" lang="ru-RU" altLang="uk-UA" sz="1500" dirty="0" err="1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український</a:t>
            </a:r>
            <a:r>
              <a:rPr kumimoji="1" lang="ru-RU" altLang="uk-UA" sz="1500" dirty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 банк, </a:t>
            </a:r>
            <a:r>
              <a:rPr kumimoji="1" lang="ru-RU" altLang="uk-UA" sz="1500" dirty="0" err="1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що</a:t>
            </a:r>
            <a:r>
              <a:rPr kumimoji="1" lang="ru-RU" altLang="uk-UA" sz="1500" dirty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 </a:t>
            </a:r>
            <a:r>
              <a:rPr kumimoji="1" lang="ru-RU" altLang="uk-UA" sz="1500" dirty="0" err="1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має</a:t>
            </a:r>
            <a:r>
              <a:rPr kumimoji="1" lang="ru-RU" altLang="uk-UA" sz="1500" dirty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 </a:t>
            </a:r>
            <a:r>
              <a:rPr kumimoji="1" lang="ru-RU" altLang="uk-UA" sz="1500" dirty="0" err="1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закріплену</a:t>
            </a:r>
            <a:r>
              <a:rPr kumimoji="1" lang="ru-RU" altLang="uk-UA" sz="1500" dirty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 Законом </a:t>
            </a:r>
            <a:r>
              <a:rPr kumimoji="1" lang="ru-RU" altLang="uk-UA" sz="1500" dirty="0" err="1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України</a:t>
            </a:r>
            <a:r>
              <a:rPr kumimoji="1" lang="ru-RU" altLang="uk-UA" sz="1500" dirty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 „Про банки і </a:t>
            </a:r>
            <a:r>
              <a:rPr kumimoji="1" lang="ru-RU" altLang="uk-UA" sz="1500" dirty="0" err="1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банківську</a:t>
            </a:r>
            <a:r>
              <a:rPr kumimoji="1" lang="ru-RU" altLang="uk-UA" sz="1500" dirty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 </a:t>
            </a:r>
            <a:r>
              <a:rPr kumimoji="1" lang="ru-RU" altLang="uk-UA" sz="1500" dirty="0" err="1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діяльність</a:t>
            </a:r>
            <a:r>
              <a:rPr kumimoji="1" lang="ru-RU" altLang="uk-UA" sz="1500" dirty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” </a:t>
            </a:r>
            <a:r>
              <a:rPr kumimoji="1" lang="ru-RU" altLang="uk-UA" sz="1500" b="1" dirty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100% </a:t>
            </a:r>
            <a:r>
              <a:rPr kumimoji="1" lang="ru-RU" altLang="uk-UA" sz="1500" b="1" dirty="0" err="1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гарантію</a:t>
            </a:r>
            <a:r>
              <a:rPr kumimoji="1" lang="ru-RU" altLang="uk-UA" sz="1500" b="1" dirty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 </a:t>
            </a:r>
            <a:r>
              <a:rPr kumimoji="1" lang="ru-RU" altLang="uk-UA" sz="1500" dirty="0" err="1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держави</a:t>
            </a:r>
            <a:r>
              <a:rPr kumimoji="1" lang="ru-RU" altLang="uk-UA" sz="1500" dirty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 за </a:t>
            </a:r>
            <a:r>
              <a:rPr kumimoji="1" lang="ru-RU" altLang="uk-UA" sz="1500" dirty="0" err="1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збереження</a:t>
            </a:r>
            <a:r>
              <a:rPr kumimoji="1" lang="ru-RU" altLang="uk-UA" sz="1500" dirty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 </a:t>
            </a:r>
            <a:r>
              <a:rPr kumimoji="1" lang="uk-UA" altLang="uk-UA" sz="1500" dirty="0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коштів </a:t>
            </a:r>
            <a:r>
              <a:rPr kumimoji="1" lang="ru-RU" altLang="uk-UA" sz="1500" dirty="0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на </a:t>
            </a:r>
            <a:r>
              <a:rPr kumimoji="1" lang="ru-RU" altLang="uk-UA" sz="1500" dirty="0" err="1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рахунках</a:t>
            </a:r>
            <a:r>
              <a:rPr kumimoji="1" lang="ru-RU" altLang="uk-UA" sz="1500" dirty="0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 </a:t>
            </a:r>
            <a:r>
              <a:rPr kumimoji="1" lang="ru-RU" altLang="uk-UA" sz="1500" dirty="0" err="1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фізичних</a:t>
            </a:r>
            <a:r>
              <a:rPr kumimoji="1" lang="ru-RU" altLang="uk-UA" sz="1500" dirty="0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 </a:t>
            </a:r>
            <a:r>
              <a:rPr kumimoji="1" lang="ru-RU" altLang="uk-UA" sz="1500" dirty="0" err="1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осіб</a:t>
            </a:r>
            <a:endParaRPr kumimoji="1" lang="ru-RU" altLang="uk-UA" sz="1500" dirty="0">
              <a:latin typeface="Trebuchet MS" panose="020B0603020202020204" pitchFamily="34" charset="0"/>
              <a:ea typeface="Arial" panose="020B0604020202020204" pitchFamily="34" charset="0"/>
              <a:cs typeface="Trebuchet MS"/>
            </a:endParaRPr>
          </a:p>
          <a:p>
            <a:pPr marL="285750" indent="-28575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kumimoji="1" lang="ru-RU" altLang="uk-UA" sz="1500" b="1" dirty="0">
              <a:latin typeface="Trebuchet MS" panose="020B0603020202020204" pitchFamily="34" charset="0"/>
              <a:ea typeface="Arial" panose="020B0604020202020204" pitchFamily="34" charset="0"/>
              <a:cs typeface="Trebuchet MS"/>
            </a:endParaRPr>
          </a:p>
          <a:p>
            <a:pPr marL="285750" indent="-28575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kumimoji="1" lang="uk-UA" altLang="uk-UA" sz="1500" b="1" dirty="0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Найнадійніші</a:t>
            </a:r>
            <a:r>
              <a:rPr kumimoji="1" lang="uk-UA" altLang="uk-UA" sz="1500" dirty="0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 </a:t>
            </a:r>
            <a:r>
              <a:rPr kumimoji="1" lang="uk-UA" altLang="uk-UA" sz="1500" b="1" dirty="0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депозити</a:t>
            </a:r>
            <a:r>
              <a:rPr kumimoji="1" lang="uk-UA" altLang="uk-UA" sz="1500" dirty="0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 - висновки «Українського кредитно-рейтингового агентства». В </a:t>
            </a:r>
            <a:r>
              <a:rPr kumimoji="1" lang="uk-UA" altLang="uk-UA" sz="1500" dirty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2015 </a:t>
            </a:r>
            <a:r>
              <a:rPr kumimoji="1" lang="uk-UA" altLang="uk-UA" sz="1500" dirty="0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році </a:t>
            </a:r>
            <a:r>
              <a:rPr kumimoji="1" lang="uk-UA" altLang="uk-UA" sz="1500" dirty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строкова ресурсна база </a:t>
            </a:r>
            <a:r>
              <a:rPr kumimoji="1" lang="uk-UA" altLang="uk-UA" sz="1500" b="1" dirty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збільшилась</a:t>
            </a:r>
            <a:r>
              <a:rPr kumimoji="1" lang="uk-UA" altLang="uk-UA" sz="1500" dirty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 на 8,0 млрд. грн. (без урахування впливу курсових різниць), з яких 5,5 млрд. грн. – строкові кошти фізичних осіб</a:t>
            </a:r>
            <a:endParaRPr kumimoji="1" lang="uk-UA" altLang="uk-UA" sz="1500" b="1" dirty="0">
              <a:latin typeface="Trebuchet MS" panose="020B0603020202020204" pitchFamily="34" charset="0"/>
              <a:ea typeface="Arial" panose="020B0604020202020204" pitchFamily="34" charset="0"/>
              <a:cs typeface="Trebuchet MS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kumimoji="1" lang="uk-UA" altLang="uk-UA" sz="1500" dirty="0" smtClean="0">
              <a:latin typeface="Trebuchet MS" panose="020B0603020202020204" pitchFamily="34" charset="0"/>
              <a:ea typeface="Arial" panose="020B0604020202020204" pitchFamily="34" charset="0"/>
              <a:cs typeface="Trebuchet MS"/>
            </a:endParaRPr>
          </a:p>
          <a:p>
            <a:pPr marL="285750" indent="-28575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kumimoji="1" lang="uk-UA" altLang="uk-UA" sz="1500" b="1" dirty="0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Найкращий банк</a:t>
            </a:r>
            <a:r>
              <a:rPr kumimoji="1" lang="uk-UA" altLang="uk-UA" sz="1500" dirty="0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, за версією компанії </a:t>
            </a:r>
            <a:r>
              <a:rPr kumimoji="1" lang="en-US" altLang="uk-UA" sz="1500" dirty="0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MasterCard</a:t>
            </a:r>
            <a:r>
              <a:rPr kumimoji="1" lang="uk-UA" altLang="uk-UA" sz="1500" dirty="0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, по обслуговуванню зарплатних проектів</a:t>
            </a:r>
          </a:p>
          <a:p>
            <a:pPr marL="285750" indent="-28575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kumimoji="1" lang="ru-RU" altLang="uk-UA" sz="1500" dirty="0" smtClean="0">
              <a:latin typeface="Trebuchet MS" panose="020B0603020202020204" pitchFamily="34" charset="0"/>
              <a:ea typeface="Arial" panose="020B0604020202020204" pitchFamily="34" charset="0"/>
              <a:cs typeface="Trebuchet MS"/>
            </a:endParaRPr>
          </a:p>
          <a:p>
            <a:pPr marL="285750" indent="-28575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kumimoji="1" lang="uk-UA" altLang="uk-UA" sz="1500" dirty="0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В рамках зарплатних проектів обслуговується понад </a:t>
            </a:r>
            <a:r>
              <a:rPr kumimoji="1" lang="uk-UA" altLang="uk-UA" sz="1500" b="1" dirty="0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2 млн</a:t>
            </a:r>
            <a:r>
              <a:rPr kumimoji="1" lang="uk-UA" altLang="uk-UA" sz="1500" dirty="0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. співробітників з більше </a:t>
            </a: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kumimoji="1" lang="uk-UA" altLang="uk-UA" sz="1500" b="1" dirty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 </a:t>
            </a:r>
            <a:r>
              <a:rPr kumimoji="1" lang="uk-UA" altLang="uk-UA" sz="1500" b="1" dirty="0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    24 </a:t>
            </a:r>
            <a:r>
              <a:rPr kumimoji="1" lang="en-US" altLang="uk-UA" sz="1500" b="1" dirty="0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0</a:t>
            </a:r>
            <a:r>
              <a:rPr kumimoji="1" lang="uk-UA" altLang="uk-UA" sz="1500" b="1" dirty="0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00 </a:t>
            </a:r>
            <a:r>
              <a:rPr kumimoji="1" lang="uk-UA" altLang="uk-UA" sz="1500" dirty="0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підприємств України</a:t>
            </a:r>
          </a:p>
          <a:p>
            <a:pPr marL="285750" indent="-28575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kumimoji="1" lang="uk-UA" altLang="uk-UA" sz="1500" dirty="0" smtClean="0">
              <a:latin typeface="Trebuchet MS" panose="020B0603020202020204" pitchFamily="34" charset="0"/>
              <a:ea typeface="Arial" panose="020B0604020202020204" pitchFamily="34" charset="0"/>
              <a:cs typeface="Trebuchet MS"/>
            </a:endParaRPr>
          </a:p>
          <a:p>
            <a:pPr marL="285750" indent="-28575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uk-UA" sz="1500" b="1" dirty="0" smtClean="0">
                <a:latin typeface="Trebuchet MS" panose="020B0603020202020204" pitchFamily="34" charset="0"/>
                <a:cs typeface="Arial" charset="0"/>
              </a:rPr>
              <a:t>Перше місце </a:t>
            </a:r>
            <a:r>
              <a:rPr lang="uk-UA" sz="1500" dirty="0" smtClean="0">
                <a:latin typeface="Trebuchet MS" panose="020B0603020202020204" pitchFamily="34" charset="0"/>
                <a:cs typeface="Arial" charset="0"/>
              </a:rPr>
              <a:t>за приростом активних платіжних карток серед банків України </a:t>
            </a:r>
          </a:p>
          <a:p>
            <a:pPr marL="285750" indent="-28575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kumimoji="1" lang="ru-RU" altLang="uk-UA" sz="1500" dirty="0" smtClean="0">
              <a:latin typeface="Trebuchet MS" panose="020B0603020202020204" pitchFamily="34" charset="0"/>
              <a:ea typeface="Arial" panose="020B0604020202020204" pitchFamily="34" charset="0"/>
              <a:cs typeface="Trebuchet MS"/>
            </a:endParaRPr>
          </a:p>
          <a:p>
            <a:pPr marL="285750" lvl="0" indent="-28575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uk-UA" sz="1500" dirty="0">
                <a:latin typeface="Trebuchet MS" panose="020B0603020202020204" pitchFamily="34" charset="0"/>
                <a:cs typeface="Arial" charset="0"/>
              </a:rPr>
              <a:t>Одна з </a:t>
            </a:r>
            <a:r>
              <a:rPr lang="uk-UA" sz="1500" b="1" dirty="0">
                <a:latin typeface="Trebuchet MS" panose="020B0603020202020204" pitchFamily="34" charset="0"/>
                <a:cs typeface="Arial" charset="0"/>
              </a:rPr>
              <a:t>найбільших</a:t>
            </a:r>
            <a:r>
              <a:rPr lang="uk-UA" sz="1500" dirty="0">
                <a:latin typeface="Trebuchet MS" panose="020B0603020202020204" pitchFamily="34" charset="0"/>
                <a:cs typeface="Arial" charset="0"/>
              </a:rPr>
              <a:t> в Україні мереж банкоматів - понад 2 400 одиниць</a:t>
            </a:r>
          </a:p>
          <a:p>
            <a:pPr marL="285750" indent="-28575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kumimoji="1" lang="ru-RU" altLang="uk-UA" sz="1500" b="1" dirty="0" smtClean="0">
              <a:latin typeface="Trebuchet MS" panose="020B0603020202020204" pitchFamily="34" charset="0"/>
              <a:ea typeface="Arial" panose="020B0604020202020204" pitchFamily="34" charset="0"/>
              <a:cs typeface="Trebuchet MS"/>
            </a:endParaRPr>
          </a:p>
          <a:p>
            <a:pPr marL="285750" indent="-28575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kumimoji="1" lang="ru-RU" altLang="uk-UA" sz="1500" b="1" dirty="0" err="1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Найбільша</a:t>
            </a:r>
            <a:r>
              <a:rPr kumimoji="1" lang="ru-RU" altLang="uk-UA" sz="1500" dirty="0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 мережа </a:t>
            </a:r>
            <a:r>
              <a:rPr kumimoji="1" lang="ru-RU" altLang="uk-UA" sz="1500" dirty="0" err="1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відділень</a:t>
            </a:r>
            <a:r>
              <a:rPr kumimoji="1" lang="ru-RU" altLang="uk-UA" sz="1500" dirty="0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 - </a:t>
            </a:r>
            <a:r>
              <a:rPr kumimoji="1" lang="uk-UA" altLang="uk-UA" sz="1500" dirty="0" smtClean="0">
                <a:latin typeface="Trebuchet MS" panose="020B0603020202020204" pitchFamily="34" charset="0"/>
                <a:ea typeface="Arial" panose="020B0604020202020204" pitchFamily="34" charset="0"/>
                <a:cs typeface="Trebuchet MS"/>
              </a:rPr>
              <a:t>близько 4 500 установ</a:t>
            </a:r>
            <a:r>
              <a:rPr lang="uk-UA" sz="1500" dirty="0" smtClean="0">
                <a:latin typeface="Trebuchet MS" panose="020B0603020202020204" pitchFamily="34" charset="0"/>
                <a:cs typeface="Arial" charset="0"/>
              </a:rPr>
              <a:t>     </a:t>
            </a:r>
            <a:endParaRPr lang="ru-RU" sz="1500" dirty="0">
              <a:latin typeface="Trebuchet MS" panose="020B0603020202020204" pitchFamily="34" charset="0"/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3"/>
          <a:stretch/>
        </p:blipFill>
        <p:spPr>
          <a:xfrm>
            <a:off x="170625" y="1741852"/>
            <a:ext cx="3564000" cy="25593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0"/>
          <a:stretch/>
        </p:blipFill>
        <p:spPr>
          <a:xfrm>
            <a:off x="146782" y="4500115"/>
            <a:ext cx="3564000" cy="213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3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81000" y="217231"/>
            <a:ext cx="11430000" cy="1440000"/>
          </a:xfrm>
          <a:prstGeom prst="rect">
            <a:avLst/>
          </a:prstGeom>
          <a:solidFill>
            <a:srgbClr val="6BB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uk-UA" altLang="uk-UA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 віртуальна картка для розрахунків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uk-UA" altLang="uk-UA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 у мережі </a:t>
            </a:r>
            <a:r>
              <a:rPr lang="en-US" altLang="uk-UA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Internet</a:t>
            </a:r>
            <a:r>
              <a:rPr lang="uk-UA" altLang="uk-UA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*</a:t>
            </a:r>
            <a:endParaRPr lang="uk-UA" altLang="uk-UA" sz="28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654" y="5956827"/>
            <a:ext cx="1802346" cy="9011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211555" y="5335361"/>
            <a:ext cx="15215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00" dirty="0" smtClean="0">
                <a:latin typeface="Trebuchet MS "/>
              </a:rPr>
              <a:t>Здійснюйте покупки </a:t>
            </a:r>
          </a:p>
          <a:p>
            <a:pPr algn="ctr"/>
            <a:r>
              <a:rPr lang="uk-UA" sz="1100" dirty="0" smtClean="0">
                <a:latin typeface="Trebuchet MS "/>
              </a:rPr>
              <a:t>через інтернет </a:t>
            </a:r>
            <a:endParaRPr lang="uk-UA" sz="1100" dirty="0">
              <a:latin typeface="Trebuchet MS 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3473" y="2796933"/>
            <a:ext cx="20233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dirty="0" smtClean="0">
                <a:latin typeface="Trebuchet MS "/>
              </a:rPr>
              <a:t>Увійдіть у </a:t>
            </a:r>
            <a:r>
              <a:rPr lang="en-US" sz="1100" dirty="0" smtClean="0">
                <a:latin typeface="Trebuchet MS "/>
              </a:rPr>
              <a:t>Web</a:t>
            </a:r>
            <a:r>
              <a:rPr lang="ru-RU" sz="1100" dirty="0" smtClean="0">
                <a:latin typeface="Trebuchet MS "/>
              </a:rPr>
              <a:t> – </a:t>
            </a:r>
            <a:r>
              <a:rPr lang="ru-RU" sz="1100" dirty="0" err="1" smtClean="0">
                <a:latin typeface="Trebuchet MS "/>
              </a:rPr>
              <a:t>або</a:t>
            </a:r>
            <a:r>
              <a:rPr lang="ru-RU" sz="1100" dirty="0" smtClean="0">
                <a:latin typeface="Trebuchet MS "/>
              </a:rPr>
              <a:t> </a:t>
            </a:r>
            <a:r>
              <a:rPr lang="en-US" sz="1100" dirty="0" smtClean="0">
                <a:latin typeface="Trebuchet MS "/>
              </a:rPr>
              <a:t>Mobile- </a:t>
            </a:r>
            <a:r>
              <a:rPr lang="ru-RU" sz="1100" dirty="0" err="1" smtClean="0">
                <a:latin typeface="Trebuchet MS "/>
              </a:rPr>
              <a:t>банкінг</a:t>
            </a:r>
            <a:r>
              <a:rPr lang="ru-RU" sz="1100" dirty="0" smtClean="0">
                <a:latin typeface="Trebuchet MS "/>
              </a:rPr>
              <a:t> </a:t>
            </a:r>
          </a:p>
          <a:p>
            <a:pPr algn="ctr"/>
            <a:r>
              <a:rPr lang="ru-RU" sz="1100" dirty="0" smtClean="0">
                <a:latin typeface="Trebuchet MS "/>
              </a:rPr>
              <a:t>«</a:t>
            </a:r>
            <a:r>
              <a:rPr lang="ru-RU" sz="1100" dirty="0" err="1" smtClean="0">
                <a:latin typeface="Trebuchet MS "/>
              </a:rPr>
              <a:t>Ощад</a:t>
            </a:r>
            <a:r>
              <a:rPr lang="ru-RU" sz="1100" dirty="0" smtClean="0">
                <a:latin typeface="Trebuchet MS "/>
              </a:rPr>
              <a:t> 24/7»</a:t>
            </a:r>
            <a:endParaRPr lang="ru-RU" sz="1100" dirty="0">
              <a:latin typeface="Trebuchet MS 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23" y="1733372"/>
            <a:ext cx="1145565" cy="71217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60" y="1735532"/>
            <a:ext cx="542085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96327" y="2445543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latin typeface="Trebuchet MS "/>
              </a:rPr>
              <a:t>1</a:t>
            </a:r>
            <a:endParaRPr lang="ru-RU" sz="1300" dirty="0">
              <a:latin typeface="Trebuchet MS "/>
            </a:endParaRPr>
          </a:p>
        </p:txBody>
      </p:sp>
      <p:sp>
        <p:nvSpPr>
          <p:cNvPr id="24" name="Стрелка углом 23"/>
          <p:cNvSpPr/>
          <p:nvPr/>
        </p:nvSpPr>
        <p:spPr>
          <a:xfrm rot="5400000">
            <a:off x="2122078" y="1845774"/>
            <a:ext cx="169122" cy="515389"/>
          </a:xfrm>
          <a:prstGeom prst="bentArrow">
            <a:avLst/>
          </a:prstGeom>
          <a:solidFill>
            <a:srgbClr val="6BB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6BBBAE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244973" y="2085959"/>
            <a:ext cx="1370564" cy="854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Box 24"/>
          <p:cNvSpPr txBox="1"/>
          <p:nvPr/>
        </p:nvSpPr>
        <p:spPr>
          <a:xfrm>
            <a:off x="1934511" y="3158178"/>
            <a:ext cx="20233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dirty="0" smtClean="0">
                <a:latin typeface="Trebuchet MS "/>
              </a:rPr>
              <a:t>Оберіть </a:t>
            </a:r>
          </a:p>
          <a:p>
            <a:pPr algn="ctr"/>
            <a:r>
              <a:rPr lang="uk-UA" sz="1100" dirty="0" smtClean="0">
                <a:latin typeface="Trebuchet MS "/>
              </a:rPr>
              <a:t>Картки і рахунки</a:t>
            </a:r>
            <a:endParaRPr lang="ru-RU" sz="1100" dirty="0">
              <a:latin typeface="Trebuchet MS 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548" y="4096579"/>
            <a:ext cx="1441010" cy="110382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789732" y="2861023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300" dirty="0" smtClean="0">
                <a:latin typeface="Trebuchet MS "/>
              </a:rPr>
              <a:t>2</a:t>
            </a:r>
            <a:endParaRPr lang="ru-RU" sz="1300" dirty="0">
              <a:latin typeface="Trebuchet MS 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25219" y="5058362"/>
            <a:ext cx="277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300" dirty="0" smtClean="0">
                <a:latin typeface="Trebuchet MS "/>
              </a:rPr>
              <a:t>7</a:t>
            </a:r>
          </a:p>
          <a:p>
            <a:endParaRPr lang="ru-RU" sz="1500" dirty="0">
              <a:latin typeface="Trebuchet MS 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4156" y="2711550"/>
            <a:ext cx="1966993" cy="408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TextBox 19"/>
          <p:cNvSpPr txBox="1"/>
          <p:nvPr/>
        </p:nvSpPr>
        <p:spPr>
          <a:xfrm>
            <a:off x="3480666" y="3375159"/>
            <a:ext cx="20233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dirty="0" smtClean="0">
                <a:latin typeface="Trebuchet MS "/>
              </a:rPr>
              <a:t>Здійсніть замовлення картки</a:t>
            </a:r>
            <a:endParaRPr lang="ru-RU" sz="1100" dirty="0">
              <a:latin typeface="Trebuchet MS 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05822" y="3104709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300" dirty="0" smtClean="0">
                <a:latin typeface="Trebuchet MS "/>
              </a:rPr>
              <a:t>3</a:t>
            </a:r>
            <a:endParaRPr lang="ru-RU" sz="1300" dirty="0">
              <a:latin typeface="Trebuchet MS 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97980" y="4001048"/>
            <a:ext cx="23571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dirty="0" smtClean="0">
                <a:latin typeface="Trebuchet MS "/>
              </a:rPr>
              <a:t>Виконайте підтвердження випуску картки одноразовим паролем</a:t>
            </a:r>
            <a:endParaRPr lang="ru-RU" sz="1100" dirty="0">
              <a:latin typeface="Trebuchet MS 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289" y="3119873"/>
            <a:ext cx="1171142" cy="72624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845642" y="3787378"/>
            <a:ext cx="26975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dirty="0" smtClean="0">
                <a:latin typeface="Trebuchet MS "/>
              </a:rPr>
              <a:t>4</a:t>
            </a:r>
            <a:endParaRPr lang="ru-RU" sz="1300" dirty="0">
              <a:latin typeface="Trebuchet MS 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253" y="3482689"/>
            <a:ext cx="693360" cy="59333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881624" y="4405654"/>
            <a:ext cx="15312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dirty="0" err="1" smtClean="0">
                <a:latin typeface="Trebuchet MS "/>
              </a:rPr>
              <a:t>Запам</a:t>
            </a:r>
            <a:r>
              <a:rPr lang="en-US" sz="1100" dirty="0" smtClean="0">
                <a:latin typeface="Trebuchet MS "/>
              </a:rPr>
              <a:t>’</a:t>
            </a:r>
            <a:r>
              <a:rPr lang="ru-RU" sz="1100" dirty="0" err="1" smtClean="0">
                <a:latin typeface="Trebuchet MS "/>
              </a:rPr>
              <a:t>ятайте</a:t>
            </a:r>
            <a:r>
              <a:rPr lang="ru-RU" sz="1100" dirty="0" smtClean="0">
                <a:latin typeface="Trebuchet MS "/>
              </a:rPr>
              <a:t> </a:t>
            </a:r>
          </a:p>
          <a:p>
            <a:pPr algn="ctr"/>
            <a:r>
              <a:rPr lang="ru-RU" sz="1100" dirty="0" smtClean="0">
                <a:latin typeface="Trebuchet MS "/>
              </a:rPr>
              <a:t>номер картки</a:t>
            </a:r>
            <a:endParaRPr lang="ru-RU" sz="1100" dirty="0">
              <a:latin typeface="Trebuchet MS 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05912" y="4139279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300" dirty="0" smtClean="0">
                <a:latin typeface="Trebuchet MS "/>
              </a:rPr>
              <a:t>5</a:t>
            </a:r>
            <a:endParaRPr lang="ru-RU" sz="1300" dirty="0">
              <a:latin typeface="Trebuchet MS 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034" y="3889662"/>
            <a:ext cx="768554" cy="53665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042522" y="4685483"/>
            <a:ext cx="206157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dirty="0" smtClean="0">
                <a:latin typeface="Trebuchet MS "/>
              </a:rPr>
              <a:t>На ваш телефон надійде </a:t>
            </a:r>
            <a:r>
              <a:rPr lang="en-US" sz="1100" dirty="0" smtClean="0">
                <a:latin typeface="Trebuchet MS "/>
              </a:rPr>
              <a:t>SMS</a:t>
            </a:r>
            <a:r>
              <a:rPr lang="uk-UA" sz="1100" dirty="0" smtClean="0">
                <a:latin typeface="Trebuchet MS "/>
              </a:rPr>
              <a:t>-повідомлення з</a:t>
            </a:r>
            <a:r>
              <a:rPr lang="ru-RU" sz="1100" dirty="0" smtClean="0">
                <a:latin typeface="Trebuchet MS "/>
              </a:rPr>
              <a:t> </a:t>
            </a:r>
            <a:r>
              <a:rPr lang="en-US" sz="1100" dirty="0" smtClean="0">
                <a:latin typeface="Trebuchet MS "/>
              </a:rPr>
              <a:t>CVV 2</a:t>
            </a:r>
            <a:r>
              <a:rPr lang="uk-UA" sz="1100" dirty="0" smtClean="0">
                <a:latin typeface="Trebuchet MS "/>
              </a:rPr>
              <a:t>, строк дії картки та інформація та </a:t>
            </a:r>
            <a:r>
              <a:rPr lang="en-US" sz="1100" dirty="0" smtClean="0">
                <a:latin typeface="Trebuchet MS "/>
              </a:rPr>
              <a:t>SMS </a:t>
            </a:r>
            <a:r>
              <a:rPr lang="uk-UA" sz="1100" dirty="0" smtClean="0">
                <a:latin typeface="Trebuchet MS "/>
              </a:rPr>
              <a:t>щодо підключення </a:t>
            </a:r>
            <a:r>
              <a:rPr lang="en-US" sz="1100" dirty="0" smtClean="0">
                <a:latin typeface="Trebuchet MS "/>
              </a:rPr>
              <a:t>SMS</a:t>
            </a:r>
            <a:r>
              <a:rPr lang="uk-UA" sz="1100" dirty="0" smtClean="0">
                <a:latin typeface="Trebuchet MS "/>
              </a:rPr>
              <a:t>-</a:t>
            </a:r>
            <a:r>
              <a:rPr lang="uk-UA" sz="1100" dirty="0" err="1" smtClean="0">
                <a:latin typeface="Trebuchet MS "/>
              </a:rPr>
              <a:t>банкінгу</a:t>
            </a:r>
            <a:endParaRPr lang="ru-RU" sz="1100" dirty="0">
              <a:latin typeface="Trebuchet MS 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825245" y="4388598"/>
            <a:ext cx="3743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dirty="0" smtClean="0">
                <a:latin typeface="Trebuchet MS "/>
              </a:rPr>
              <a:t>6</a:t>
            </a:r>
          </a:p>
          <a:p>
            <a:endParaRPr lang="ru-RU" sz="1300" dirty="0">
              <a:latin typeface="Trebuchet MS "/>
            </a:endParaRPr>
          </a:p>
        </p:txBody>
      </p:sp>
      <p:sp>
        <p:nvSpPr>
          <p:cNvPr id="43" name="Стрелка углом 42"/>
          <p:cNvSpPr/>
          <p:nvPr/>
        </p:nvSpPr>
        <p:spPr>
          <a:xfrm rot="5400000">
            <a:off x="3802072" y="2282351"/>
            <a:ext cx="169122" cy="515389"/>
          </a:xfrm>
          <a:prstGeom prst="bentArrow">
            <a:avLst/>
          </a:prstGeom>
          <a:solidFill>
            <a:srgbClr val="6BB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Стрелка углом 43"/>
          <p:cNvSpPr/>
          <p:nvPr/>
        </p:nvSpPr>
        <p:spPr>
          <a:xfrm rot="5400000">
            <a:off x="5723034" y="2700153"/>
            <a:ext cx="169122" cy="515389"/>
          </a:xfrm>
          <a:prstGeom prst="bentArrow">
            <a:avLst/>
          </a:prstGeom>
          <a:solidFill>
            <a:srgbClr val="6BB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Стрелка углом 44"/>
          <p:cNvSpPr/>
          <p:nvPr/>
        </p:nvSpPr>
        <p:spPr>
          <a:xfrm rot="5400000">
            <a:off x="6965607" y="3115927"/>
            <a:ext cx="169122" cy="515389"/>
          </a:xfrm>
          <a:prstGeom prst="bentArrow">
            <a:avLst/>
          </a:prstGeom>
          <a:solidFill>
            <a:srgbClr val="6BB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Стрелка углом 45"/>
          <p:cNvSpPr/>
          <p:nvPr/>
        </p:nvSpPr>
        <p:spPr>
          <a:xfrm rot="5400000">
            <a:off x="8149779" y="3588423"/>
            <a:ext cx="169122" cy="515389"/>
          </a:xfrm>
          <a:prstGeom prst="bentArrow">
            <a:avLst/>
          </a:prstGeom>
          <a:solidFill>
            <a:srgbClr val="6BB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Стрелка углом 46"/>
          <p:cNvSpPr/>
          <p:nvPr/>
        </p:nvSpPr>
        <p:spPr>
          <a:xfrm rot="5400000">
            <a:off x="9754436" y="3680637"/>
            <a:ext cx="145340" cy="1016768"/>
          </a:xfrm>
          <a:prstGeom prst="bentArrow">
            <a:avLst/>
          </a:prstGeom>
          <a:solidFill>
            <a:srgbClr val="6BB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52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0" t="14629" r="21255" b="14999"/>
          <a:stretch>
            <a:fillRect/>
          </a:stretch>
        </p:blipFill>
        <p:spPr bwMode="auto">
          <a:xfrm>
            <a:off x="1199256" y="1511120"/>
            <a:ext cx="9279776" cy="52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2192000" cy="1440000"/>
          </a:xfrm>
          <a:prstGeom prst="rect">
            <a:avLst/>
          </a:prstGeom>
          <a:solidFill>
            <a:srgbClr val="6BB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uk-UA" altLang="uk-UA" sz="2800" b="1" smtClean="0">
                <a:solidFill>
                  <a:schemeClr val="bg1"/>
                </a:solidFill>
                <a:latin typeface="Trebuchet MS" panose="020B0603020202020204" pitchFamily="34" charset="0"/>
              </a:rPr>
              <a:t>  </a:t>
            </a:r>
            <a:r>
              <a:rPr lang="ru-RU" altLang="uk-UA" sz="2800" b="1" smtClean="0">
                <a:solidFill>
                  <a:schemeClr val="bg1"/>
                </a:solidFill>
                <a:latin typeface="Trebuchet MS" panose="020B0603020202020204" pitchFamily="34" charset="0"/>
              </a:rPr>
              <a:t>послуга  постійного платіжного доручення</a:t>
            </a:r>
            <a:endParaRPr lang="uk-UA" altLang="uk-UA" sz="28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9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217232"/>
            <a:ext cx="11430000" cy="1440000"/>
          </a:xfrm>
          <a:prstGeom prst="rect">
            <a:avLst/>
          </a:prstGeom>
          <a:solidFill>
            <a:srgbClr val="FF5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/>
            <a:endParaRPr lang="uk-UA" altLang="uk-UA" sz="1100" b="1" dirty="0" smtClean="0">
              <a:latin typeface="Trebuchet MS" panose="020B0603020202020204" pitchFamily="34" charset="0"/>
            </a:endParaRPr>
          </a:p>
          <a:p>
            <a:pPr marL="273050"/>
            <a:r>
              <a:rPr lang="uk-UA" altLang="uk-UA" sz="2800" b="1" dirty="0" smtClean="0">
                <a:latin typeface="Trebuchet MS" panose="020B0603020202020204" pitchFamily="34" charset="0"/>
              </a:rPr>
              <a:t>наші клієнти</a:t>
            </a:r>
            <a:endParaRPr lang="ru-RU" sz="2800" b="1" dirty="0">
              <a:latin typeface="Trebuchet MS" panose="020B0603020202020204" pitchFamily="34" charset="0"/>
            </a:endParaRPr>
          </a:p>
          <a:p>
            <a:pPr indent="177800"/>
            <a:endParaRPr lang="ru-RU" sz="1100" b="1" dirty="0">
              <a:latin typeface="Trebuchet MS" panose="020B0603020202020204" pitchFamily="34" charset="0"/>
            </a:endParaRPr>
          </a:p>
        </p:txBody>
      </p:sp>
      <p:pic>
        <p:nvPicPr>
          <p:cNvPr id="3" name="Picture 2" descr="C:\Users\SatkoDS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65" y="1823584"/>
            <a:ext cx="85725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4518" y="2993571"/>
            <a:ext cx="21771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kumimoji="1" lang="uk-UA" sz="1100" dirty="0">
                <a:latin typeface="Trebuchet MS" panose="020B0603020202020204" pitchFamily="34" charset="0"/>
                <a:cs typeface="Times New Roman" pitchFamily="18" charset="0"/>
              </a:rPr>
              <a:t>Київська міська державна адміністрація</a:t>
            </a:r>
          </a:p>
        </p:txBody>
      </p:sp>
      <p:pic>
        <p:nvPicPr>
          <p:cNvPr id="5" name="Picture 2" descr="C:\Users\SatkoDS\Desktop\Emblem_of_the_Ukrposht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610" y="1740408"/>
            <a:ext cx="893762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14891" y="2993571"/>
            <a:ext cx="1235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kumimoji="1" lang="uk-UA" sz="1100" dirty="0">
                <a:latin typeface="Trebuchet MS" panose="020B0603020202020204" pitchFamily="34" charset="0"/>
                <a:cs typeface="Times New Roman" pitchFamily="18" charset="0"/>
              </a:rPr>
              <a:t>УДППЗ "Укрпошта"</a:t>
            </a:r>
          </a:p>
        </p:txBody>
      </p:sp>
      <p:pic>
        <p:nvPicPr>
          <p:cNvPr id="7" name="Picture 2" descr="C:\Users\SatkoDS\Desktop\145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401" y="3675938"/>
            <a:ext cx="222408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953896" y="4947463"/>
            <a:ext cx="1370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kumimoji="1" lang="uk-UA" sz="1100" dirty="0">
                <a:latin typeface="Trebuchet MS" panose="020B0603020202020204" pitchFamily="34" charset="0"/>
                <a:cs typeface="Times New Roman" pitchFamily="18" charset="0"/>
              </a:rPr>
              <a:t>ДП "Укрзалізниця"</a:t>
            </a:r>
          </a:p>
        </p:txBody>
      </p:sp>
      <p:pic>
        <p:nvPicPr>
          <p:cNvPr id="9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911" y="5191881"/>
            <a:ext cx="1766888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5542828" y="6217118"/>
            <a:ext cx="37338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ctr">
              <a:spcBef>
                <a:spcPct val="0"/>
              </a:spcBef>
              <a:buFontTx/>
              <a:buNone/>
            </a:pPr>
            <a:r>
              <a:rPr kumimoji="1" lang="uk-UA" altLang="uk-UA" sz="1100" dirty="0">
                <a:latin typeface="Trebuchet MS" panose="020B0603020202020204" pitchFamily="34" charset="0"/>
                <a:cs typeface="Times New Roman" pitchFamily="18" charset="0"/>
              </a:rPr>
              <a:t> Нафтогаз</a:t>
            </a:r>
          </a:p>
        </p:txBody>
      </p:sp>
      <p:pic>
        <p:nvPicPr>
          <p:cNvPr id="11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603" y="2020679"/>
            <a:ext cx="2743426" cy="66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483905" y="2886137"/>
            <a:ext cx="13789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ctr">
              <a:spcBef>
                <a:spcPct val="0"/>
              </a:spcBef>
            </a:pPr>
            <a:r>
              <a:rPr kumimoji="1" lang="uk-UA" sz="1100" dirty="0">
                <a:latin typeface="Trebuchet MS" panose="020B0603020202020204" pitchFamily="34" charset="0"/>
                <a:cs typeface="Times New Roman" pitchFamily="18" charset="0"/>
              </a:rPr>
              <a:t>ДП "НАЕК Енергоатом"</a:t>
            </a:r>
          </a:p>
        </p:txBody>
      </p:sp>
      <p:pic>
        <p:nvPicPr>
          <p:cNvPr id="13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343" y="3802736"/>
            <a:ext cx="126206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067324" y="4988718"/>
            <a:ext cx="15343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kumimoji="1" lang="uk-UA" sz="1100" dirty="0">
                <a:latin typeface="Trebuchet MS" panose="020B0603020202020204" pitchFamily="34" charset="0"/>
                <a:cs typeface="Times New Roman" pitchFamily="18" charset="0"/>
              </a:rPr>
              <a:t>ДП "НЕК "Укренерго</a:t>
            </a:r>
            <a:r>
              <a:rPr lang="uk-UA" sz="1100" dirty="0">
                <a:solidFill>
                  <a:srgbClr val="0D521C"/>
                </a:solidFill>
                <a:latin typeface="Trebuchet MS" panose="020B0603020202020204" pitchFamily="34" charset="0"/>
              </a:rPr>
              <a:t>"</a:t>
            </a:r>
          </a:p>
        </p:txBody>
      </p:sp>
      <p:pic>
        <p:nvPicPr>
          <p:cNvPr id="15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456" y="4428013"/>
            <a:ext cx="1260475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859030" y="5776450"/>
            <a:ext cx="17940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kumimoji="1" lang="uk-UA" sz="1100" dirty="0">
                <a:latin typeface="Trebuchet MS" panose="020B0603020202020204" pitchFamily="34" charset="0"/>
                <a:cs typeface="Times New Roman" pitchFamily="18" charset="0"/>
              </a:rPr>
              <a:t>Пенсійний фонд України</a:t>
            </a:r>
          </a:p>
        </p:txBody>
      </p:sp>
      <p:pic>
        <p:nvPicPr>
          <p:cNvPr id="18" name="Picture 2" descr="C:\Users\SatkoDS\Desktop\картинки\simvol_sbu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518" y="1842055"/>
            <a:ext cx="116998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0213216" y="3224403"/>
            <a:ext cx="149592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ctr">
              <a:spcBef>
                <a:spcPct val="0"/>
              </a:spcBef>
            </a:pPr>
            <a:r>
              <a:rPr kumimoji="1" lang="ru-RU" altLang="uk-UA" sz="1100" dirty="0">
                <a:latin typeface="Trebuchet MS" panose="020B0603020202020204" pitchFamily="34" charset="0"/>
                <a:cs typeface="Times New Roman" pitchFamily="18" charset="0"/>
              </a:rPr>
              <a:t>Служба </a:t>
            </a:r>
            <a:r>
              <a:rPr kumimoji="1" lang="uk-UA" altLang="uk-UA" sz="1100" dirty="0">
                <a:latin typeface="Trebuchet MS" panose="020B0603020202020204" pitchFamily="34" charset="0"/>
                <a:cs typeface="Times New Roman" pitchFamily="18" charset="0"/>
              </a:rPr>
              <a:t>безпеки України</a:t>
            </a:r>
          </a:p>
        </p:txBody>
      </p:sp>
      <p:pic>
        <p:nvPicPr>
          <p:cNvPr id="20" name="Picture 2" descr="C:\Users\SatkoDS\Desktop\картинки\df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251" y="3461516"/>
            <a:ext cx="116998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7080949" y="4782360"/>
            <a:ext cx="194873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1100" dirty="0" smtClean="0">
                <a:latin typeface="Trebuchet MS" panose="020B0603020202020204" pitchFamily="34" charset="0"/>
                <a:cs typeface="Times New Roman" pitchFamily="18" charset="0"/>
              </a:rPr>
              <a:t>Фіскальна служба </a:t>
            </a:r>
            <a:r>
              <a:rPr kumimoji="1" lang="uk-UA" altLang="uk-UA" sz="1100" dirty="0">
                <a:latin typeface="Trebuchet MS" panose="020B0603020202020204" pitchFamily="34" charset="0"/>
                <a:cs typeface="Times New Roman" pitchFamily="18" charset="0"/>
              </a:rPr>
              <a:t>України</a:t>
            </a:r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437320" y="4989308"/>
            <a:ext cx="48768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uk-UA"/>
            </a:defPPr>
            <a:lvl1pPr>
              <a:spcBef>
                <a:spcPct val="0"/>
              </a:spcBef>
              <a:buFontTx/>
              <a:buNone/>
              <a:defRPr kumimoji="1" sz="900">
                <a:latin typeface="Trebuchet MS" panose="020B0603020202020204" pitchFamily="34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uk-UA" altLang="uk-UA" sz="1100" dirty="0"/>
              <a:t>Міністерство оборони України</a:t>
            </a:r>
          </a:p>
        </p:txBody>
      </p:sp>
      <p:pic>
        <p:nvPicPr>
          <p:cNvPr id="23" name="Picture 2" descr="C:\Users\SatkoDS\Desktop\картинки\MoD_symbol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21" y="3646624"/>
            <a:ext cx="1166812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C:\Users\SatkoDS\Desktop\картинки\a_986814c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964" y="5249738"/>
            <a:ext cx="115887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636215" y="6551896"/>
            <a:ext cx="229879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kumimoji="1" lang="uk-UA" altLang="uk-UA" sz="1100" dirty="0">
                <a:latin typeface="Trebuchet MS" panose="020B0603020202020204" pitchFamily="34" charset="0"/>
                <a:cs typeface="Times New Roman" pitchFamily="18" charset="0"/>
              </a:rPr>
              <a:t>Державна пенітенціарна служба</a:t>
            </a:r>
          </a:p>
        </p:txBody>
      </p:sp>
      <p:pic>
        <p:nvPicPr>
          <p:cNvPr id="26" name="Picture 2" descr="C:\Users\SatkoDS\Desktop\картинки\Dstzi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972" y="2101028"/>
            <a:ext cx="1169988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4742203" y="3310944"/>
            <a:ext cx="163512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kumimoji="1" lang="uk-UA" altLang="uk-UA" sz="1100" dirty="0">
                <a:latin typeface="Trebuchet MS" panose="020B0603020202020204" pitchFamily="34" charset="0"/>
                <a:cs typeface="Times New Roman" pitchFamily="18" charset="0"/>
              </a:rPr>
              <a:t>Державна</a:t>
            </a:r>
            <a:r>
              <a:rPr lang="uk-UA" altLang="uk-UA" sz="1100" b="1" dirty="0">
                <a:latin typeface="Trebuchet MS" panose="020B0603020202020204" pitchFamily="34" charset="0"/>
              </a:rPr>
              <a:t> </a:t>
            </a:r>
            <a:r>
              <a:rPr kumimoji="1" lang="uk-UA" altLang="uk-UA" sz="1100" dirty="0">
                <a:latin typeface="Trebuchet MS" panose="020B0603020202020204" pitchFamily="34" charset="0"/>
                <a:cs typeface="Times New Roman" pitchFamily="18" charset="0"/>
              </a:rPr>
              <a:t>служба спеціального зв'язку та захисту інформації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894805" y="6542388"/>
            <a:ext cx="27254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>
              <a:spcBef>
                <a:spcPct val="0"/>
              </a:spcBef>
            </a:pPr>
            <a:r>
              <a:rPr kumimoji="1" lang="uk-UA" altLang="uk-UA" sz="1100" dirty="0">
                <a:latin typeface="Trebuchet MS" panose="020B0603020202020204" pitchFamily="34" charset="0"/>
                <a:cs typeface="Times New Roman" pitchFamily="18" charset="0"/>
              </a:rPr>
              <a:t>Міністерство внутрішніх справ України</a:t>
            </a:r>
          </a:p>
        </p:txBody>
      </p:sp>
      <p:pic>
        <p:nvPicPr>
          <p:cNvPr id="29" name="Picture 2" descr="C:\Users\SatkoDS\Desktop\картинки\1bmgs4lya51tswrb5rmh.gi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222" y="5372400"/>
            <a:ext cx="116998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00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355600" y="1471048"/>
            <a:ext cx="11430000" cy="5119863"/>
          </a:xfrm>
          <a:prstGeom prst="rect">
            <a:avLst/>
          </a:prstGeom>
          <a:solidFill>
            <a:srgbClr val="FF585D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uk-UA" altLang="uk-UA" sz="15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/>
            </a:r>
            <a:br>
              <a:rPr lang="uk-UA" altLang="uk-UA" sz="1500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uk-UA" altLang="uk-UA" sz="15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       </a:t>
            </a:r>
            <a:r>
              <a:rPr lang="uk-UA" altLang="uk-UA" sz="15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/>
            </a:r>
            <a:br>
              <a:rPr lang="uk-UA" altLang="uk-UA" sz="15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endParaRPr lang="en-US" altLang="uk-UA" sz="1500" b="1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5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Контакт-центр</a:t>
            </a:r>
            <a:r>
              <a:rPr lang="en-US" altLang="uk-UA" sz="15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uk-UA" altLang="uk-UA" sz="15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Ощадбанку: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5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0</a:t>
            </a:r>
            <a:r>
              <a:rPr lang="uk-UA" altLang="uk-UA" sz="1500" dirty="0">
                <a:solidFill>
                  <a:schemeClr val="bg1"/>
                </a:solidFill>
                <a:latin typeface="Trebuchet MS" panose="020B0603020202020204" pitchFamily="34" charset="0"/>
              </a:rPr>
              <a:t> 800 210 800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500" dirty="0">
                <a:solidFill>
                  <a:schemeClr val="bg1"/>
                </a:solidFill>
                <a:latin typeface="Trebuchet MS" panose="020B0603020202020204" pitchFamily="34" charset="0"/>
              </a:rPr>
              <a:t> (безкоштовно по території України зі стаціонарних телефонів)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15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500" dirty="0">
                <a:solidFill>
                  <a:schemeClr val="bg1"/>
                </a:solidFill>
                <a:latin typeface="Trebuchet MS" panose="020B0603020202020204" pitchFamily="34" charset="0"/>
              </a:rPr>
              <a:t>044 363 01 33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500" dirty="0">
                <a:solidFill>
                  <a:schemeClr val="bg1"/>
                </a:solidFill>
                <a:latin typeface="Trebuchet MS" panose="020B0603020202020204" pitchFamily="34" charset="0"/>
              </a:rPr>
              <a:t>(</a:t>
            </a:r>
            <a:r>
              <a:rPr lang="uk-UA" altLang="uk-UA" sz="15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за тарифами </a:t>
            </a:r>
            <a:r>
              <a:rPr lang="uk-UA" altLang="uk-UA" sz="1500" dirty="0">
                <a:solidFill>
                  <a:schemeClr val="bg1"/>
                </a:solidFill>
                <a:latin typeface="Trebuchet MS" panose="020B0603020202020204" pitchFamily="34" charset="0"/>
              </a:rPr>
              <a:t>Укртелекому</a:t>
            </a:r>
            <a:r>
              <a:rPr lang="uk-UA" altLang="uk-UA" sz="15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)</a:t>
            </a:r>
            <a:endParaRPr lang="uk-UA" altLang="uk-UA" sz="15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15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uk-UA" altLang="uk-UA" sz="15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та</a:t>
            </a:r>
            <a:r>
              <a:rPr lang="en-US" altLang="uk-UA" sz="15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uk-UA" altLang="uk-UA" sz="15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на </a:t>
            </a:r>
            <a:r>
              <a:rPr lang="ru-RU" altLang="uk-UA" sz="1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офіційному</a:t>
            </a:r>
            <a:r>
              <a:rPr lang="ru-RU" altLang="uk-UA" sz="15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altLang="uk-UA" sz="1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Інтернет-сайті</a:t>
            </a:r>
            <a:r>
              <a:rPr lang="ru-RU" altLang="uk-UA" sz="1500" dirty="0">
                <a:solidFill>
                  <a:schemeClr val="bg1"/>
                </a:solidFill>
                <a:latin typeface="Trebuchet MS" panose="020B0603020202020204" pitchFamily="34" charset="0"/>
              </a:rPr>
              <a:t>  </a:t>
            </a:r>
            <a:r>
              <a:rPr lang="en-US" altLang="uk-UA" sz="1500" dirty="0" smtClean="0">
                <a:solidFill>
                  <a:schemeClr val="bg1"/>
                </a:solidFill>
                <a:latin typeface="Trebuchet MS" panose="020B0603020202020204" pitchFamily="34" charset="0"/>
                <a:hlinkClick r:id="rId3"/>
              </a:rPr>
              <a:t>http://</a:t>
            </a:r>
            <a:r>
              <a:rPr lang="en-US" altLang="uk-UA" sz="1500" dirty="0" smtClean="0">
                <a:solidFill>
                  <a:schemeClr val="bg1"/>
                </a:solidFill>
                <a:latin typeface="Trebuchet MS" panose="020B0603020202020204" pitchFamily="34" charset="0"/>
                <a:hlinkClick r:id="rId3"/>
              </a:rPr>
              <a:t>www.oschadnybank.com</a:t>
            </a:r>
            <a:r>
              <a:rPr lang="en-US" altLang="uk-UA" sz="15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/>
            </a:r>
            <a:br>
              <a:rPr lang="en-US" altLang="uk-UA" sz="1500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uk-UA" altLang="uk-UA" sz="15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/>
            </a:r>
            <a:br>
              <a:rPr lang="uk-UA" altLang="uk-UA" sz="1500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uk-UA" altLang="uk-UA" sz="15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Найближче відділення до КПІ знаходиться за адресою: м. Київ, вул. </a:t>
            </a:r>
            <a:r>
              <a:rPr lang="ru-RU" altLang="uk-UA" sz="1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Янгеля</a:t>
            </a:r>
            <a:r>
              <a:rPr lang="ru-RU" altLang="uk-UA" sz="15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altLang="uk-UA" sz="1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Академіка</a:t>
            </a:r>
            <a:r>
              <a:rPr lang="ru-RU" altLang="uk-UA" sz="1500" dirty="0">
                <a:solidFill>
                  <a:schemeClr val="bg1"/>
                </a:solidFill>
                <a:latin typeface="Trebuchet MS" panose="020B0603020202020204" pitchFamily="34" charset="0"/>
              </a:rPr>
              <a:t>, 4 </a:t>
            </a:r>
            <a:r>
              <a:rPr lang="ru-RU" altLang="uk-UA" sz="15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/>
            </a:r>
            <a:br>
              <a:rPr lang="ru-RU" altLang="uk-UA" sz="1500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ru-RU" altLang="uk-UA" sz="15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(</a:t>
            </a:r>
            <a:r>
              <a:rPr lang="ru-RU" altLang="uk-UA" sz="1500" dirty="0">
                <a:solidFill>
                  <a:schemeClr val="bg1"/>
                </a:solidFill>
                <a:latin typeface="Trebuchet MS" panose="020B0603020202020204" pitchFamily="34" charset="0"/>
              </a:rPr>
              <a:t>044) </a:t>
            </a:r>
            <a:r>
              <a:rPr lang="ru-RU" altLang="uk-UA" sz="15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4580258</a:t>
            </a:r>
            <a:r>
              <a:rPr lang="ru-RU" altLang="uk-UA" sz="1500" dirty="0">
                <a:solidFill>
                  <a:schemeClr val="bg1"/>
                </a:solidFill>
                <a:latin typeface="Trebuchet MS" panose="020B0603020202020204" pitchFamily="34" charset="0"/>
              </a:rPr>
              <a:t/>
            </a:r>
            <a:br>
              <a:rPr lang="ru-RU" altLang="uk-UA" sz="15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ru-RU" altLang="uk-UA" sz="1500" dirty="0">
                <a:solidFill>
                  <a:schemeClr val="bg1"/>
                </a:solidFill>
                <a:latin typeface="Trebuchet MS" panose="020B0603020202020204" pitchFamily="34" charset="0"/>
              </a:rPr>
              <a:t>(044</a:t>
            </a:r>
            <a:r>
              <a:rPr lang="ru-RU" altLang="uk-UA" sz="15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) </a:t>
            </a:r>
            <a:r>
              <a:rPr lang="uk-UA" altLang="uk-UA" sz="15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4569436</a:t>
            </a:r>
            <a:endParaRPr lang="uk-UA" altLang="uk-UA" sz="15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500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5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5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tabLst>
                <a:tab pos="4484688" algn="l"/>
                <a:tab pos="5022850" algn="l"/>
              </a:tabLst>
            </a:pPr>
            <a:r>
              <a:rPr lang="en-US" altLang="uk-UA" sz="1500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uk-UA" altLang="uk-UA" sz="1500" b="1" dirty="0">
                <a:solidFill>
                  <a:schemeClr val="bg1"/>
                </a:solidFill>
                <a:latin typeface="Trebuchet MS" panose="020B0603020202020204" pitchFamily="34" charset="0"/>
              </a:rPr>
              <a:t>        </a:t>
            </a:r>
            <a:r>
              <a:rPr lang="en-US" altLang="uk-UA" sz="1500" dirty="0">
                <a:solidFill>
                  <a:schemeClr val="bg1"/>
                </a:solidFill>
                <a:latin typeface="Trebuchet MS" panose="020B0603020202020204" pitchFamily="34" charset="0"/>
              </a:rPr>
              <a:t>www.facebook.com/oschadbank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1500" b="1" dirty="0">
                <a:solidFill>
                  <a:schemeClr val="bg1"/>
                </a:solidFill>
                <a:latin typeface="Trebuchet MS" panose="020B0603020202020204" pitchFamily="34" charset="0"/>
              </a:rPr>
              <a:t>         </a:t>
            </a:r>
            <a:endParaRPr lang="uk-UA" altLang="uk-UA" sz="15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500" b="1" dirty="0">
                <a:solidFill>
                  <a:schemeClr val="bg1"/>
                </a:solidFill>
                <a:latin typeface="Trebuchet MS" panose="020B0603020202020204" pitchFamily="34" charset="0"/>
              </a:rPr>
              <a:t>    </a:t>
            </a:r>
            <a:r>
              <a:rPr lang="uk-UA" altLang="uk-UA" sz="15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uk-UA" sz="15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www.vk.com/ua_oschadbank</a:t>
            </a:r>
            <a:endParaRPr lang="en-US" altLang="uk-UA" sz="15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1500" b="1" dirty="0">
                <a:solidFill>
                  <a:schemeClr val="bg1"/>
                </a:solidFill>
                <a:latin typeface="Trebuchet MS" panose="020B0603020202020204" pitchFamily="34" charset="0"/>
              </a:rPr>
              <a:t>         </a:t>
            </a:r>
            <a:endParaRPr lang="uk-UA" altLang="uk-UA" sz="15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tabLst>
                <a:tab pos="5022850" algn="l"/>
              </a:tabLst>
            </a:pPr>
            <a:r>
              <a:rPr lang="uk-UA" altLang="uk-UA" sz="1500" b="1" dirty="0">
                <a:solidFill>
                  <a:schemeClr val="bg1"/>
                </a:solidFill>
                <a:latin typeface="Trebuchet MS" panose="020B0603020202020204" pitchFamily="34" charset="0"/>
              </a:rPr>
              <a:t>             </a:t>
            </a:r>
            <a:r>
              <a:rPr lang="uk-UA" altLang="uk-UA" sz="15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  </a:t>
            </a:r>
            <a:r>
              <a:rPr lang="en-US" altLang="uk-UA" sz="15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www.youtube.com/user/oschadbank</a:t>
            </a:r>
            <a:endParaRPr lang="uk-UA" altLang="uk-UA" sz="15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800" dirty="0">
              <a:latin typeface="Trebuchet MS" panose="020B0603020202020204" pitchFamily="34" charset="0"/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5600" y="292100"/>
            <a:ext cx="11430000" cy="1713684"/>
          </a:xfrm>
          <a:solidFill>
            <a:srgbClr val="FF585D"/>
          </a:solidFill>
        </p:spPr>
        <p:txBody>
          <a:bodyPr>
            <a:normAutofit/>
          </a:bodyPr>
          <a:lstStyle/>
          <a:p>
            <a:r>
              <a:rPr lang="ru-RU" sz="4600" dirty="0" smtClean="0">
                <a:solidFill>
                  <a:schemeClr val="bg1"/>
                </a:solidFill>
                <a:latin typeface="Trebuchet MS bold" panose="020B0703020202020204" pitchFamily="34" charset="0"/>
              </a:rPr>
              <a:t>    </a:t>
            </a:r>
            <a:r>
              <a:rPr lang="ru-RU" sz="4600" b="1" dirty="0" err="1" smtClean="0">
                <a:solidFill>
                  <a:schemeClr val="bg1"/>
                </a:solidFill>
                <a:latin typeface="Trebuchet MS bold" panose="020B0703020202020204" pitchFamily="34" charset="0"/>
              </a:rPr>
              <a:t>дякуємо</a:t>
            </a:r>
            <a:r>
              <a:rPr lang="ru-RU" sz="4600" b="1" dirty="0" smtClean="0">
                <a:solidFill>
                  <a:schemeClr val="bg1"/>
                </a:solidFill>
                <a:latin typeface="Trebuchet MS bold" panose="020B0703020202020204" pitchFamily="34" charset="0"/>
              </a:rPr>
              <a:t> </a:t>
            </a:r>
            <a:r>
              <a:rPr lang="ru-RU" sz="4600" b="1" dirty="0">
                <a:solidFill>
                  <a:schemeClr val="bg1"/>
                </a:solidFill>
                <a:latin typeface="Trebuchet MS bold" panose="020B0703020202020204" pitchFamily="34" charset="0"/>
              </a:rPr>
              <a:t>за </a:t>
            </a:r>
            <a:r>
              <a:rPr lang="ru-RU" sz="4600" b="1" dirty="0" err="1">
                <a:solidFill>
                  <a:schemeClr val="bg1"/>
                </a:solidFill>
                <a:latin typeface="Trebuchet MS bold" panose="020B0703020202020204" pitchFamily="34" charset="0"/>
              </a:rPr>
              <a:t>увагу</a:t>
            </a:r>
            <a:r>
              <a:rPr lang="ru-RU" sz="4600" b="1" dirty="0">
                <a:solidFill>
                  <a:schemeClr val="bg1"/>
                </a:solidFill>
                <a:latin typeface="Trebuchet MS bold" panose="020B0703020202020204" pitchFamily="34" charset="0"/>
              </a:rPr>
              <a:t>!</a:t>
            </a:r>
          </a:p>
          <a:p>
            <a:r>
              <a:rPr lang="uk-UA" sz="4600" dirty="0" smtClean="0">
                <a:solidFill>
                  <a:schemeClr val="bg1"/>
                </a:solidFill>
                <a:latin typeface="Trebuchet MS bold" panose="020B0703020202020204" pitchFamily="34" charset="0"/>
              </a:rPr>
              <a:t>  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57" y="279400"/>
            <a:ext cx="1746273" cy="914400"/>
          </a:xfrm>
          <a:prstGeom prst="rect">
            <a:avLst/>
          </a:prstGeom>
        </p:spPr>
      </p:pic>
      <p:pic>
        <p:nvPicPr>
          <p:cNvPr id="9" name="Picture 6" descr="i-f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492" y="5071298"/>
            <a:ext cx="323366" cy="32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vk-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058" y="549133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i-y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308" y="590184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84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433" y="6134254"/>
            <a:ext cx="1466540" cy="73327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81000" y="217231"/>
            <a:ext cx="11430000" cy="1440000"/>
          </a:xfrm>
          <a:prstGeom prst="rect">
            <a:avLst/>
          </a:prstGeom>
          <a:solidFill>
            <a:srgbClr val="FF5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2425"/>
            <a:r>
              <a:rPr lang="ru-RU" sz="2800" b="1" dirty="0">
                <a:latin typeface="Trebuchet MS bold" panose="020B0703020202020204" pitchFamily="34" charset="0"/>
              </a:rPr>
              <a:t>зарплатна карта </a:t>
            </a:r>
          </a:p>
          <a:p>
            <a:pPr indent="352425"/>
            <a:r>
              <a:rPr lang="ru-RU" sz="2800" b="1" dirty="0" err="1">
                <a:latin typeface="Trebuchet MS bold" panose="020B0703020202020204" pitchFamily="34" charset="0"/>
              </a:rPr>
              <a:t>від</a:t>
            </a:r>
            <a:r>
              <a:rPr lang="ru-RU" b="1" dirty="0">
                <a:latin typeface="Trebuchet MS bold" panose="020B0703020202020204" pitchFamily="34" charset="0"/>
              </a:rPr>
              <a:t> </a:t>
            </a:r>
            <a:r>
              <a:rPr lang="ru-RU" sz="2800" b="1" dirty="0" err="1">
                <a:latin typeface="Trebuchet MS bold" panose="020B0703020202020204" pitchFamily="34" charset="0"/>
              </a:rPr>
              <a:t>Ощадбанку</a:t>
            </a:r>
            <a:r>
              <a:rPr lang="ru-RU" b="1" dirty="0">
                <a:latin typeface="Trebuchet MS bold" panose="020B0703020202020204" pitchFamily="34" charset="0"/>
              </a:rPr>
              <a:t> - </a:t>
            </a:r>
            <a:r>
              <a:rPr lang="ru-RU" sz="2800" b="1" dirty="0" err="1">
                <a:latin typeface="Trebuchet MS bold" panose="020B0703020202020204" pitchFamily="34" charset="0"/>
              </a:rPr>
              <a:t>це</a:t>
            </a:r>
            <a:endParaRPr lang="ru-RU" sz="2800" b="1" dirty="0">
              <a:latin typeface="Trebuchet MS bold" panose="020B0703020202020204" pitchFamily="34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612717" y="1762124"/>
            <a:ext cx="6060226" cy="977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altLang="uk-UA" sz="2800" b="1" dirty="0" smtClean="0"/>
              <a:t>З зарплатним проектом Ви отримуєте власного банкіра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6472547" y="1789639"/>
            <a:ext cx="4252913" cy="41767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buClr>
                <a:srgbClr val="FF0000"/>
              </a:buClr>
              <a:buSzPct val="200000"/>
              <a:buFontTx/>
              <a:buChar char="•"/>
            </a:pPr>
            <a:r>
              <a:rPr lang="uk-UA" altLang="uk-UA" sz="1400" dirty="0" smtClean="0">
                <a:latin typeface="Trebuchet MS" panose="020B0603020202020204" pitchFamily="34" charset="0"/>
              </a:rPr>
              <a:t>Ми повністю візьмемо на себе вирішення всіх фінансових питань Ваших , Вашого підприємства і співробітників Вашої організації</a:t>
            </a:r>
          </a:p>
          <a:p>
            <a:pPr marL="182563" indent="-182563">
              <a:buClr>
                <a:srgbClr val="FF0000"/>
              </a:buClr>
              <a:buSzPct val="200000"/>
              <a:buFontTx/>
              <a:buChar char="•"/>
            </a:pPr>
            <a:endParaRPr lang="uk-UA" altLang="uk-UA" sz="1400" dirty="0" smtClean="0">
              <a:latin typeface="Trebuchet MS" panose="020B0603020202020204" pitchFamily="34" charset="0"/>
            </a:endParaRPr>
          </a:p>
          <a:p>
            <a:pPr marL="182563" indent="-182563">
              <a:buClr>
                <a:srgbClr val="FF0000"/>
              </a:buClr>
              <a:buSzPct val="200000"/>
              <a:buFontTx/>
              <a:buChar char="•"/>
            </a:pPr>
            <a:r>
              <a:rPr lang="uk-UA" altLang="uk-UA" sz="1400" dirty="0" smtClean="0">
                <a:latin typeface="Trebuchet MS" panose="020B0603020202020204" pitchFamily="34" charset="0"/>
              </a:rPr>
              <a:t>Завдання з кредитування Ваших співробітників Ви доручаєте нам . При цьому компанія не буде нести відповідальність за боргові зобов'язання своїх співробітників перед банком</a:t>
            </a:r>
          </a:p>
          <a:p>
            <a:pPr marL="182563" indent="-182563">
              <a:buClr>
                <a:srgbClr val="FF0000"/>
              </a:buClr>
              <a:buSzPct val="200000"/>
              <a:buFontTx/>
              <a:buChar char="•"/>
            </a:pPr>
            <a:endParaRPr lang="uk-UA" altLang="uk-UA" sz="1400" dirty="0" smtClean="0">
              <a:latin typeface="Trebuchet MS" panose="020B0603020202020204" pitchFamily="34" charset="0"/>
            </a:endParaRPr>
          </a:p>
          <a:p>
            <a:pPr marL="182563" indent="-182563">
              <a:buClr>
                <a:srgbClr val="FF0000"/>
              </a:buClr>
              <a:buSzPct val="200000"/>
              <a:buFontTx/>
              <a:buChar char="•"/>
            </a:pPr>
            <a:r>
              <a:rPr lang="uk-UA" altLang="uk-UA" sz="1400" dirty="0" smtClean="0">
                <a:latin typeface="Trebuchet MS" panose="020B0603020202020204" pitchFamily="34" charset="0"/>
              </a:rPr>
              <a:t>Ми готові постійно підтримувати , консультувати і інформувати всіх співробітників підприємства по всіх фінансових питань </a:t>
            </a:r>
            <a:r>
              <a:rPr lang="ru-RU" altLang="uk-UA" sz="1400" dirty="0" smtClean="0">
                <a:latin typeface="Trebuchet MS" panose="020B0603020202020204" pitchFamily="34" charset="0"/>
              </a:rPr>
              <a:t>.</a:t>
            </a:r>
          </a:p>
          <a:p>
            <a:pPr marL="182563" indent="-182563">
              <a:buClr>
                <a:srgbClr val="FF0000"/>
              </a:buClr>
              <a:buSzPct val="200000"/>
              <a:buFontTx/>
              <a:buChar char="•"/>
            </a:pPr>
            <a:endParaRPr lang="ru-RU" altLang="uk-UA" sz="1400" dirty="0" smtClean="0">
              <a:latin typeface="Trebuchet MS" panose="020B0603020202020204" pitchFamily="34" charset="0"/>
            </a:endParaRPr>
          </a:p>
          <a:p>
            <a:pPr marL="182563" indent="-182563">
              <a:buClr>
                <a:srgbClr val="FF0000"/>
              </a:buClr>
              <a:buSzPct val="200000"/>
              <a:buFontTx/>
              <a:buChar char="•"/>
            </a:pPr>
            <a:r>
              <a:rPr lang="uk-UA" altLang="uk-UA" sz="1400" dirty="0" smtClean="0">
                <a:latin typeface="Trebuchet MS" panose="020B0603020202020204" pitchFamily="34" charset="0"/>
              </a:rPr>
              <a:t>За Вашим підприємством будуть закріплені індивідуальні менеджери, які стануть                        « власними банкірами » Вашого підприємства</a:t>
            </a:r>
            <a:r>
              <a:rPr lang="ru-RU" altLang="uk-UA" sz="1400" dirty="0" smtClean="0">
                <a:latin typeface="Trebuchet MS" panose="020B0603020202020204" pitchFamily="34" charset="0"/>
              </a:rPr>
              <a:t>. </a:t>
            </a:r>
          </a:p>
          <a:p>
            <a:pPr marL="182563" indent="-182563"/>
            <a:endParaRPr lang="ru-RU" altLang="uk-UA" sz="1400" dirty="0" smtClean="0"/>
          </a:p>
          <a:p>
            <a:pPr marL="182563" indent="-182563"/>
            <a:endParaRPr lang="ru-RU" altLang="uk-UA" sz="1400" dirty="0" smtClean="0"/>
          </a:p>
          <a:p>
            <a:pPr marL="182563" indent="-182563"/>
            <a:endParaRPr lang="ru-RU" altLang="uk-UA" dirty="0" smtClean="0"/>
          </a:p>
          <a:p>
            <a:pPr marL="182563" indent="-182563"/>
            <a:endParaRPr lang="ru-RU" altLang="uk-UA" dirty="0" smtClean="0"/>
          </a:p>
          <a:p>
            <a:pPr marL="182563" indent="-182563"/>
            <a:endParaRPr lang="ru-RU" altLang="uk-UA" dirty="0" smtClean="0"/>
          </a:p>
        </p:txBody>
      </p:sp>
      <p:pic>
        <p:nvPicPr>
          <p:cNvPr id="1028" name="Picture 4" descr="C:\Users\YagupovMK\Desktop\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47" y="2739457"/>
            <a:ext cx="500380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49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381000" y="249315"/>
            <a:ext cx="11430000" cy="1248751"/>
          </a:xfrm>
          <a:prstGeom prst="rect">
            <a:avLst/>
          </a:prstGeom>
          <a:solidFill>
            <a:srgbClr val="FF585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9" name="object 15"/>
          <p:cNvSpPr txBox="1">
            <a:spLocks noChangeArrowheads="1"/>
          </p:cNvSpPr>
          <p:nvPr/>
        </p:nvSpPr>
        <p:spPr bwMode="auto">
          <a:xfrm>
            <a:off x="2456388" y="1628575"/>
            <a:ext cx="9354611" cy="170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200000"/>
              </a:lnSpc>
              <a:spcBef>
                <a:spcPts val="113"/>
              </a:spcBef>
              <a:spcAft>
                <a:spcPct val="0"/>
              </a:spcAft>
              <a:buNone/>
            </a:pPr>
            <a:r>
              <a:rPr lang="uk-UA" altLang="uk-UA" sz="1500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Сучасна міжнародна чипова платіжна </a:t>
            </a:r>
            <a:r>
              <a:rPr lang="uk-UA" altLang="uk-UA" sz="150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картка </a:t>
            </a:r>
            <a:r>
              <a:rPr lang="en-US" altLang="uk-UA" sz="150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MasterCard Debit </a:t>
            </a:r>
            <a:r>
              <a:rPr lang="en-US" altLang="uk-UA" sz="1500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Standard</a:t>
            </a:r>
            <a:r>
              <a:rPr lang="uk-UA" altLang="uk-UA" sz="1500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або </a:t>
            </a:r>
            <a:r>
              <a:rPr lang="en-US" altLang="uk-UA" sz="150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Visa </a:t>
            </a:r>
            <a:r>
              <a:rPr lang="en-US" altLang="uk-UA" sz="1500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Classic</a:t>
            </a:r>
            <a:r>
              <a:rPr lang="uk-UA" altLang="uk-UA" sz="1500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у гривні</a:t>
            </a:r>
          </a:p>
          <a:p>
            <a:pPr fontAlgn="base">
              <a:lnSpc>
                <a:spcPct val="200000"/>
              </a:lnSpc>
              <a:spcBef>
                <a:spcPts val="113"/>
              </a:spcBef>
              <a:spcAft>
                <a:spcPct val="0"/>
              </a:spcAft>
              <a:buNone/>
            </a:pPr>
            <a:r>
              <a:rPr lang="uk-UA" altLang="uk-UA" sz="1500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Ідентифікація Киянина, в т.ч. </a:t>
            </a:r>
            <a:r>
              <a:rPr lang="uk-UA" altLang="uk-UA" sz="150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як отримувача соціальних </a:t>
            </a:r>
            <a:r>
              <a:rPr lang="uk-UA" altLang="uk-UA" sz="1500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пільг</a:t>
            </a:r>
          </a:p>
          <a:p>
            <a:pPr fontAlgn="base">
              <a:lnSpc>
                <a:spcPct val="200000"/>
              </a:lnSpc>
              <a:spcBef>
                <a:spcPts val="113"/>
              </a:spcBef>
              <a:spcAft>
                <a:spcPct val="0"/>
              </a:spcAft>
              <a:buNone/>
            </a:pPr>
            <a:r>
              <a:rPr lang="uk-UA" altLang="uk-UA" sz="1500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Можливість використання в Київському метрополітені для здійснення проїзду, в т.ч. пільгового</a:t>
            </a:r>
          </a:p>
          <a:p>
            <a:pPr fontAlgn="base">
              <a:lnSpc>
                <a:spcPct val="200000"/>
              </a:lnSpc>
              <a:spcBef>
                <a:spcPts val="113"/>
              </a:spcBef>
              <a:spcAft>
                <a:spcPct val="0"/>
              </a:spcAft>
              <a:buNone/>
            </a:pPr>
            <a:r>
              <a:rPr lang="uk-UA" altLang="uk-UA" sz="1500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Знижки в аптеках та магазинах м. Києва</a:t>
            </a:r>
          </a:p>
          <a:p>
            <a:pPr fontAlgn="base">
              <a:lnSpc>
                <a:spcPct val="200000"/>
              </a:lnSpc>
              <a:spcBef>
                <a:spcPts val="113"/>
              </a:spcBef>
              <a:spcAft>
                <a:spcPct val="0"/>
              </a:spcAft>
              <a:buNone/>
            </a:pPr>
            <a:r>
              <a:rPr lang="uk-UA" altLang="uk-UA" sz="1500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Можливість </a:t>
            </a:r>
            <a:r>
              <a:rPr lang="uk-UA" altLang="uk-UA" sz="150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здійснення розрахунків в торгівельно-сервісній мережі та мережі інтернет</a:t>
            </a:r>
          </a:p>
          <a:p>
            <a:pPr fontAlgn="base">
              <a:lnSpc>
                <a:spcPct val="200000"/>
              </a:lnSpc>
              <a:spcBef>
                <a:spcPts val="113"/>
              </a:spcBef>
              <a:spcAft>
                <a:spcPct val="0"/>
              </a:spcAft>
              <a:buNone/>
            </a:pPr>
            <a:r>
              <a:rPr lang="uk-UA" altLang="uk-UA" sz="1500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Безкоштовне </a:t>
            </a:r>
            <a:r>
              <a:rPr lang="uk-UA" altLang="uk-UA" sz="150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зняття коштів в мережі установ та банкоматів банку</a:t>
            </a:r>
          </a:p>
        </p:txBody>
      </p:sp>
      <p:sp>
        <p:nvSpPr>
          <p:cNvPr id="4102" name="object 5"/>
          <p:cNvSpPr txBox="1">
            <a:spLocks noChangeArrowheads="1"/>
          </p:cNvSpPr>
          <p:nvPr/>
        </p:nvSpPr>
        <p:spPr bwMode="auto">
          <a:xfrm>
            <a:off x="9982200" y="6518275"/>
            <a:ext cx="279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ts val="1725"/>
              </a:lnSpc>
              <a:spcBef>
                <a:spcPts val="88"/>
              </a:spcBef>
              <a:spcAft>
                <a:spcPct val="0"/>
              </a:spcAft>
              <a:buNone/>
            </a:pPr>
            <a:endParaRPr lang="uk-UA" altLang="uk-UA" sz="1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3" name="object 4"/>
          <p:cNvSpPr txBox="1">
            <a:spLocks noChangeArrowheads="1"/>
          </p:cNvSpPr>
          <p:nvPr/>
        </p:nvSpPr>
        <p:spPr bwMode="auto">
          <a:xfrm>
            <a:off x="3676651" y="485775"/>
            <a:ext cx="682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uk-UA" altLang="uk-UA" sz="1000">
              <a:solidFill>
                <a:prstClr val="black"/>
              </a:solidFill>
            </a:endParaRPr>
          </a:p>
        </p:txBody>
      </p:sp>
      <p:sp>
        <p:nvSpPr>
          <p:cNvPr id="4104" name="object 3"/>
          <p:cNvSpPr txBox="1">
            <a:spLocks noChangeArrowheads="1"/>
          </p:cNvSpPr>
          <p:nvPr/>
        </p:nvSpPr>
        <p:spPr bwMode="auto">
          <a:xfrm>
            <a:off x="4210050" y="485775"/>
            <a:ext cx="714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uk-UA" altLang="uk-UA" sz="1000">
              <a:solidFill>
                <a:prstClr val="black"/>
              </a:solidFill>
            </a:endParaRPr>
          </a:p>
        </p:txBody>
      </p:sp>
      <p:sp>
        <p:nvSpPr>
          <p:cNvPr id="4105" name="object 2"/>
          <p:cNvSpPr txBox="1">
            <a:spLocks noChangeArrowheads="1"/>
          </p:cNvSpPr>
          <p:nvPr/>
        </p:nvSpPr>
        <p:spPr bwMode="auto">
          <a:xfrm>
            <a:off x="4608513" y="485775"/>
            <a:ext cx="682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uk-UA" altLang="uk-UA" sz="1000">
              <a:solidFill>
                <a:prstClr val="black"/>
              </a:solidFill>
            </a:endParaRPr>
          </a:p>
        </p:txBody>
      </p:sp>
      <p:sp>
        <p:nvSpPr>
          <p:cNvPr id="4106" name="TextBox 5"/>
          <p:cNvSpPr txBox="1">
            <a:spLocks noChangeArrowheads="1"/>
          </p:cNvSpPr>
          <p:nvPr/>
        </p:nvSpPr>
        <p:spPr bwMode="auto">
          <a:xfrm>
            <a:off x="381000" y="378249"/>
            <a:ext cx="595899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uk-UA" altLang="uk-UA" sz="2800" b="1" noProof="1" smtClean="0">
                <a:solidFill>
                  <a:schemeClr val="bg1"/>
                </a:solidFill>
                <a:latin typeface="Trebuchet MS bold" panose="020B0703020202020204" pitchFamily="34" charset="0"/>
              </a:rPr>
              <a:t>Картка Киянина від АТ «Ощадбанк» – це</a:t>
            </a:r>
            <a:endParaRPr lang="uk-UA" altLang="uk-UA" sz="2800" b="1" noProof="1">
              <a:solidFill>
                <a:schemeClr val="bg1"/>
              </a:solidFill>
              <a:latin typeface="Trebuchet MS bold" panose="020B0703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654" y="5876804"/>
            <a:ext cx="1802346" cy="90117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846" y="1759140"/>
            <a:ext cx="2873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846" y="2201631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845" y="2701988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845" y="3175509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845" y="3586756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552" y="4700332"/>
            <a:ext cx="2965744" cy="1908286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844" y="4100656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116" y="4700332"/>
            <a:ext cx="2821532" cy="1824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917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654" y="5956827"/>
            <a:ext cx="1802346" cy="90117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81000" y="217231"/>
            <a:ext cx="11430000" cy="1440000"/>
          </a:xfrm>
          <a:prstGeom prst="rect">
            <a:avLst/>
          </a:prstGeom>
          <a:solidFill>
            <a:srgbClr val="FF5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2425"/>
            <a:r>
              <a:rPr lang="uk-UA" sz="2800" b="1" dirty="0" smtClean="0">
                <a:latin typeface="Trebuchet MS bold" panose="020B0703020202020204" pitchFamily="34" charset="0"/>
              </a:rPr>
              <a:t>Банківські функції</a:t>
            </a:r>
          </a:p>
          <a:p>
            <a:pPr indent="352425"/>
            <a:r>
              <a:rPr lang="uk-UA" sz="2800" b="1" dirty="0" smtClean="0">
                <a:latin typeface="Trebuchet MS bold" panose="020B0703020202020204" pitchFamily="34" charset="0"/>
              </a:rPr>
              <a:t>Картки Киянина</a:t>
            </a:r>
            <a:r>
              <a:rPr lang="uk-UA" b="1" dirty="0" smtClean="0">
                <a:latin typeface="Trebuchet MS bold" panose="020B0703020202020204" pitchFamily="34" charset="0"/>
              </a:rPr>
              <a:t> - </a:t>
            </a:r>
            <a:r>
              <a:rPr lang="uk-UA" sz="2800" b="1" dirty="0" smtClean="0">
                <a:latin typeface="Trebuchet MS bold" panose="020B0703020202020204" pitchFamily="34" charset="0"/>
              </a:rPr>
              <a:t>це</a:t>
            </a:r>
            <a:endParaRPr lang="uk-UA" sz="2800" b="1" dirty="0">
              <a:latin typeface="Trebuchet MS bold" panose="020B0703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825003" y="2883974"/>
            <a:ext cx="823276" cy="348594"/>
          </a:xfrm>
          <a:prstGeom prst="line">
            <a:avLst/>
          </a:prstGeom>
          <a:ln w="19050">
            <a:solidFill>
              <a:srgbClr val="FF5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3"/>
          <p:cNvSpPr>
            <a:spLocks noChangeArrowheads="1"/>
          </p:cNvSpPr>
          <p:nvPr/>
        </p:nvSpPr>
        <p:spPr bwMode="auto">
          <a:xfrm>
            <a:off x="1412110" y="2282472"/>
            <a:ext cx="3004349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500"/>
              </a:lnSpc>
              <a:spcBef>
                <a:spcPct val="20000"/>
              </a:spcBef>
              <a:spcAft>
                <a:spcPts val="1000"/>
              </a:spcAft>
            </a:pPr>
            <a:r>
              <a:rPr lang="uk-UA" altLang="uk-UA" sz="1500" dirty="0">
                <a:latin typeface="Trebuchet MS" panose="020B0603020202020204" pitchFamily="34" charset="0"/>
                <a:cs typeface="Times New Roman" panose="02020603050405020304" pitchFamily="18" charset="0"/>
              </a:rPr>
              <a:t>в</a:t>
            </a:r>
            <a:r>
              <a:rPr lang="uk-UA" altLang="uk-UA" sz="15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клад </a:t>
            </a:r>
            <a:r>
              <a:rPr lang="en-US" altLang="uk-UA" sz="15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“</a:t>
            </a:r>
            <a:r>
              <a:rPr lang="uk-UA" altLang="uk-UA" sz="15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Мобільні заощадження</a:t>
            </a:r>
            <a:r>
              <a:rPr lang="en-US" altLang="uk-UA" sz="15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”</a:t>
            </a:r>
            <a:endParaRPr lang="uk-UA" altLang="uk-UA" sz="15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448118" y="4095095"/>
            <a:ext cx="1090802" cy="11803"/>
          </a:xfrm>
          <a:prstGeom prst="line">
            <a:avLst/>
          </a:prstGeom>
          <a:ln w="19050">
            <a:solidFill>
              <a:srgbClr val="FF5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3"/>
          <p:cNvSpPr>
            <a:spLocks noChangeArrowheads="1"/>
          </p:cNvSpPr>
          <p:nvPr/>
        </p:nvSpPr>
        <p:spPr bwMode="auto">
          <a:xfrm>
            <a:off x="2139221" y="3762871"/>
            <a:ext cx="1337226" cy="52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5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 altLang="uk-UA" sz="15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Web-</a:t>
            </a:r>
            <a:r>
              <a:rPr lang="uk-UA" altLang="uk-UA" sz="1500" dirty="0" err="1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банкінг</a:t>
            </a:r>
            <a:endParaRPr lang="en-US" altLang="uk-UA" sz="1500" dirty="0" smtClean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 altLang="uk-UA" sz="15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uk-UA" altLang="uk-UA" sz="1500" dirty="0" err="1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Ощад</a:t>
            </a:r>
            <a:r>
              <a:rPr lang="uk-UA" altLang="uk-UA" sz="15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24/7</a:t>
            </a:r>
            <a:r>
              <a:rPr lang="en-US" altLang="uk-UA" sz="15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uk-UA" altLang="uk-UA" sz="15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3470725" y="4788831"/>
            <a:ext cx="1177554" cy="157217"/>
          </a:xfrm>
          <a:prstGeom prst="line">
            <a:avLst/>
          </a:prstGeom>
          <a:ln w="19050">
            <a:solidFill>
              <a:srgbClr val="FF5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3"/>
          <p:cNvSpPr>
            <a:spLocks noChangeArrowheads="1"/>
          </p:cNvSpPr>
          <p:nvPr/>
        </p:nvSpPr>
        <p:spPr bwMode="auto">
          <a:xfrm>
            <a:off x="1890589" y="4700700"/>
            <a:ext cx="1588897" cy="52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5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 altLang="uk-UA" sz="15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Mobile – </a:t>
            </a:r>
            <a:r>
              <a:rPr lang="uk-UA" altLang="uk-UA" sz="1500" dirty="0" err="1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банкінг</a:t>
            </a:r>
            <a:endParaRPr lang="uk-UA" altLang="uk-UA" sz="1500" dirty="0" smtClean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 altLang="uk-UA" sz="15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uk-UA" altLang="uk-UA" sz="1500" dirty="0" err="1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Ощад</a:t>
            </a:r>
            <a:r>
              <a:rPr lang="uk-UA" altLang="uk-UA" sz="15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24/7</a:t>
            </a:r>
            <a:r>
              <a:rPr lang="en-US" altLang="uk-UA" sz="15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uk-UA" altLang="uk-UA" sz="15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6096000" y="2429375"/>
            <a:ext cx="83622" cy="454599"/>
          </a:xfrm>
          <a:prstGeom prst="line">
            <a:avLst/>
          </a:prstGeom>
          <a:ln w="19050">
            <a:solidFill>
              <a:srgbClr val="FF5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3"/>
          <p:cNvSpPr>
            <a:spLocks noChangeArrowheads="1"/>
          </p:cNvSpPr>
          <p:nvPr/>
        </p:nvSpPr>
        <p:spPr bwMode="auto">
          <a:xfrm>
            <a:off x="5180976" y="1892393"/>
            <a:ext cx="299313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500"/>
              </a:lnSpc>
              <a:spcBef>
                <a:spcPts val="150"/>
              </a:spcBef>
              <a:spcAft>
                <a:spcPts val="150"/>
              </a:spcAft>
            </a:pPr>
            <a:r>
              <a:rPr lang="uk-UA" altLang="uk-UA" sz="15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altLang="uk-UA" sz="15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ожливість користування кредитною лінією</a:t>
            </a:r>
          </a:p>
        </p:txBody>
      </p:sp>
      <p:sp>
        <p:nvSpPr>
          <p:cNvPr id="25" name="Прямоугольник 3"/>
          <p:cNvSpPr>
            <a:spLocks noChangeArrowheads="1"/>
          </p:cNvSpPr>
          <p:nvPr/>
        </p:nvSpPr>
        <p:spPr bwMode="auto">
          <a:xfrm>
            <a:off x="3173895" y="5910465"/>
            <a:ext cx="2856872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500"/>
              </a:lnSpc>
              <a:spcBef>
                <a:spcPct val="20000"/>
              </a:spcBef>
              <a:spcAft>
                <a:spcPts val="1000"/>
              </a:spcAft>
            </a:pPr>
            <a:r>
              <a:rPr lang="uk-UA" altLang="uk-UA" sz="15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</a:t>
            </a:r>
            <a:r>
              <a:rPr lang="uk-UA" altLang="uk-UA" sz="15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ілодобова служба підтримки</a:t>
            </a:r>
            <a:endParaRPr lang="uk-UA" altLang="uk-UA" sz="15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4938972" y="5094790"/>
            <a:ext cx="484009" cy="773501"/>
          </a:xfrm>
          <a:prstGeom prst="line">
            <a:avLst/>
          </a:prstGeom>
          <a:ln w="19050">
            <a:solidFill>
              <a:srgbClr val="FF5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3"/>
          <p:cNvSpPr>
            <a:spLocks noChangeArrowheads="1"/>
          </p:cNvSpPr>
          <p:nvPr/>
        </p:nvSpPr>
        <p:spPr bwMode="auto">
          <a:xfrm>
            <a:off x="8305800" y="3075104"/>
            <a:ext cx="2064496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500"/>
              </a:lnSpc>
            </a:pPr>
            <a:r>
              <a:rPr lang="uk-UA" altLang="uk-UA" sz="15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altLang="uk-UA" sz="15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іртуальна картка для розрахунків </a:t>
            </a:r>
            <a:r>
              <a:rPr lang="uk-UA" altLang="uk-UA" sz="15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endParaRPr lang="en-US" altLang="uk-UA" sz="1500" dirty="0" smtClean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</a:pPr>
            <a:r>
              <a:rPr lang="uk-UA" altLang="uk-UA" sz="15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мережі </a:t>
            </a:r>
            <a:r>
              <a:rPr lang="en-US" altLang="uk-UA" sz="15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Internet</a:t>
            </a:r>
            <a:endParaRPr lang="uk-UA" altLang="uk-UA" sz="15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"/>
          <p:cNvSpPr>
            <a:spLocks noChangeArrowheads="1"/>
          </p:cNvSpPr>
          <p:nvPr/>
        </p:nvSpPr>
        <p:spPr bwMode="auto">
          <a:xfrm>
            <a:off x="6286500" y="5705965"/>
            <a:ext cx="363681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500"/>
              </a:lnSpc>
              <a:spcBef>
                <a:spcPct val="20000"/>
              </a:spcBef>
              <a:spcAft>
                <a:spcPts val="1000"/>
              </a:spcAft>
            </a:pPr>
            <a:r>
              <a:rPr lang="uk-UA" altLang="uk-UA" sz="15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altLang="uk-UA" sz="15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ожливість отримання на картку заробітної плати, стипендії, пенсії, соціальних виплат та інших зарахувань</a:t>
            </a:r>
            <a:endParaRPr lang="uk-UA" altLang="uk-UA" sz="15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6427441" y="5043215"/>
            <a:ext cx="996616" cy="508608"/>
          </a:xfrm>
          <a:prstGeom prst="line">
            <a:avLst/>
          </a:prstGeom>
          <a:ln w="19050">
            <a:solidFill>
              <a:srgbClr val="FF5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7036661" y="4213336"/>
            <a:ext cx="1269139" cy="182208"/>
          </a:xfrm>
          <a:prstGeom prst="line">
            <a:avLst/>
          </a:prstGeom>
          <a:ln w="19050">
            <a:solidFill>
              <a:srgbClr val="FF5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"/>
          <p:cNvSpPr>
            <a:spLocks noChangeArrowheads="1"/>
          </p:cNvSpPr>
          <p:nvPr/>
        </p:nvSpPr>
        <p:spPr bwMode="auto">
          <a:xfrm>
            <a:off x="8489768" y="4304440"/>
            <a:ext cx="2281394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500"/>
              </a:lnSpc>
              <a:spcBef>
                <a:spcPct val="20000"/>
              </a:spcBef>
              <a:spcAft>
                <a:spcPts val="1000"/>
              </a:spcAft>
            </a:pPr>
            <a:r>
              <a:rPr lang="uk-UA" altLang="uk-UA" sz="15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uk-UA" altLang="uk-UA" sz="15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ерекази між картками</a:t>
            </a:r>
            <a:endParaRPr lang="uk-UA" altLang="uk-UA" sz="15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>
            <a:off x="7006205" y="3451688"/>
            <a:ext cx="1299595" cy="106438"/>
          </a:xfrm>
          <a:prstGeom prst="line">
            <a:avLst/>
          </a:prstGeom>
          <a:ln w="19050">
            <a:solidFill>
              <a:srgbClr val="FF5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0259">
            <a:off x="4672864" y="3331183"/>
            <a:ext cx="2097022" cy="1356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743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654" y="5956827"/>
            <a:ext cx="1802346" cy="90117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81000" y="217231"/>
            <a:ext cx="11430000" cy="1440000"/>
          </a:xfrm>
          <a:prstGeom prst="rect">
            <a:avLst/>
          </a:prstGeom>
          <a:solidFill>
            <a:srgbClr val="FF5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2425"/>
            <a:r>
              <a:rPr lang="uk-UA" sz="2800" b="1" dirty="0" smtClean="0">
                <a:latin typeface="Trebuchet MS bold" panose="020B0703020202020204" pitchFamily="34" charset="0"/>
              </a:rPr>
              <a:t>Небанківські функції</a:t>
            </a:r>
          </a:p>
          <a:p>
            <a:pPr indent="352425"/>
            <a:r>
              <a:rPr lang="uk-UA" sz="2800" b="1" dirty="0" smtClean="0">
                <a:latin typeface="Trebuchet MS bold" panose="020B0703020202020204" pitchFamily="34" charset="0"/>
              </a:rPr>
              <a:t>Картки Киянина</a:t>
            </a:r>
            <a:r>
              <a:rPr lang="uk-UA" b="1" dirty="0" smtClean="0">
                <a:latin typeface="Trebuchet MS bold" panose="020B0703020202020204" pitchFamily="34" charset="0"/>
              </a:rPr>
              <a:t> - </a:t>
            </a:r>
            <a:r>
              <a:rPr lang="uk-UA" sz="2800" b="1" dirty="0" smtClean="0">
                <a:latin typeface="Trebuchet MS bold" panose="020B0703020202020204" pitchFamily="34" charset="0"/>
              </a:rPr>
              <a:t>це</a:t>
            </a:r>
            <a:endParaRPr lang="uk-UA" sz="2800" b="1" dirty="0">
              <a:latin typeface="Trebuchet MS bold" panose="020B0703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945069" y="2744853"/>
            <a:ext cx="703210" cy="487715"/>
          </a:xfrm>
          <a:prstGeom prst="line">
            <a:avLst/>
          </a:prstGeom>
          <a:ln w="19050">
            <a:solidFill>
              <a:srgbClr val="FF5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3"/>
          <p:cNvSpPr>
            <a:spLocks noChangeArrowheads="1"/>
          </p:cNvSpPr>
          <p:nvPr/>
        </p:nvSpPr>
        <p:spPr bwMode="auto">
          <a:xfrm>
            <a:off x="1412110" y="2282472"/>
            <a:ext cx="2446504" cy="27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0"/>
              </a:lnSpc>
              <a:spcBef>
                <a:spcPct val="20000"/>
              </a:spcBef>
              <a:spcAft>
                <a:spcPts val="1000"/>
              </a:spcAft>
            </a:pPr>
            <a:r>
              <a:rPr lang="uk-UA" altLang="uk-UA" sz="15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Ідентифікація </a:t>
            </a:r>
            <a:r>
              <a:rPr lang="uk-UA" altLang="uk-UA" sz="15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держателя</a:t>
            </a:r>
          </a:p>
          <a:p>
            <a:pPr>
              <a:lnSpc>
                <a:spcPct val="0"/>
              </a:lnSpc>
              <a:spcBef>
                <a:spcPct val="20000"/>
              </a:spcBef>
              <a:spcAft>
                <a:spcPts val="1000"/>
              </a:spcAft>
            </a:pPr>
            <a:r>
              <a:rPr lang="uk-UA" altLang="uk-UA" sz="15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картки як </a:t>
            </a:r>
            <a:r>
              <a:rPr lang="uk-UA" altLang="uk-UA" sz="15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киянина</a:t>
            </a:r>
            <a:endParaRPr lang="uk-UA" altLang="uk-UA" sz="15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>
            <a:stCxn id="17" idx="3"/>
          </p:cNvCxnSpPr>
          <p:nvPr/>
        </p:nvCxnSpPr>
        <p:spPr>
          <a:xfrm>
            <a:off x="3640153" y="3868525"/>
            <a:ext cx="898767" cy="238373"/>
          </a:xfrm>
          <a:prstGeom prst="line">
            <a:avLst/>
          </a:prstGeom>
          <a:ln w="19050">
            <a:solidFill>
              <a:srgbClr val="FF5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3"/>
          <p:cNvSpPr>
            <a:spLocks noChangeArrowheads="1"/>
          </p:cNvSpPr>
          <p:nvPr/>
        </p:nvSpPr>
        <p:spPr bwMode="auto">
          <a:xfrm>
            <a:off x="1193649" y="3533818"/>
            <a:ext cx="2446504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uk-UA" altLang="uk-UA" sz="15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Ідентифікація держателя</a:t>
            </a:r>
          </a:p>
          <a:p>
            <a:pPr>
              <a:lnSpc>
                <a:spcPts val="1500"/>
              </a:lnSpc>
            </a:pPr>
            <a:r>
              <a:rPr lang="uk-UA" altLang="uk-UA" sz="15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картки як особи, що має </a:t>
            </a:r>
          </a:p>
          <a:p>
            <a:pPr>
              <a:lnSpc>
                <a:spcPts val="1500"/>
              </a:lnSpc>
            </a:pPr>
            <a:r>
              <a:rPr lang="uk-UA" altLang="uk-UA" sz="15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 на пільги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3470725" y="4788831"/>
            <a:ext cx="1177554" cy="157217"/>
          </a:xfrm>
          <a:prstGeom prst="line">
            <a:avLst/>
          </a:prstGeom>
          <a:ln w="19050">
            <a:solidFill>
              <a:srgbClr val="FF5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3"/>
          <p:cNvSpPr>
            <a:spLocks noChangeArrowheads="1"/>
          </p:cNvSpPr>
          <p:nvPr/>
        </p:nvSpPr>
        <p:spPr bwMode="auto">
          <a:xfrm>
            <a:off x="1208157" y="4830615"/>
            <a:ext cx="2885726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uk-UA" altLang="uk-UA" sz="15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Проїзний квиток в </a:t>
            </a:r>
          </a:p>
          <a:p>
            <a:pPr>
              <a:lnSpc>
                <a:spcPts val="1500"/>
              </a:lnSpc>
            </a:pPr>
            <a:r>
              <a:rPr lang="uk-UA" altLang="uk-UA" sz="15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Київському метрополітені для</a:t>
            </a:r>
          </a:p>
          <a:p>
            <a:pPr>
              <a:lnSpc>
                <a:spcPts val="1500"/>
              </a:lnSpc>
            </a:pPr>
            <a:r>
              <a:rPr lang="uk-UA" altLang="uk-UA" sz="15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усіх держателів картки</a:t>
            </a:r>
            <a:endParaRPr lang="uk-UA" altLang="uk-UA" sz="15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6096000" y="2157429"/>
            <a:ext cx="594809" cy="878794"/>
          </a:xfrm>
          <a:prstGeom prst="line">
            <a:avLst/>
          </a:prstGeom>
          <a:ln w="19050">
            <a:solidFill>
              <a:srgbClr val="FF5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3"/>
          <p:cNvSpPr>
            <a:spLocks noChangeArrowheads="1"/>
          </p:cNvSpPr>
          <p:nvPr/>
        </p:nvSpPr>
        <p:spPr bwMode="auto">
          <a:xfrm>
            <a:off x="8645131" y="2744853"/>
            <a:ext cx="2993139" cy="169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500"/>
              </a:lnSpc>
              <a:spcBef>
                <a:spcPts val="150"/>
              </a:spcBef>
              <a:spcAft>
                <a:spcPts val="150"/>
              </a:spcAft>
            </a:pPr>
            <a:r>
              <a:rPr lang="uk-UA" altLang="uk-UA" sz="15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Знижки та бонуси від торгівельних мереж Києва:</a:t>
            </a:r>
          </a:p>
          <a:p>
            <a:pPr algn="ctr">
              <a:lnSpc>
                <a:spcPts val="1500"/>
              </a:lnSpc>
              <a:spcBef>
                <a:spcPts val="150"/>
              </a:spcBef>
              <a:spcAft>
                <a:spcPts val="150"/>
              </a:spcAft>
            </a:pPr>
            <a:r>
              <a:rPr lang="uk-UA" altLang="uk-UA" sz="15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BILLA</a:t>
            </a:r>
          </a:p>
          <a:p>
            <a:pPr algn="ctr">
              <a:lnSpc>
                <a:spcPts val="1500"/>
              </a:lnSpc>
              <a:spcBef>
                <a:spcPts val="150"/>
              </a:spcBef>
              <a:spcAft>
                <a:spcPts val="150"/>
              </a:spcAft>
            </a:pPr>
            <a:r>
              <a:rPr lang="uk-UA" altLang="uk-UA" sz="15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NOVUS</a:t>
            </a:r>
          </a:p>
          <a:p>
            <a:pPr algn="ctr">
              <a:lnSpc>
                <a:spcPts val="1500"/>
              </a:lnSpc>
              <a:spcBef>
                <a:spcPts val="150"/>
              </a:spcBef>
              <a:spcAft>
                <a:spcPts val="150"/>
              </a:spcAft>
            </a:pPr>
            <a:r>
              <a:rPr lang="uk-UA" altLang="uk-UA" sz="15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Вест-лайн</a:t>
            </a:r>
          </a:p>
          <a:p>
            <a:pPr algn="ctr">
              <a:lnSpc>
                <a:spcPts val="1500"/>
              </a:lnSpc>
              <a:spcBef>
                <a:spcPts val="150"/>
              </a:spcBef>
              <a:spcAft>
                <a:spcPts val="150"/>
              </a:spcAft>
            </a:pPr>
            <a:r>
              <a:rPr lang="uk-UA" altLang="uk-UA" sz="15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Фуршет</a:t>
            </a:r>
          </a:p>
          <a:p>
            <a:pPr algn="ctr">
              <a:lnSpc>
                <a:spcPts val="1500"/>
              </a:lnSpc>
              <a:spcBef>
                <a:spcPts val="150"/>
              </a:spcBef>
              <a:spcAft>
                <a:spcPts val="150"/>
              </a:spcAft>
            </a:pPr>
            <a:r>
              <a:rPr lang="uk-UA" altLang="uk-UA" sz="15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усіх держателів картки</a:t>
            </a:r>
          </a:p>
        </p:txBody>
      </p:sp>
      <p:sp>
        <p:nvSpPr>
          <p:cNvPr id="25" name="Прямоугольник 3"/>
          <p:cNvSpPr>
            <a:spLocks noChangeArrowheads="1"/>
          </p:cNvSpPr>
          <p:nvPr/>
        </p:nvSpPr>
        <p:spPr bwMode="auto">
          <a:xfrm>
            <a:off x="3173895" y="5910465"/>
            <a:ext cx="373852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uk-UA" altLang="uk-UA" sz="15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безкоштовного проїзду</a:t>
            </a:r>
          </a:p>
          <a:p>
            <a:pPr>
              <a:lnSpc>
                <a:spcPts val="1500"/>
              </a:lnSpc>
            </a:pPr>
            <a:r>
              <a:rPr lang="uk-UA" altLang="uk-UA" sz="15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пільговиків в Київському метрополітені</a:t>
            </a:r>
            <a:endParaRPr lang="uk-UA" altLang="uk-UA" sz="15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4938972" y="5094790"/>
            <a:ext cx="484009" cy="773501"/>
          </a:xfrm>
          <a:prstGeom prst="line">
            <a:avLst/>
          </a:prstGeom>
          <a:ln w="19050">
            <a:solidFill>
              <a:srgbClr val="FF5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3"/>
          <p:cNvSpPr>
            <a:spLocks noChangeArrowheads="1"/>
          </p:cNvSpPr>
          <p:nvPr/>
        </p:nvSpPr>
        <p:spPr bwMode="auto">
          <a:xfrm>
            <a:off x="6690809" y="1664234"/>
            <a:ext cx="2064496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500"/>
              </a:lnSpc>
            </a:pPr>
            <a:r>
              <a:rPr lang="uk-UA" altLang="uk-UA" sz="15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Ексклюзивні пільгові умови обслуговування держателів картки киянина Ощадбанку від компанії Київстар </a:t>
            </a:r>
            <a:endParaRPr lang="uk-UA" altLang="uk-UA" sz="15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"/>
          <p:cNvSpPr>
            <a:spLocks noChangeArrowheads="1"/>
          </p:cNvSpPr>
          <p:nvPr/>
        </p:nvSpPr>
        <p:spPr bwMode="auto">
          <a:xfrm>
            <a:off x="6925749" y="5705965"/>
            <a:ext cx="232813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500"/>
              </a:lnSpc>
              <a:spcBef>
                <a:spcPct val="20000"/>
              </a:spcBef>
              <a:spcAft>
                <a:spcPts val="1000"/>
              </a:spcAft>
            </a:pPr>
            <a:r>
              <a:rPr lang="uk-UA" altLang="uk-UA" sz="15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Знижка в мережі комунальних аптек «Фармація» для пільговиків</a:t>
            </a:r>
            <a:endParaRPr lang="uk-UA" altLang="uk-UA" sz="15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6910847" y="4656714"/>
            <a:ext cx="812210" cy="753554"/>
          </a:xfrm>
          <a:prstGeom prst="line">
            <a:avLst/>
          </a:prstGeom>
          <a:ln w="19050">
            <a:solidFill>
              <a:srgbClr val="FF5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7278021" y="3753810"/>
            <a:ext cx="1387997" cy="5740"/>
          </a:xfrm>
          <a:prstGeom prst="line">
            <a:avLst/>
          </a:prstGeom>
          <a:ln w="19050">
            <a:solidFill>
              <a:srgbClr val="FF5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11194">
            <a:off x="4788235" y="3229582"/>
            <a:ext cx="2170708" cy="139672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0419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654" y="5956827"/>
            <a:ext cx="1802346" cy="90117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81000" y="217231"/>
            <a:ext cx="11430000" cy="1440000"/>
          </a:xfrm>
          <a:prstGeom prst="rect">
            <a:avLst/>
          </a:prstGeom>
          <a:solidFill>
            <a:srgbClr val="FF5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2425"/>
            <a:r>
              <a:rPr lang="uk-UA" sz="2800" b="1" dirty="0" smtClean="0">
                <a:latin typeface="Trebuchet MS bold" panose="020B0703020202020204" pitchFamily="34" charset="0"/>
              </a:rPr>
              <a:t>Оплата поїздок в метрополітені</a:t>
            </a:r>
          </a:p>
          <a:p>
            <a:pPr indent="352425"/>
            <a:r>
              <a:rPr lang="uk-UA" sz="2800" b="1" dirty="0">
                <a:latin typeface="Trebuchet MS bold" panose="020B0703020202020204" pitchFamily="34" charset="0"/>
              </a:rPr>
              <a:t>з</a:t>
            </a:r>
            <a:r>
              <a:rPr lang="uk-UA" sz="2800" b="1" dirty="0" smtClean="0">
                <a:latin typeface="Trebuchet MS bold" panose="020B0703020202020204" pitchFamily="34" charset="0"/>
              </a:rPr>
              <a:t>а допомогою Картки Киянина</a:t>
            </a:r>
            <a:endParaRPr lang="uk-UA" sz="2800" b="1" dirty="0">
              <a:latin typeface="Trebuchet MS bold" panose="020B0703020202020204" pitchFamily="34" charset="0"/>
            </a:endParaRPr>
          </a:p>
        </p:txBody>
      </p:sp>
      <p:sp>
        <p:nvSpPr>
          <p:cNvPr id="17" name="Прямоугольник 3"/>
          <p:cNvSpPr>
            <a:spLocks noChangeArrowheads="1"/>
          </p:cNvSpPr>
          <p:nvPr/>
        </p:nvSpPr>
        <p:spPr bwMode="auto">
          <a:xfrm>
            <a:off x="516081" y="2118437"/>
            <a:ext cx="610292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uk-UA" sz="1400" dirty="0" smtClean="0"/>
              <a:t>Проїзд у метрополітені </a:t>
            </a:r>
            <a:r>
              <a:rPr lang="uk-UA" sz="1400" b="1" dirty="0" smtClean="0"/>
              <a:t>вигідно оплачувати за допомогою Картки Киянина</a:t>
            </a:r>
            <a:r>
              <a:rPr lang="uk-UA" sz="1400" dirty="0" smtClean="0"/>
              <a:t>. </a:t>
            </a:r>
          </a:p>
          <a:p>
            <a:pPr>
              <a:lnSpc>
                <a:spcPts val="1500"/>
              </a:lnSpc>
            </a:pPr>
            <a:r>
              <a:rPr lang="uk-UA" sz="1400" dirty="0" smtClean="0"/>
              <a:t>Вартість поїздки зменшується, пропорційно сумі внесених на Картку коштів.</a:t>
            </a:r>
          </a:p>
          <a:p>
            <a:pPr>
              <a:lnSpc>
                <a:spcPts val="1500"/>
              </a:lnSpc>
            </a:pPr>
            <a:r>
              <a:rPr lang="uk-UA" sz="1400" dirty="0" smtClean="0"/>
              <a:t>Запис, дозапис поїздок на «Картку киянина» здійснюється як в касах станцій метрополітену, так і в </a:t>
            </a:r>
            <a:r>
              <a:rPr lang="uk-UA" sz="1400" dirty="0"/>
              <a:t>автоматах дозапису безконтактних </a:t>
            </a:r>
            <a:r>
              <a:rPr lang="uk-UA" sz="1400" dirty="0" smtClean="0"/>
              <a:t>карток.</a:t>
            </a:r>
            <a:br>
              <a:rPr lang="uk-UA" sz="1400" dirty="0" smtClean="0"/>
            </a:br>
            <a:endParaRPr lang="uk-UA" sz="1400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859053"/>
              </p:ext>
            </p:extLst>
          </p:nvPr>
        </p:nvGraphicFramePr>
        <p:xfrm>
          <a:off x="1039091" y="3663122"/>
          <a:ext cx="4738254" cy="2716893"/>
        </p:xfrm>
        <a:graphic>
          <a:graphicData uri="http://schemas.openxmlformats.org/drawingml/2006/table">
            <a:tbl>
              <a:tblPr/>
              <a:tblGrid>
                <a:gridCol w="3337041"/>
                <a:gridCol w="1401213"/>
              </a:tblGrid>
              <a:tr h="246775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spc="-75" dirty="0" smtClean="0">
                          <a:solidFill>
                            <a:srgbClr val="000000"/>
                          </a:solidFill>
                          <a:effectLst/>
                        </a:rPr>
                        <a:t>Оплата </a:t>
                      </a:r>
                      <a:r>
                        <a:rPr lang="ru-RU" sz="1800" b="1" spc="-75" dirty="0" err="1" smtClean="0">
                          <a:solidFill>
                            <a:srgbClr val="000000"/>
                          </a:solidFill>
                          <a:effectLst/>
                        </a:rPr>
                        <a:t>проїзду</a:t>
                      </a:r>
                      <a:endParaRPr lang="ru-RU" dirty="0">
                        <a:effectLst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spc="-80" dirty="0" err="1">
                          <a:solidFill>
                            <a:srgbClr val="000000"/>
                          </a:solidFill>
                          <a:effectLst/>
                        </a:rPr>
                        <a:t>Вартість</a:t>
                      </a:r>
                      <a:r>
                        <a:rPr lang="ru-RU" sz="1300" b="1" spc="-35" dirty="0">
                          <a:solidFill>
                            <a:srgbClr val="000000"/>
                          </a:solidFill>
                          <a:effectLst/>
                        </a:rPr>
                        <a:t> (грн.)</a:t>
                      </a:r>
                      <a:endParaRPr lang="ru-RU" dirty="0">
                        <a:effectLst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0608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pc="-80" dirty="0">
                          <a:solidFill>
                            <a:srgbClr val="000000"/>
                          </a:solidFill>
                          <a:effectLst/>
                        </a:rPr>
                        <a:t>Жетону,</a:t>
                      </a:r>
                      <a:endParaRPr lang="ru-RU" dirty="0">
                        <a:effectLst/>
                      </a:endParaRPr>
                    </a:p>
                    <a:p>
                      <a:pPr algn="ctr"/>
                      <a:r>
                        <a:rPr lang="ru-RU" sz="1100" b="1" spc="-80" dirty="0" err="1" smtClean="0">
                          <a:solidFill>
                            <a:srgbClr val="000000"/>
                          </a:solidFill>
                          <a:effectLst/>
                        </a:rPr>
                        <a:t>Поїздки</a:t>
                      </a:r>
                      <a:r>
                        <a:rPr lang="ru-RU" sz="1100" b="1" spc="-80" dirty="0" smtClean="0">
                          <a:solidFill>
                            <a:srgbClr val="000000"/>
                          </a:solidFill>
                          <a:effectLst/>
                        </a:rPr>
                        <a:t> за </a:t>
                      </a:r>
                      <a:r>
                        <a:rPr lang="ru-RU" sz="1100" b="1" spc="-80" dirty="0" err="1" smtClean="0">
                          <a:solidFill>
                            <a:srgbClr val="000000"/>
                          </a:solidFill>
                          <a:effectLst/>
                        </a:rPr>
                        <a:t>Карткою</a:t>
                      </a:r>
                      <a:r>
                        <a:rPr lang="ru-RU" sz="1100" b="1" spc="-8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100" b="1" spc="-80" dirty="0" err="1" smtClean="0">
                          <a:solidFill>
                            <a:srgbClr val="000000"/>
                          </a:solidFill>
                          <a:effectLst/>
                        </a:rPr>
                        <a:t>Киянина</a:t>
                      </a:r>
                      <a:endParaRPr lang="ru-RU" b="1" dirty="0">
                        <a:effectLst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809">
                <a:tc>
                  <a:txBody>
                    <a:bodyPr/>
                    <a:lstStyle/>
                    <a:p>
                      <a:pPr algn="l"/>
                      <a:r>
                        <a:rPr lang="ru-RU" sz="1100" b="0" spc="-75" dirty="0">
                          <a:solidFill>
                            <a:srgbClr val="000000"/>
                          </a:solidFill>
                          <a:effectLst/>
                        </a:rPr>
                        <a:t>Жетон </a:t>
                      </a:r>
                      <a:endParaRPr lang="ru-RU" b="0" dirty="0">
                        <a:effectLst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pc="-80">
                          <a:solidFill>
                            <a:srgbClr val="000000"/>
                          </a:solidFill>
                          <a:effectLst/>
                        </a:rPr>
                        <a:t>4,00</a:t>
                      </a:r>
                      <a:endParaRPr lang="ru-RU">
                        <a:effectLst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809">
                <a:tc>
                  <a:txBody>
                    <a:bodyPr/>
                    <a:lstStyle/>
                    <a:p>
                      <a:pPr algn="l"/>
                      <a:r>
                        <a:rPr lang="uk-UA" sz="1100" b="1" dirty="0" smtClean="0">
                          <a:effectLst/>
                        </a:rPr>
                        <a:t>Картка Киянина </a:t>
                      </a:r>
                      <a:r>
                        <a:rPr lang="uk-UA" sz="1100" dirty="0" smtClean="0">
                          <a:effectLst/>
                        </a:rPr>
                        <a:t>- п</a:t>
                      </a:r>
                      <a:r>
                        <a:rPr lang="ru-RU" sz="1100" dirty="0" err="1" smtClean="0">
                          <a:effectLst/>
                        </a:rPr>
                        <a:t>оїздки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від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b="1" dirty="0">
                          <a:effectLst/>
                        </a:rPr>
                        <a:t>1 </a:t>
                      </a:r>
                      <a:r>
                        <a:rPr lang="ru-RU" sz="1100" dirty="0">
                          <a:effectLst/>
                        </a:rPr>
                        <a:t>до</a:t>
                      </a:r>
                      <a:r>
                        <a:rPr lang="ru-RU" sz="1100" b="1" dirty="0">
                          <a:effectLst/>
                        </a:rPr>
                        <a:t> 9 </a:t>
                      </a:r>
                      <a:endParaRPr lang="ru-RU" dirty="0">
                        <a:effectLst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pc="-45">
                          <a:solidFill>
                            <a:srgbClr val="000000"/>
                          </a:solidFill>
                          <a:effectLst/>
                        </a:rPr>
                        <a:t>4,00</a:t>
                      </a:r>
                      <a:endParaRPr lang="ru-RU">
                        <a:effectLst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809">
                <a:tc>
                  <a:txBody>
                    <a:bodyPr/>
                    <a:lstStyle/>
                    <a:p>
                      <a:pPr algn="l"/>
                      <a:r>
                        <a:rPr lang="uk-UA" sz="1100" b="1" dirty="0" smtClean="0">
                          <a:effectLst/>
                        </a:rPr>
                        <a:t>Картка Киянина</a:t>
                      </a:r>
                      <a:r>
                        <a:rPr lang="uk-UA" sz="1100" dirty="0" smtClean="0">
                          <a:effectLst/>
                        </a:rPr>
                        <a:t> - п</a:t>
                      </a:r>
                      <a:r>
                        <a:rPr lang="ru-RU" sz="1100" dirty="0" err="1" smtClean="0">
                          <a:effectLst/>
                        </a:rPr>
                        <a:t>оїздки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від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b="1" dirty="0">
                          <a:effectLst/>
                        </a:rPr>
                        <a:t>10 </a:t>
                      </a:r>
                      <a:r>
                        <a:rPr lang="ru-RU" sz="1100" dirty="0">
                          <a:effectLst/>
                        </a:rPr>
                        <a:t>до</a:t>
                      </a:r>
                      <a:r>
                        <a:rPr lang="ru-RU" sz="1100" b="1" dirty="0">
                          <a:effectLst/>
                        </a:rPr>
                        <a:t>19</a:t>
                      </a:r>
                      <a:endParaRPr lang="ru-RU" dirty="0">
                        <a:effectLst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pc="-65">
                          <a:solidFill>
                            <a:srgbClr val="000000"/>
                          </a:solidFill>
                          <a:effectLst/>
                        </a:rPr>
                        <a:t>3,90</a:t>
                      </a:r>
                      <a:endParaRPr lang="ru-RU">
                        <a:effectLst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809">
                <a:tc>
                  <a:txBody>
                    <a:bodyPr/>
                    <a:lstStyle/>
                    <a:p>
                      <a:pPr algn="l"/>
                      <a:r>
                        <a:rPr lang="uk-UA" sz="1100" b="1" dirty="0" smtClean="0">
                          <a:effectLst/>
                        </a:rPr>
                        <a:t>Картка Киянина</a:t>
                      </a:r>
                      <a:r>
                        <a:rPr lang="uk-UA" sz="1100" dirty="0" smtClean="0">
                          <a:effectLst/>
                        </a:rPr>
                        <a:t> - п</a:t>
                      </a:r>
                      <a:r>
                        <a:rPr lang="ru-RU" sz="1100" dirty="0" err="1" smtClean="0">
                          <a:effectLst/>
                        </a:rPr>
                        <a:t>оїздки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від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b="1" dirty="0">
                          <a:effectLst/>
                        </a:rPr>
                        <a:t>20 </a:t>
                      </a:r>
                      <a:r>
                        <a:rPr lang="ru-RU" sz="1100" dirty="0">
                          <a:effectLst/>
                        </a:rPr>
                        <a:t>до </a:t>
                      </a:r>
                      <a:r>
                        <a:rPr lang="ru-RU" sz="1100" b="1" dirty="0">
                          <a:effectLst/>
                        </a:rPr>
                        <a:t>29</a:t>
                      </a:r>
                      <a:endParaRPr lang="ru-RU" dirty="0">
                        <a:effectLst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pc="-65">
                          <a:solidFill>
                            <a:srgbClr val="000000"/>
                          </a:solidFill>
                          <a:effectLst/>
                        </a:rPr>
                        <a:t>3,80</a:t>
                      </a:r>
                      <a:endParaRPr lang="ru-RU">
                        <a:effectLst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809">
                <a:tc>
                  <a:txBody>
                    <a:bodyPr/>
                    <a:lstStyle/>
                    <a:p>
                      <a:pPr algn="l"/>
                      <a:r>
                        <a:rPr lang="uk-UA" sz="1100" b="1" dirty="0" smtClean="0">
                          <a:effectLst/>
                        </a:rPr>
                        <a:t>Картка Киянина</a:t>
                      </a:r>
                      <a:r>
                        <a:rPr lang="uk-UA" sz="1100" dirty="0" smtClean="0">
                          <a:effectLst/>
                        </a:rPr>
                        <a:t> - п</a:t>
                      </a:r>
                      <a:r>
                        <a:rPr lang="ru-RU" sz="1100" dirty="0" err="1" smtClean="0">
                          <a:effectLst/>
                        </a:rPr>
                        <a:t>оїздки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від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b="1" dirty="0">
                          <a:effectLst/>
                        </a:rPr>
                        <a:t>30 </a:t>
                      </a:r>
                      <a:r>
                        <a:rPr lang="ru-RU" sz="1100" dirty="0">
                          <a:effectLst/>
                        </a:rPr>
                        <a:t>до</a:t>
                      </a:r>
                      <a:r>
                        <a:rPr lang="ru-RU" sz="1100" b="1" dirty="0">
                          <a:effectLst/>
                        </a:rPr>
                        <a:t> 39</a:t>
                      </a:r>
                      <a:endParaRPr lang="ru-RU" dirty="0">
                        <a:effectLst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pc="-65">
                          <a:solidFill>
                            <a:srgbClr val="000000"/>
                          </a:solidFill>
                          <a:effectLst/>
                        </a:rPr>
                        <a:t>3,70</a:t>
                      </a:r>
                      <a:endParaRPr lang="ru-RU">
                        <a:effectLst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182">
                <a:tc>
                  <a:txBody>
                    <a:bodyPr/>
                    <a:lstStyle/>
                    <a:p>
                      <a:pPr algn="l"/>
                      <a:r>
                        <a:rPr lang="uk-UA" sz="1100" b="1" dirty="0" smtClean="0">
                          <a:effectLst/>
                        </a:rPr>
                        <a:t>Картка Киянина</a:t>
                      </a:r>
                      <a:r>
                        <a:rPr lang="uk-UA" sz="1100" dirty="0" smtClean="0">
                          <a:effectLst/>
                        </a:rPr>
                        <a:t> - п</a:t>
                      </a:r>
                      <a:r>
                        <a:rPr lang="ru-RU" sz="1100" dirty="0" err="1" smtClean="0">
                          <a:effectLst/>
                        </a:rPr>
                        <a:t>оїздки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від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b="1" dirty="0">
                          <a:effectLst/>
                        </a:rPr>
                        <a:t>40 </a:t>
                      </a:r>
                      <a:r>
                        <a:rPr lang="ru-RU" sz="1100" dirty="0">
                          <a:effectLst/>
                        </a:rPr>
                        <a:t>до</a:t>
                      </a:r>
                      <a:r>
                        <a:rPr lang="ru-RU" sz="1100" b="1" dirty="0">
                          <a:effectLst/>
                        </a:rPr>
                        <a:t> 49</a:t>
                      </a:r>
                      <a:endParaRPr lang="ru-RU" dirty="0">
                        <a:effectLst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pc="-65">
                          <a:solidFill>
                            <a:srgbClr val="000000"/>
                          </a:solidFill>
                          <a:effectLst/>
                        </a:rPr>
                        <a:t>3,60</a:t>
                      </a:r>
                      <a:endParaRPr lang="ru-RU">
                        <a:effectLst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809">
                <a:tc>
                  <a:txBody>
                    <a:bodyPr/>
                    <a:lstStyle/>
                    <a:p>
                      <a:pPr algn="l"/>
                      <a:r>
                        <a:rPr lang="uk-UA" sz="1100" b="1" dirty="0" smtClean="0">
                          <a:effectLst/>
                        </a:rPr>
                        <a:t>Картка Киянина</a:t>
                      </a:r>
                      <a:r>
                        <a:rPr lang="uk-UA" sz="1100" dirty="0" smtClean="0">
                          <a:effectLst/>
                        </a:rPr>
                        <a:t> - п</a:t>
                      </a:r>
                      <a:r>
                        <a:rPr lang="ru-RU" sz="1100" dirty="0" err="1" smtClean="0">
                          <a:effectLst/>
                        </a:rPr>
                        <a:t>оїздки</a:t>
                      </a:r>
                      <a:r>
                        <a:rPr lang="ru-RU" sz="1100" b="1" dirty="0">
                          <a:effectLst/>
                        </a:rPr>
                        <a:t> 50</a:t>
                      </a:r>
                      <a:endParaRPr lang="ru-RU" dirty="0">
                        <a:effectLst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pc="-65" dirty="0">
                          <a:solidFill>
                            <a:srgbClr val="000000"/>
                          </a:solidFill>
                          <a:effectLst/>
                        </a:rPr>
                        <a:t>3,50</a:t>
                      </a:r>
                      <a:endParaRPr lang="ru-RU" dirty="0">
                        <a:effectLst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30" name="Picture 6" descr="http://transit.parovoz.com/muralista-data/UAKK/20110828_422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137" y="1978965"/>
            <a:ext cx="5108864" cy="340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63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381000" y="249315"/>
            <a:ext cx="11430000" cy="1248751"/>
          </a:xfrm>
          <a:prstGeom prst="rect">
            <a:avLst/>
          </a:prstGeom>
          <a:solidFill>
            <a:srgbClr val="FF585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9" name="object 15"/>
          <p:cNvSpPr txBox="1">
            <a:spLocks noChangeArrowheads="1"/>
          </p:cNvSpPr>
          <p:nvPr/>
        </p:nvSpPr>
        <p:spPr bwMode="auto">
          <a:xfrm>
            <a:off x="4270787" y="1720048"/>
            <a:ext cx="7407093" cy="463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200000"/>
              </a:lnSpc>
              <a:spcBef>
                <a:spcPts val="113"/>
              </a:spcBef>
              <a:spcAft>
                <a:spcPct val="0"/>
              </a:spcAft>
              <a:buNone/>
            </a:pPr>
            <a:r>
              <a:rPr lang="uk-UA" altLang="uk-UA" sz="1500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Безконтактні розрахунки в торгово-сервісній мережі</a:t>
            </a:r>
          </a:p>
          <a:p>
            <a:pPr fontAlgn="base">
              <a:lnSpc>
                <a:spcPct val="200000"/>
              </a:lnSpc>
              <a:spcBef>
                <a:spcPts val="113"/>
              </a:spcBef>
              <a:spcAft>
                <a:spcPct val="0"/>
              </a:spcAft>
              <a:buNone/>
            </a:pPr>
            <a:r>
              <a:rPr lang="uk-UA" altLang="uk-UA" sz="1500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Картка учня</a:t>
            </a:r>
          </a:p>
          <a:p>
            <a:pPr fontAlgn="base">
              <a:lnSpc>
                <a:spcPct val="200000"/>
              </a:lnSpc>
              <a:spcBef>
                <a:spcPts val="113"/>
              </a:spcBef>
              <a:spcAft>
                <a:spcPct val="0"/>
              </a:spcAft>
              <a:buNone/>
            </a:pPr>
            <a:r>
              <a:rPr lang="uk-UA" altLang="uk-UA" sz="1500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Комунальний додаток</a:t>
            </a:r>
          </a:p>
          <a:p>
            <a:pPr fontAlgn="base">
              <a:lnSpc>
                <a:spcPct val="200000"/>
              </a:lnSpc>
              <a:spcBef>
                <a:spcPts val="113"/>
              </a:spcBef>
              <a:spcAft>
                <a:spcPct val="0"/>
              </a:spcAft>
              <a:buNone/>
            </a:pPr>
            <a:r>
              <a:rPr lang="uk-UA" altLang="uk-UA" sz="1500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Медичний додаток</a:t>
            </a:r>
          </a:p>
          <a:p>
            <a:pPr fontAlgn="base">
              <a:lnSpc>
                <a:spcPct val="200000"/>
              </a:lnSpc>
              <a:spcBef>
                <a:spcPts val="113"/>
              </a:spcBef>
              <a:spcAft>
                <a:spcPct val="0"/>
              </a:spcAft>
              <a:buNone/>
            </a:pPr>
            <a:r>
              <a:rPr lang="uk-UA" altLang="uk-UA" sz="1500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Розширений транспортний додаток</a:t>
            </a:r>
          </a:p>
          <a:p>
            <a:pPr fontAlgn="base">
              <a:lnSpc>
                <a:spcPct val="200000"/>
              </a:lnSpc>
              <a:spcBef>
                <a:spcPts val="113"/>
              </a:spcBef>
              <a:spcAft>
                <a:spcPct val="0"/>
              </a:spcAft>
              <a:buNone/>
            </a:pPr>
            <a:r>
              <a:rPr lang="uk-UA" altLang="uk-UA" sz="1500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Додаток «Адмінпослуги»</a:t>
            </a:r>
          </a:p>
          <a:p>
            <a:pPr fontAlgn="base">
              <a:lnSpc>
                <a:spcPct val="200000"/>
              </a:lnSpc>
              <a:spcBef>
                <a:spcPts val="113"/>
              </a:spcBef>
              <a:spcAft>
                <a:spcPct val="0"/>
              </a:spcAft>
              <a:buNone/>
            </a:pPr>
            <a:r>
              <a:rPr lang="uk-UA" altLang="uk-UA" sz="1500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Додаток «Освіта»</a:t>
            </a:r>
          </a:p>
          <a:p>
            <a:pPr fontAlgn="base">
              <a:lnSpc>
                <a:spcPct val="200000"/>
              </a:lnSpc>
              <a:spcBef>
                <a:spcPts val="113"/>
              </a:spcBef>
              <a:spcAft>
                <a:spcPct val="0"/>
              </a:spcAft>
              <a:buNone/>
            </a:pPr>
            <a:r>
              <a:rPr lang="uk-UA" altLang="uk-UA" sz="1500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Торгівельний додаток</a:t>
            </a:r>
          </a:p>
          <a:p>
            <a:pPr fontAlgn="base">
              <a:lnSpc>
                <a:spcPct val="200000"/>
              </a:lnSpc>
              <a:spcBef>
                <a:spcPts val="113"/>
              </a:spcBef>
              <a:spcAft>
                <a:spcPct val="0"/>
              </a:spcAft>
              <a:buNone/>
            </a:pPr>
            <a:r>
              <a:rPr lang="uk-UA" altLang="uk-UA" sz="1500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Додаток «Культура»</a:t>
            </a:r>
          </a:p>
          <a:p>
            <a:pPr fontAlgn="base">
              <a:lnSpc>
                <a:spcPct val="200000"/>
              </a:lnSpc>
              <a:spcBef>
                <a:spcPts val="113"/>
              </a:spcBef>
              <a:spcAft>
                <a:spcPct val="0"/>
              </a:spcAft>
              <a:buNone/>
            </a:pPr>
            <a:r>
              <a:rPr lang="uk-UA" altLang="uk-UA" sz="1500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Електронно-цифровий підпис</a:t>
            </a:r>
          </a:p>
        </p:txBody>
      </p:sp>
      <p:sp>
        <p:nvSpPr>
          <p:cNvPr id="4102" name="object 5"/>
          <p:cNvSpPr txBox="1">
            <a:spLocks noChangeArrowheads="1"/>
          </p:cNvSpPr>
          <p:nvPr/>
        </p:nvSpPr>
        <p:spPr bwMode="auto">
          <a:xfrm>
            <a:off x="9982200" y="6518275"/>
            <a:ext cx="279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ts val="1725"/>
              </a:lnSpc>
              <a:spcBef>
                <a:spcPts val="88"/>
              </a:spcBef>
              <a:spcAft>
                <a:spcPct val="0"/>
              </a:spcAft>
              <a:buNone/>
            </a:pPr>
            <a:endParaRPr lang="uk-UA" altLang="uk-UA" sz="1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3" name="object 4"/>
          <p:cNvSpPr txBox="1">
            <a:spLocks noChangeArrowheads="1"/>
          </p:cNvSpPr>
          <p:nvPr/>
        </p:nvSpPr>
        <p:spPr bwMode="auto">
          <a:xfrm>
            <a:off x="3676651" y="485775"/>
            <a:ext cx="682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uk-UA" altLang="uk-UA" sz="1000">
              <a:solidFill>
                <a:prstClr val="black"/>
              </a:solidFill>
            </a:endParaRPr>
          </a:p>
        </p:txBody>
      </p:sp>
      <p:sp>
        <p:nvSpPr>
          <p:cNvPr id="4104" name="object 3"/>
          <p:cNvSpPr txBox="1">
            <a:spLocks noChangeArrowheads="1"/>
          </p:cNvSpPr>
          <p:nvPr/>
        </p:nvSpPr>
        <p:spPr bwMode="auto">
          <a:xfrm>
            <a:off x="4210050" y="485775"/>
            <a:ext cx="714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uk-UA" altLang="uk-UA" sz="1000">
              <a:solidFill>
                <a:prstClr val="black"/>
              </a:solidFill>
            </a:endParaRPr>
          </a:p>
        </p:txBody>
      </p:sp>
      <p:sp>
        <p:nvSpPr>
          <p:cNvPr id="4105" name="object 2"/>
          <p:cNvSpPr txBox="1">
            <a:spLocks noChangeArrowheads="1"/>
          </p:cNvSpPr>
          <p:nvPr/>
        </p:nvSpPr>
        <p:spPr bwMode="auto">
          <a:xfrm>
            <a:off x="4608513" y="485775"/>
            <a:ext cx="682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uk-UA" altLang="uk-UA" sz="1000">
              <a:solidFill>
                <a:prstClr val="black"/>
              </a:solidFill>
            </a:endParaRPr>
          </a:p>
        </p:txBody>
      </p:sp>
      <p:sp>
        <p:nvSpPr>
          <p:cNvPr id="4106" name="TextBox 5"/>
          <p:cNvSpPr txBox="1">
            <a:spLocks noChangeArrowheads="1"/>
          </p:cNvSpPr>
          <p:nvPr/>
        </p:nvSpPr>
        <p:spPr bwMode="auto">
          <a:xfrm>
            <a:off x="381000" y="378249"/>
            <a:ext cx="112968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uk-UA" altLang="uk-UA" sz="2800" b="1" noProof="1" smtClean="0">
                <a:solidFill>
                  <a:schemeClr val="bg1"/>
                </a:solidFill>
                <a:latin typeface="Trebuchet MS bold" panose="020B0703020202020204" pitchFamily="34" charset="0"/>
              </a:rPr>
              <a:t>Картка Киянина найближчого майбутнього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uk-UA" altLang="uk-UA" sz="2800" b="1" noProof="1" smtClean="0">
                <a:solidFill>
                  <a:schemeClr val="bg1"/>
                </a:solidFill>
                <a:latin typeface="Trebuchet MS bold" panose="020B0703020202020204" pitchFamily="34" charset="0"/>
              </a:rPr>
              <a:t>від АТ «Ощадбанк»:</a:t>
            </a:r>
            <a:endParaRPr lang="uk-UA" altLang="uk-UA" sz="2800" b="1" noProof="1">
              <a:solidFill>
                <a:schemeClr val="bg1"/>
              </a:solidFill>
              <a:latin typeface="Trebuchet MS bold" panose="020B0703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654" y="5876804"/>
            <a:ext cx="1802346" cy="90117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245" y="1850612"/>
            <a:ext cx="2873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245" y="2293103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244" y="2793460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244" y="3266981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244" y="3678228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cdn1.itpro.co.uk/sites/itpro/files/styles/gallery_wide/public/images/dir_241/it_photo_120511.jpg?itok=6rNWx4R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837"/>
            <a:ext cx="3004579" cy="200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243" y="4185276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025" y="4654460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025" y="5121501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025" y="5595720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025" y="6093522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34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654" y="5956827"/>
            <a:ext cx="1802346" cy="90117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81000" y="217231"/>
            <a:ext cx="11430000" cy="1440000"/>
          </a:xfrm>
          <a:prstGeom prst="rect">
            <a:avLst/>
          </a:prstGeom>
          <a:solidFill>
            <a:srgbClr val="FF5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2425"/>
            <a:r>
              <a:rPr lang="ru-RU" b="1" dirty="0">
                <a:latin typeface="Trebuchet MS" panose="020B0603020202020204" pitchFamily="34" charset="0"/>
              </a:rPr>
              <a:t>зарплатна карта </a:t>
            </a:r>
          </a:p>
          <a:p>
            <a:pPr indent="352425"/>
            <a:r>
              <a:rPr lang="ru-RU" b="1" dirty="0" err="1">
                <a:latin typeface="Trebuchet MS" panose="020B0603020202020204" pitchFamily="34" charset="0"/>
              </a:rPr>
              <a:t>від</a:t>
            </a:r>
            <a:r>
              <a:rPr lang="ru-RU" b="1" dirty="0">
                <a:latin typeface="Trebuchet MS" panose="020B0603020202020204" pitchFamily="34" charset="0"/>
              </a:rPr>
              <a:t> </a:t>
            </a:r>
            <a:r>
              <a:rPr lang="ru-RU" b="1" dirty="0" err="1">
                <a:latin typeface="Trebuchet MS" panose="020B0603020202020204" pitchFamily="34" charset="0"/>
              </a:rPr>
              <a:t>Ощадбанку</a:t>
            </a:r>
            <a:r>
              <a:rPr lang="ru-RU" b="1" dirty="0">
                <a:latin typeface="Trebuchet MS" panose="020B0603020202020204" pitchFamily="34" charset="0"/>
              </a:rPr>
              <a:t> - </a:t>
            </a:r>
            <a:r>
              <a:rPr lang="ru-RU" b="1" dirty="0" err="1">
                <a:latin typeface="Trebuchet MS" panose="020B0603020202020204" pitchFamily="34" charset="0"/>
              </a:rPr>
              <a:t>це</a:t>
            </a:r>
            <a:endParaRPr lang="ru-RU" b="1" dirty="0">
              <a:latin typeface="Trebuchet MS" panose="020B0603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568959" y="2733834"/>
            <a:ext cx="1079320" cy="498734"/>
          </a:xfrm>
          <a:prstGeom prst="line">
            <a:avLst/>
          </a:prstGeom>
          <a:ln w="19050">
            <a:solidFill>
              <a:srgbClr val="FF5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3"/>
          <p:cNvSpPr>
            <a:spLocks noChangeArrowheads="1"/>
          </p:cNvSpPr>
          <p:nvPr/>
        </p:nvSpPr>
        <p:spPr bwMode="auto">
          <a:xfrm>
            <a:off x="1412110" y="2282472"/>
            <a:ext cx="3567002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500"/>
              </a:lnSpc>
              <a:spcBef>
                <a:spcPct val="20000"/>
              </a:spcBef>
              <a:spcAft>
                <a:spcPts val="1000"/>
              </a:spcAft>
            </a:pPr>
            <a:r>
              <a:rPr lang="uk-UA" altLang="uk-UA" dirty="0">
                <a:latin typeface="Trebuchet MS" panose="020B0603020202020204" pitchFamily="34" charset="0"/>
                <a:cs typeface="Times New Roman" panose="02020603050405020304" pitchFamily="18" charset="0"/>
              </a:rPr>
              <a:t>в</a:t>
            </a:r>
            <a:r>
              <a:rPr lang="uk-UA" altLang="uk-UA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клад </a:t>
            </a:r>
            <a:r>
              <a:rPr lang="en-US" altLang="uk-UA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“</a:t>
            </a:r>
            <a:r>
              <a:rPr lang="uk-UA" altLang="uk-UA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Мобільні заощадження</a:t>
            </a:r>
            <a:r>
              <a:rPr lang="en-US" altLang="uk-UA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”</a:t>
            </a:r>
            <a:endParaRPr lang="uk-UA" altLang="uk-UA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396694" y="4059612"/>
            <a:ext cx="1142226" cy="47286"/>
          </a:xfrm>
          <a:prstGeom prst="line">
            <a:avLst/>
          </a:prstGeom>
          <a:ln w="19050">
            <a:solidFill>
              <a:srgbClr val="FF5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3"/>
          <p:cNvSpPr>
            <a:spLocks noChangeArrowheads="1"/>
          </p:cNvSpPr>
          <p:nvPr/>
        </p:nvSpPr>
        <p:spPr bwMode="auto">
          <a:xfrm>
            <a:off x="1632310" y="3701420"/>
            <a:ext cx="1569660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en-US" altLang="uk-UA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Web-</a:t>
            </a:r>
            <a:r>
              <a:rPr lang="uk-UA" altLang="uk-UA" dirty="0" err="1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банкінг</a:t>
            </a:r>
            <a:endParaRPr lang="en-US" altLang="uk-UA" dirty="0" smtClean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en-US" altLang="uk-UA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uk-UA" altLang="uk-UA" dirty="0" err="1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Ощад</a:t>
            </a:r>
            <a:r>
              <a:rPr lang="uk-UA" altLang="uk-UA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24/7</a:t>
            </a:r>
            <a:r>
              <a:rPr lang="en-US" altLang="uk-UA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uk-UA" altLang="uk-UA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3470725" y="4623445"/>
            <a:ext cx="1068195" cy="322604"/>
          </a:xfrm>
          <a:prstGeom prst="line">
            <a:avLst/>
          </a:prstGeom>
          <a:ln w="19050">
            <a:solidFill>
              <a:srgbClr val="FF5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3"/>
          <p:cNvSpPr>
            <a:spLocks noChangeArrowheads="1"/>
          </p:cNvSpPr>
          <p:nvPr/>
        </p:nvSpPr>
        <p:spPr bwMode="auto">
          <a:xfrm>
            <a:off x="1496099" y="4745976"/>
            <a:ext cx="1871025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50"/>
              </a:spcBef>
              <a:spcAft>
                <a:spcPts val="150"/>
              </a:spcAft>
            </a:pPr>
            <a:r>
              <a:rPr lang="en-US" altLang="uk-UA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Mobile – </a:t>
            </a:r>
            <a:r>
              <a:rPr lang="uk-UA" altLang="uk-UA" dirty="0" err="1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банкінг</a:t>
            </a:r>
            <a:endParaRPr lang="uk-UA" altLang="uk-UA" dirty="0" smtClean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150"/>
              </a:spcBef>
              <a:spcAft>
                <a:spcPts val="150"/>
              </a:spcAft>
            </a:pPr>
            <a:r>
              <a:rPr lang="en-US" altLang="uk-UA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uk-UA" altLang="uk-UA" dirty="0" err="1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Ощад</a:t>
            </a:r>
            <a:r>
              <a:rPr lang="uk-UA" altLang="uk-UA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24/7</a:t>
            </a:r>
            <a:r>
              <a:rPr lang="en-US" altLang="uk-UA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uk-UA" altLang="uk-UA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единительная линия 20"/>
          <p:cNvCxnSpPr>
            <a:endCxn id="24" idx="2"/>
          </p:cNvCxnSpPr>
          <p:nvPr/>
        </p:nvCxnSpPr>
        <p:spPr>
          <a:xfrm flipV="1">
            <a:off x="5867400" y="2366167"/>
            <a:ext cx="810146" cy="684695"/>
          </a:xfrm>
          <a:prstGeom prst="line">
            <a:avLst/>
          </a:prstGeom>
          <a:ln w="19050">
            <a:solidFill>
              <a:srgbClr val="FF5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3"/>
          <p:cNvSpPr>
            <a:spLocks noChangeArrowheads="1"/>
          </p:cNvSpPr>
          <p:nvPr/>
        </p:nvSpPr>
        <p:spPr bwMode="auto">
          <a:xfrm>
            <a:off x="5180976" y="1719836"/>
            <a:ext cx="29931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50"/>
              </a:spcBef>
              <a:spcAft>
                <a:spcPts val="150"/>
              </a:spcAft>
            </a:pPr>
            <a:r>
              <a:rPr lang="uk-UA" altLang="uk-UA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altLang="uk-UA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ожливість користування кредитною лінією</a:t>
            </a:r>
          </a:p>
        </p:txBody>
      </p:sp>
      <p:sp>
        <p:nvSpPr>
          <p:cNvPr id="25" name="Прямоугольник 3"/>
          <p:cNvSpPr>
            <a:spLocks noChangeArrowheads="1"/>
          </p:cNvSpPr>
          <p:nvPr/>
        </p:nvSpPr>
        <p:spPr bwMode="auto">
          <a:xfrm>
            <a:off x="3173895" y="5910465"/>
            <a:ext cx="3384260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500"/>
              </a:lnSpc>
              <a:spcBef>
                <a:spcPct val="20000"/>
              </a:spcBef>
              <a:spcAft>
                <a:spcPts val="1000"/>
              </a:spcAft>
            </a:pPr>
            <a:r>
              <a:rPr lang="uk-UA" altLang="uk-UA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</a:t>
            </a:r>
            <a:r>
              <a:rPr lang="uk-UA" altLang="uk-UA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ілодобова служба підтримки</a:t>
            </a:r>
            <a:endParaRPr lang="uk-UA" altLang="uk-UA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4938972" y="5094790"/>
            <a:ext cx="484009" cy="773501"/>
          </a:xfrm>
          <a:prstGeom prst="line">
            <a:avLst/>
          </a:prstGeom>
          <a:ln w="19050">
            <a:solidFill>
              <a:srgbClr val="FF5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3"/>
          <p:cNvSpPr>
            <a:spLocks noChangeArrowheads="1"/>
          </p:cNvSpPr>
          <p:nvPr/>
        </p:nvSpPr>
        <p:spPr bwMode="auto">
          <a:xfrm>
            <a:off x="8305801" y="2782395"/>
            <a:ext cx="20644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uk-UA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altLang="uk-UA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іртуальна картка для розрахунків </a:t>
            </a:r>
            <a:r>
              <a:rPr lang="uk-UA" altLang="uk-UA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endParaRPr lang="en-US" altLang="uk-UA" dirty="0" smtClean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uk-UA" altLang="uk-UA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мережі </a:t>
            </a:r>
            <a:r>
              <a:rPr lang="en-US" altLang="uk-UA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Internet</a:t>
            </a:r>
            <a:endParaRPr lang="uk-UA" altLang="uk-UA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"/>
          <p:cNvSpPr>
            <a:spLocks noChangeArrowheads="1"/>
          </p:cNvSpPr>
          <p:nvPr/>
        </p:nvSpPr>
        <p:spPr bwMode="auto">
          <a:xfrm>
            <a:off x="7140096" y="5235172"/>
            <a:ext cx="23281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spcAft>
                <a:spcPts val="1000"/>
              </a:spcAft>
            </a:pPr>
            <a:r>
              <a:rPr lang="uk-UA" altLang="uk-UA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altLang="uk-UA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ожливість отримання інших зарахувань</a:t>
            </a:r>
            <a:endParaRPr lang="uk-UA" altLang="uk-UA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6346371" y="4786339"/>
            <a:ext cx="1034404" cy="562755"/>
          </a:xfrm>
          <a:prstGeom prst="line">
            <a:avLst/>
          </a:prstGeom>
          <a:ln w="19050">
            <a:solidFill>
              <a:srgbClr val="FF5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0800000">
            <a:off x="7612084" y="4310744"/>
            <a:ext cx="800593" cy="84803"/>
          </a:xfrm>
          <a:prstGeom prst="line">
            <a:avLst/>
          </a:prstGeom>
          <a:ln w="19050">
            <a:solidFill>
              <a:srgbClr val="FF5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"/>
          <p:cNvSpPr>
            <a:spLocks noChangeArrowheads="1"/>
          </p:cNvSpPr>
          <p:nvPr/>
        </p:nvSpPr>
        <p:spPr bwMode="auto">
          <a:xfrm>
            <a:off x="8489768" y="4304440"/>
            <a:ext cx="2691763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500"/>
              </a:lnSpc>
              <a:spcBef>
                <a:spcPct val="20000"/>
              </a:spcBef>
              <a:spcAft>
                <a:spcPts val="1000"/>
              </a:spcAft>
            </a:pPr>
            <a:r>
              <a:rPr lang="uk-UA" altLang="uk-UA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uk-UA" altLang="uk-UA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ерекази між картками</a:t>
            </a:r>
            <a:endParaRPr lang="uk-UA" altLang="uk-UA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rot="10800000" flipV="1">
            <a:off x="7540831" y="3451688"/>
            <a:ext cx="764970" cy="63408"/>
          </a:xfrm>
          <a:prstGeom prst="line">
            <a:avLst/>
          </a:prstGeom>
          <a:ln w="19050">
            <a:solidFill>
              <a:srgbClr val="FF5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1215">
            <a:off x="5185963" y="3162145"/>
            <a:ext cx="2232000" cy="14051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" t="22835" r="53011" b="58943"/>
          <a:stretch/>
        </p:blipFill>
        <p:spPr>
          <a:xfrm>
            <a:off x="4682221" y="3274742"/>
            <a:ext cx="2232000" cy="1415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4542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3943</TotalTime>
  <Words>1522</Words>
  <Application>Microsoft Office PowerPoint</Application>
  <PresentationFormat>Произвольный</PresentationFormat>
  <Paragraphs>348</Paragraphs>
  <Slides>23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2_Специальное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Контакт-центр Ощадбанку: 0 800 210 800  (безкоштовно по території України зі стаціонарних телефонів)   044 363 01 33  (за тарифами Укртелекому)  та на офіційному Інтернет-сайті  http://www.oschadnybank.com  Найближче відділення до КПІ знаходиться за адресою: м. Київ, вул. Янгеля Академіка, 4  (044) 4580258 (044) 4569436             www.facebook.com/oschadbank                www.vk.com/ua_oschadbank                           www.youtube.com/user/oschadbank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Стражевський Сергій Олексійович</dc:creator>
  <cp:lastModifiedBy>Редька Олег Анатолійович</cp:lastModifiedBy>
  <cp:revision>388</cp:revision>
  <cp:lastPrinted>2016-03-03T07:55:24Z</cp:lastPrinted>
  <dcterms:created xsi:type="dcterms:W3CDTF">2015-03-27T08:54:20Z</dcterms:created>
  <dcterms:modified xsi:type="dcterms:W3CDTF">2016-11-22T14:52:14Z</dcterms:modified>
</cp:coreProperties>
</file>